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15" r:id="rId1"/>
  </p:sldMasterIdLst>
  <p:notesMasterIdLst>
    <p:notesMasterId r:id="rId15"/>
  </p:notesMasterIdLst>
  <p:handoutMasterIdLst>
    <p:handoutMasterId r:id="rId16"/>
  </p:handoutMasterIdLst>
  <p:sldIdLst>
    <p:sldId id="257" r:id="rId2"/>
    <p:sldId id="445" r:id="rId3"/>
    <p:sldId id="329" r:id="rId4"/>
    <p:sldId id="419" r:id="rId5"/>
    <p:sldId id="435" r:id="rId6"/>
    <p:sldId id="436" r:id="rId7"/>
    <p:sldId id="437" r:id="rId8"/>
    <p:sldId id="438" r:id="rId9"/>
    <p:sldId id="439" r:id="rId10"/>
    <p:sldId id="440" r:id="rId11"/>
    <p:sldId id="441" r:id="rId12"/>
    <p:sldId id="442" r:id="rId13"/>
    <p:sldId id="417" r:id="rId14"/>
  </p:sldIdLst>
  <p:sldSz cx="9144000" cy="6858000" type="screen4x3"/>
  <p:notesSz cx="7102475" cy="93884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Donna Odom" initials="DO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4A7C"/>
    <a:srgbClr val="4C90D3"/>
    <a:srgbClr val="659737"/>
    <a:srgbClr val="FFCC66"/>
    <a:srgbClr val="514F50"/>
    <a:srgbClr val="C8141E"/>
    <a:srgbClr val="011D5F"/>
    <a:srgbClr val="192246"/>
    <a:srgbClr val="1A2343"/>
    <a:srgbClr val="E71B1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103" autoAdjust="0"/>
    <p:restoredTop sz="98817" autoAdjust="0"/>
  </p:normalViewPr>
  <p:slideViewPr>
    <p:cSldViewPr>
      <p:cViewPr varScale="1">
        <p:scale>
          <a:sx n="67" d="100"/>
          <a:sy n="67" d="100"/>
        </p:scale>
        <p:origin x="1240" y="4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30" y="1485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383" cy="469745"/>
          </a:xfrm>
          <a:prstGeom prst="rect">
            <a:avLst/>
          </a:prstGeom>
        </p:spPr>
        <p:txBody>
          <a:bodyPr vert="horz" lIns="92469" tIns="46235" rIns="92469" bIns="46235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2485" y="0"/>
            <a:ext cx="3078383" cy="469745"/>
          </a:xfrm>
          <a:prstGeom prst="rect">
            <a:avLst/>
          </a:prstGeom>
        </p:spPr>
        <p:txBody>
          <a:bodyPr vert="horz" lIns="92469" tIns="46235" rIns="92469" bIns="46235" rtlCol="0"/>
          <a:lstStyle>
            <a:lvl1pPr algn="r">
              <a:defRPr sz="1200"/>
            </a:lvl1pPr>
          </a:lstStyle>
          <a:p>
            <a:fld id="{A529B845-3DE4-C44E-82C8-700AB11ED3A6}" type="datetime1">
              <a:rPr lang="en-US" smtClean="0"/>
              <a:t>8/26/2021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917127"/>
            <a:ext cx="3078383" cy="469745"/>
          </a:xfrm>
          <a:prstGeom prst="rect">
            <a:avLst/>
          </a:prstGeom>
        </p:spPr>
        <p:txBody>
          <a:bodyPr vert="horz" lIns="92469" tIns="46235" rIns="92469" bIns="46235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2485" y="8917127"/>
            <a:ext cx="3078383" cy="469745"/>
          </a:xfrm>
          <a:prstGeom prst="rect">
            <a:avLst/>
          </a:prstGeom>
        </p:spPr>
        <p:txBody>
          <a:bodyPr vert="horz" lIns="92469" tIns="46235" rIns="92469" bIns="46235" rtlCol="0" anchor="b"/>
          <a:lstStyle>
            <a:lvl1pPr algn="r">
              <a:defRPr sz="1200"/>
            </a:lvl1pPr>
          </a:lstStyle>
          <a:p>
            <a:fld id="{A796EF79-0BF4-924E-943E-33FECC0BC4E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575321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3"/>
            <a:ext cx="3078049" cy="468803"/>
          </a:xfrm>
          <a:prstGeom prst="rect">
            <a:avLst/>
          </a:prstGeom>
        </p:spPr>
        <p:txBody>
          <a:bodyPr vert="horz" lIns="89119" tIns="44560" rIns="89119" bIns="4456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2886" y="3"/>
            <a:ext cx="3078049" cy="468803"/>
          </a:xfrm>
          <a:prstGeom prst="rect">
            <a:avLst/>
          </a:prstGeom>
        </p:spPr>
        <p:txBody>
          <a:bodyPr vert="horz" lIns="89119" tIns="44560" rIns="89119" bIns="44560" rtlCol="0"/>
          <a:lstStyle>
            <a:lvl1pPr algn="r">
              <a:defRPr sz="1200"/>
            </a:lvl1pPr>
          </a:lstStyle>
          <a:p>
            <a:fld id="{D55E2DDC-EEF2-C84C-B230-6800F23774E3}" type="datetime1">
              <a:rPr lang="en-US" smtClean="0"/>
              <a:t>8/26/2021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03325" y="704850"/>
            <a:ext cx="4695825" cy="3521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9119" tIns="44560" rIns="89119" bIns="4456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558" y="4459840"/>
            <a:ext cx="5681363" cy="4223882"/>
          </a:xfrm>
          <a:prstGeom prst="rect">
            <a:avLst/>
          </a:prstGeom>
        </p:spPr>
        <p:txBody>
          <a:bodyPr vert="horz" lIns="89119" tIns="44560" rIns="89119" bIns="4456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918123"/>
            <a:ext cx="3078049" cy="468803"/>
          </a:xfrm>
          <a:prstGeom prst="rect">
            <a:avLst/>
          </a:prstGeom>
        </p:spPr>
        <p:txBody>
          <a:bodyPr vert="horz" lIns="89119" tIns="44560" rIns="89119" bIns="4456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2886" y="8918123"/>
            <a:ext cx="3078049" cy="468803"/>
          </a:xfrm>
          <a:prstGeom prst="rect">
            <a:avLst/>
          </a:prstGeom>
        </p:spPr>
        <p:txBody>
          <a:bodyPr vert="horz" lIns="89119" tIns="44560" rIns="89119" bIns="44560" rtlCol="0" anchor="b"/>
          <a:lstStyle>
            <a:lvl1pPr algn="r">
              <a:defRPr sz="1200"/>
            </a:lvl1pPr>
          </a:lstStyle>
          <a:p>
            <a:fld id="{DE8B79F1-B7B6-4FD2-9263-BB9B47A67C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83634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E72531-7E6E-4A72-8421-6203E9B2A44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97971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E72531-7E6E-4A72-8421-6203E9B2A44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81577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E72531-7E6E-4A72-8421-6203E9B2A44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26028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E72531-7E6E-4A72-8421-6203E9B2A440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2271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E72531-7E6E-4A72-8421-6203E9B2A440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94429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E72531-7E6E-4A72-8421-6203E9B2A440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7800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E72531-7E6E-4A72-8421-6203E9B2A440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5254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E72531-7E6E-4A72-8421-6203E9B2A440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89642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E72531-7E6E-4A72-8421-6203E9B2A440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854324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E72531-7E6E-4A72-8421-6203E9B2A440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76987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Stand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3886200"/>
            <a:ext cx="9144000" cy="2514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4038604"/>
            <a:ext cx="8686800" cy="1422399"/>
          </a:xfrm>
        </p:spPr>
        <p:txBody>
          <a:bodyPr>
            <a:normAutofit/>
          </a:bodyPr>
          <a:lstStyle>
            <a:lvl1pPr algn="ctr">
              <a:defRPr sz="4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 pitchFamily="50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13"/>
          <p:cNvSpPr>
            <a:spLocks noGrp="1"/>
          </p:cNvSpPr>
          <p:nvPr>
            <p:ph type="body" sz="quarter" idx="12" hasCustomPrompt="1"/>
          </p:nvPr>
        </p:nvSpPr>
        <p:spPr>
          <a:xfrm>
            <a:off x="228600" y="5461002"/>
            <a:ext cx="8686800" cy="812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 pitchFamily="50" charset="0"/>
              </a:defRPr>
            </a:lvl1pPr>
          </a:lstStyle>
          <a:p>
            <a:pPr lvl="0"/>
            <a:r>
              <a:rPr lang="en-US" dirty="0"/>
              <a:t>Sub-Title</a:t>
            </a:r>
          </a:p>
        </p:txBody>
      </p:sp>
      <p:sp>
        <p:nvSpPr>
          <p:cNvPr id="8" name="Text Placeholder 11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6400800"/>
            <a:ext cx="9144000" cy="4572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100" baseline="0">
                <a:solidFill>
                  <a:schemeClr val="accent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Name, Position | Date</a:t>
            </a: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1447800"/>
            <a:ext cx="8067931" cy="1498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8336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4572000" y="0"/>
            <a:ext cx="4572000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381000" y="2209801"/>
            <a:ext cx="3962400" cy="2235200"/>
          </a:xfrm>
        </p:spPr>
        <p:txBody>
          <a:bodyPr>
            <a:noAutofit/>
          </a:bodyPr>
          <a:lstStyle>
            <a:lvl1pPr marL="0" indent="0" algn="l">
              <a:defRPr sz="3600">
                <a:effectLst/>
                <a:latin typeface="PermianSlabSerifTypeface" pitchFamily="50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1" hasCustomPrompt="1"/>
          </p:nvPr>
        </p:nvSpPr>
        <p:spPr>
          <a:xfrm>
            <a:off x="381000" y="5562600"/>
            <a:ext cx="4038600" cy="1117600"/>
          </a:xfrm>
        </p:spPr>
        <p:txBody>
          <a:bodyPr anchor="b">
            <a:normAutofit/>
          </a:bodyPr>
          <a:lstStyle>
            <a:lvl1pPr marL="0" indent="0">
              <a:buNone/>
              <a:defRPr sz="1100">
                <a:solidFill>
                  <a:schemeClr val="accent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Name, Position</a:t>
            </a:r>
          </a:p>
          <a:p>
            <a:pPr lvl="0"/>
            <a:r>
              <a:rPr lang="en-US" dirty="0"/>
              <a:t>Date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2" hasCustomPrompt="1"/>
          </p:nvPr>
        </p:nvSpPr>
        <p:spPr>
          <a:xfrm>
            <a:off x="381000" y="4445001"/>
            <a:ext cx="3962400" cy="812800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accent5"/>
                </a:solidFill>
                <a:latin typeface="PermianSlabSerifTypeface" pitchFamily="50" charset="0"/>
              </a:defRPr>
            </a:lvl1pPr>
          </a:lstStyle>
          <a:p>
            <a:pPr lvl="0"/>
            <a:r>
              <a:rPr lang="en-US" dirty="0"/>
              <a:t>Sub-Title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1" y="763561"/>
            <a:ext cx="4095260" cy="760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19655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-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2590800" y="3874770"/>
            <a:ext cx="6553200" cy="22402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67000" y="3962400"/>
            <a:ext cx="6324600" cy="2057400"/>
          </a:xfrm>
        </p:spPr>
        <p:txBody>
          <a:bodyPr/>
          <a:lstStyle>
            <a:lvl1pPr algn="r">
              <a:defRPr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 pitchFamily="50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09" t="13397" r="9549" b="13397"/>
          <a:stretch/>
        </p:blipFill>
        <p:spPr>
          <a:xfrm>
            <a:off x="152400" y="3766737"/>
            <a:ext cx="2514600" cy="24563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842003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ody - TN M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77801"/>
            <a:ext cx="9144000" cy="812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77803"/>
            <a:ext cx="8839200" cy="825500"/>
          </a:xfrm>
        </p:spPr>
        <p:txBody>
          <a:bodyPr>
            <a:noAutofit/>
          </a:bodyPr>
          <a:lstStyle>
            <a:lvl1pPr algn="l">
              <a:defRPr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 pitchFamily="50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143000"/>
            <a:ext cx="8839200" cy="5562600"/>
          </a:xfrm>
        </p:spPr>
        <p:txBody>
          <a:bodyPr>
            <a:normAutofit/>
          </a:bodyPr>
          <a:lstStyle>
            <a:lvl1pPr>
              <a:buClr>
                <a:schemeClr val="bg2"/>
              </a:buClr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buClr>
                <a:schemeClr val="bg2"/>
              </a:buClr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buClr>
                <a:schemeClr val="bg2"/>
              </a:buCl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buClr>
                <a:schemeClr val="bg2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buClr>
                <a:schemeClr val="bg2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7225" y="5726115"/>
            <a:ext cx="866775" cy="866774"/>
          </a:xfrm>
          <a:prstGeom prst="rect">
            <a:avLst/>
          </a:prstGeom>
        </p:spPr>
      </p:pic>
      <p:sp>
        <p:nvSpPr>
          <p:cNvPr id="6" name="Rectangle 5"/>
          <p:cNvSpPr/>
          <p:nvPr userDrawn="1"/>
        </p:nvSpPr>
        <p:spPr>
          <a:xfrm>
            <a:off x="0" y="990603"/>
            <a:ext cx="9144000" cy="88900"/>
          </a:xfrm>
          <a:prstGeom prst="rect">
            <a:avLst/>
          </a:prstGeom>
          <a:solidFill>
            <a:srgbClr val="FF0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51025B7-2764-4C86-8A50-F66A8D6350F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109EEFC-20FE-4CCF-9121-DA3E7F97F05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C76A076-0EB6-4ACF-BC93-AE169B35ECF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29292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77801"/>
            <a:ext cx="9144000" cy="812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77803"/>
            <a:ext cx="8839200" cy="825500"/>
          </a:xfrm>
        </p:spPr>
        <p:txBody>
          <a:bodyPr>
            <a:noAutofit/>
          </a:bodyPr>
          <a:lstStyle>
            <a:lvl1pPr algn="l">
              <a:defRPr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 pitchFamily="50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93805"/>
            <a:ext cx="8763000" cy="4958462"/>
          </a:xfrm>
        </p:spPr>
        <p:txBody>
          <a:bodyPr>
            <a:normAutofit/>
          </a:bodyPr>
          <a:lstStyle>
            <a:lvl1pPr>
              <a:buClr>
                <a:schemeClr val="bg2"/>
              </a:buClr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buClr>
                <a:schemeClr val="bg2"/>
              </a:buClr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buClr>
                <a:schemeClr val="bg2"/>
              </a:buCl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buClr>
                <a:schemeClr val="bg2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buClr>
                <a:schemeClr val="bg2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0" y="6152267"/>
            <a:ext cx="9144000" cy="70573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75401"/>
            <a:ext cx="2895600" cy="365125"/>
          </a:xfrm>
        </p:spPr>
        <p:txBody>
          <a:bodyPr anchor="b"/>
          <a:lstStyle>
            <a:lvl1pPr>
              <a:defRPr sz="1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58000" y="6375401"/>
            <a:ext cx="2133600" cy="365125"/>
          </a:xfrm>
          <a:prstGeom prst="rect">
            <a:avLst/>
          </a:prstGeom>
        </p:spPr>
        <p:txBody>
          <a:bodyPr anchor="b"/>
          <a:lstStyle>
            <a:lvl1pPr>
              <a:defRPr sz="1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5C76A076-0EB6-4ACF-BC93-AE169B35ECF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029" y="6248401"/>
            <a:ext cx="2623372" cy="487127"/>
          </a:xfrm>
          <a:prstGeom prst="rect">
            <a:avLst/>
          </a:prstGeom>
        </p:spPr>
      </p:pic>
      <p:sp>
        <p:nvSpPr>
          <p:cNvPr id="11" name="Rectangle 10"/>
          <p:cNvSpPr/>
          <p:nvPr userDrawn="1"/>
        </p:nvSpPr>
        <p:spPr>
          <a:xfrm>
            <a:off x="0" y="990603"/>
            <a:ext cx="9144000" cy="88900"/>
          </a:xfrm>
          <a:prstGeom prst="rect">
            <a:avLst/>
          </a:prstGeom>
          <a:solidFill>
            <a:srgbClr val="FF0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71982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ody -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77801"/>
            <a:ext cx="9144000" cy="812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77803"/>
            <a:ext cx="8839200" cy="825500"/>
          </a:xfrm>
        </p:spPr>
        <p:txBody>
          <a:bodyPr>
            <a:noAutofit/>
          </a:bodyPr>
          <a:lstStyle>
            <a:lvl1pPr algn="l">
              <a:defRPr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 pitchFamily="50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93801"/>
            <a:ext cx="8763000" cy="4958465"/>
          </a:xfrm>
        </p:spPr>
        <p:txBody>
          <a:bodyPr>
            <a:normAutofit/>
          </a:bodyPr>
          <a:lstStyle>
            <a:lvl1pPr>
              <a:buClr>
                <a:srgbClr val="FF0F00"/>
              </a:buClr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buClr>
                <a:srgbClr val="FF0F00"/>
              </a:buClr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buClr>
                <a:srgbClr val="FF0F00"/>
              </a:buCl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buClr>
                <a:srgbClr val="FF0F00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buClr>
                <a:srgbClr val="FF0F00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990603"/>
            <a:ext cx="9144000" cy="88900"/>
          </a:xfrm>
          <a:prstGeom prst="rect">
            <a:avLst/>
          </a:prstGeom>
          <a:solidFill>
            <a:srgbClr val="FF0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75401"/>
            <a:ext cx="2895600" cy="365125"/>
          </a:xfrm>
        </p:spPr>
        <p:txBody>
          <a:bodyPr anchor="b"/>
          <a:lstStyle>
            <a:lvl1pPr>
              <a:defRPr sz="1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58000" y="6375401"/>
            <a:ext cx="2133600" cy="365125"/>
          </a:xfrm>
          <a:prstGeom prst="rect">
            <a:avLst/>
          </a:prstGeom>
        </p:spPr>
        <p:txBody>
          <a:bodyPr anchor="b"/>
          <a:lstStyle>
            <a:lvl1pPr>
              <a:defRPr sz="1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5C76A076-0EB6-4ACF-BC93-AE169B35ECF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029" y="6248401"/>
            <a:ext cx="2623372" cy="487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24351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dy -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177801"/>
            <a:ext cx="9144000" cy="812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52400" y="177803"/>
            <a:ext cx="8839200" cy="825500"/>
          </a:xfrm>
        </p:spPr>
        <p:txBody>
          <a:bodyPr>
            <a:noAutofit/>
          </a:bodyPr>
          <a:lstStyle>
            <a:lvl1pPr algn="l">
              <a:defRPr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 pitchFamily="50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228600" y="1193801"/>
            <a:ext cx="8763000" cy="4958465"/>
          </a:xfrm>
        </p:spPr>
        <p:txBody>
          <a:bodyPr>
            <a:normAutofit/>
          </a:bodyPr>
          <a:lstStyle>
            <a:lvl1pPr>
              <a:buClr>
                <a:schemeClr val="accent3"/>
              </a:buClr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buClr>
                <a:schemeClr val="accent3"/>
              </a:buClr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buClr>
                <a:schemeClr val="accent3"/>
              </a:buCl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buClr>
                <a:schemeClr val="accent3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buClr>
                <a:schemeClr val="accent3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7" name="Rectangle 16"/>
          <p:cNvSpPr/>
          <p:nvPr userDrawn="1"/>
        </p:nvSpPr>
        <p:spPr>
          <a:xfrm>
            <a:off x="0" y="990603"/>
            <a:ext cx="9144000" cy="88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0" y="6152267"/>
            <a:ext cx="9144000" cy="70573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75401"/>
            <a:ext cx="2895600" cy="365125"/>
          </a:xfrm>
        </p:spPr>
        <p:txBody>
          <a:bodyPr anchor="b"/>
          <a:lstStyle>
            <a:lvl1pPr>
              <a:defRPr sz="1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58000" y="6375401"/>
            <a:ext cx="2133600" cy="365125"/>
          </a:xfrm>
          <a:prstGeom prst="rect">
            <a:avLst/>
          </a:prstGeom>
        </p:spPr>
        <p:txBody>
          <a:bodyPr anchor="b"/>
          <a:lstStyle>
            <a:lvl1pPr>
              <a:defRPr sz="1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5C76A076-0EB6-4ACF-BC93-AE169B35ECF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029" y="6248401"/>
            <a:ext cx="2623372" cy="487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15796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ody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77801"/>
            <a:ext cx="9144000" cy="812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77803"/>
            <a:ext cx="8839200" cy="825500"/>
          </a:xfrm>
        </p:spPr>
        <p:txBody>
          <a:bodyPr>
            <a:noAutofit/>
          </a:bodyPr>
          <a:lstStyle>
            <a:lvl1pPr algn="l">
              <a:defRPr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 pitchFamily="50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93801"/>
            <a:ext cx="8763000" cy="4958465"/>
          </a:xfrm>
        </p:spPr>
        <p:txBody>
          <a:bodyPr>
            <a:normAutofit/>
          </a:bodyPr>
          <a:lstStyle>
            <a:lvl1pPr>
              <a:buClr>
                <a:schemeClr val="accent1"/>
              </a:buClr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buClr>
                <a:schemeClr val="accent1"/>
              </a:buClr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buClr>
                <a:schemeClr val="accent1"/>
              </a:buCl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buClr>
                <a:schemeClr val="accent1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buClr>
                <a:schemeClr val="accent1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990603"/>
            <a:ext cx="9144000" cy="88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0" y="6152267"/>
            <a:ext cx="9144000" cy="70573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75401"/>
            <a:ext cx="2895600" cy="365125"/>
          </a:xfrm>
        </p:spPr>
        <p:txBody>
          <a:bodyPr anchor="b"/>
          <a:lstStyle>
            <a:lvl1pPr>
              <a:defRPr sz="1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58000" y="6375401"/>
            <a:ext cx="2133600" cy="365125"/>
          </a:xfrm>
          <a:prstGeom prst="rect">
            <a:avLst/>
          </a:prstGeom>
        </p:spPr>
        <p:txBody>
          <a:bodyPr anchor="b"/>
          <a:lstStyle>
            <a:lvl1pPr>
              <a:defRPr sz="1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5C76A076-0EB6-4ACF-BC93-AE169B35ECF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029" y="6248401"/>
            <a:ext cx="2623372" cy="487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0088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ody - Yellow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77801"/>
            <a:ext cx="9144000" cy="812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77803"/>
            <a:ext cx="8839200" cy="825500"/>
          </a:xfrm>
        </p:spPr>
        <p:txBody>
          <a:bodyPr>
            <a:noAutofit/>
          </a:bodyPr>
          <a:lstStyle>
            <a:lvl1pPr algn="l">
              <a:defRPr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 pitchFamily="50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93801"/>
            <a:ext cx="8763000" cy="4958465"/>
          </a:xfrm>
        </p:spPr>
        <p:txBody>
          <a:bodyPr>
            <a:normAutofit/>
          </a:bodyPr>
          <a:lstStyle>
            <a:lvl1pPr>
              <a:buClr>
                <a:schemeClr val="accent2"/>
              </a:buClr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buClr>
                <a:schemeClr val="accent2"/>
              </a:buClr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buClr>
                <a:schemeClr val="accent2"/>
              </a:buCl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buClr>
                <a:schemeClr val="accent2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buClr>
                <a:schemeClr val="accent2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990603"/>
            <a:ext cx="9144000" cy="88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0" y="6152267"/>
            <a:ext cx="9144000" cy="70573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75401"/>
            <a:ext cx="2895600" cy="365125"/>
          </a:xfrm>
        </p:spPr>
        <p:txBody>
          <a:bodyPr anchor="b"/>
          <a:lstStyle>
            <a:lvl1pPr>
              <a:defRPr sz="1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58000" y="6375401"/>
            <a:ext cx="2133600" cy="365125"/>
          </a:xfrm>
          <a:prstGeom prst="rect">
            <a:avLst/>
          </a:prstGeom>
        </p:spPr>
        <p:txBody>
          <a:bodyPr anchor="b"/>
          <a:lstStyle>
            <a:lvl1pPr>
              <a:defRPr sz="1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5C76A076-0EB6-4ACF-BC93-AE169B35ECF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029" y="6248401"/>
            <a:ext cx="2623372" cy="487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36131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ody - 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77801"/>
            <a:ext cx="9144000" cy="812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77803"/>
            <a:ext cx="8839200" cy="825500"/>
          </a:xfrm>
        </p:spPr>
        <p:txBody>
          <a:bodyPr>
            <a:noAutofit/>
          </a:bodyPr>
          <a:lstStyle>
            <a:lvl1pPr algn="l">
              <a:defRPr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 pitchFamily="50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93805"/>
            <a:ext cx="8763000" cy="4958462"/>
          </a:xfrm>
        </p:spPr>
        <p:txBody>
          <a:bodyPr>
            <a:normAutofit/>
          </a:bodyPr>
          <a:lstStyle>
            <a:lvl1pPr>
              <a:buClr>
                <a:schemeClr val="accent5">
                  <a:lumMod val="60000"/>
                  <a:lumOff val="40000"/>
                </a:schemeClr>
              </a:buClr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buClr>
                <a:schemeClr val="accent5">
                  <a:lumMod val="60000"/>
                  <a:lumOff val="40000"/>
                </a:schemeClr>
              </a:buClr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buClr>
                <a:schemeClr val="accent5">
                  <a:lumMod val="60000"/>
                  <a:lumOff val="40000"/>
                </a:schemeClr>
              </a:buCl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buClr>
                <a:schemeClr val="accent5">
                  <a:lumMod val="60000"/>
                  <a:lumOff val="40000"/>
                </a:schemeClr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buClr>
                <a:schemeClr val="accent5">
                  <a:lumMod val="60000"/>
                  <a:lumOff val="40000"/>
                </a:schemeClr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990603"/>
            <a:ext cx="9144000" cy="889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152267"/>
            <a:ext cx="9144000" cy="70573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75401"/>
            <a:ext cx="2895600" cy="365125"/>
          </a:xfrm>
        </p:spPr>
        <p:txBody>
          <a:bodyPr anchor="b"/>
          <a:lstStyle>
            <a:lvl1pPr>
              <a:defRPr sz="1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58000" y="6375401"/>
            <a:ext cx="2133600" cy="365125"/>
          </a:xfrm>
          <a:prstGeom prst="rect">
            <a:avLst/>
          </a:prstGeom>
        </p:spPr>
        <p:txBody>
          <a:bodyPr anchor="b"/>
          <a:lstStyle>
            <a:lvl1pPr>
              <a:defRPr sz="1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5C76A076-0EB6-4ACF-BC93-AE169B35ECF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029" y="6248401"/>
            <a:ext cx="2623372" cy="487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5440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ody - T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77801"/>
            <a:ext cx="9144000" cy="812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77803"/>
            <a:ext cx="8839200" cy="825500"/>
          </a:xfrm>
        </p:spPr>
        <p:txBody>
          <a:bodyPr>
            <a:noAutofit/>
          </a:bodyPr>
          <a:lstStyle>
            <a:lvl1pPr algn="l">
              <a:defRPr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 pitchFamily="50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93801"/>
            <a:ext cx="8763000" cy="4958465"/>
          </a:xfrm>
        </p:spPr>
        <p:txBody>
          <a:bodyPr>
            <a:normAutofit/>
          </a:bodyPr>
          <a:lstStyle>
            <a:lvl1pPr>
              <a:buClr>
                <a:schemeClr val="accent6"/>
              </a:buClr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buClr>
                <a:schemeClr val="accent6"/>
              </a:buClr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buClr>
                <a:schemeClr val="accent6"/>
              </a:buCl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buClr>
                <a:schemeClr val="accent6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buClr>
                <a:schemeClr val="accent6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990603"/>
            <a:ext cx="9144000" cy="889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0" y="6152267"/>
            <a:ext cx="9144000" cy="70573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75401"/>
            <a:ext cx="2895600" cy="365125"/>
          </a:xfrm>
        </p:spPr>
        <p:txBody>
          <a:bodyPr anchor="b"/>
          <a:lstStyle>
            <a:lvl1pPr>
              <a:defRPr sz="1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58000" y="6375401"/>
            <a:ext cx="2133600" cy="365125"/>
          </a:xfrm>
          <a:prstGeom prst="rect">
            <a:avLst/>
          </a:prstGeom>
        </p:spPr>
        <p:txBody>
          <a:bodyPr anchor="b"/>
          <a:lstStyle>
            <a:lvl1pPr>
              <a:defRPr sz="1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5C76A076-0EB6-4ACF-BC93-AE169B35ECF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029" y="6248401"/>
            <a:ext cx="2623372" cy="487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14805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uble-Column 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77801"/>
            <a:ext cx="9144000" cy="812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77803"/>
            <a:ext cx="8839200" cy="825500"/>
          </a:xfrm>
        </p:spPr>
        <p:txBody>
          <a:bodyPr>
            <a:noAutofit/>
          </a:bodyPr>
          <a:lstStyle>
            <a:lvl1pPr algn="l">
              <a:defRPr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 pitchFamily="50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93805"/>
            <a:ext cx="4191000" cy="4958462"/>
          </a:xfrm>
        </p:spPr>
        <p:txBody>
          <a:bodyPr>
            <a:normAutofit/>
          </a:bodyPr>
          <a:lstStyle>
            <a:lvl1pPr>
              <a:buClr>
                <a:srgbClr val="FF0F00"/>
              </a:buClr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buClr>
                <a:srgbClr val="FF0F00"/>
              </a:buClr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buClr>
                <a:srgbClr val="FF0F00"/>
              </a:buCl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buClr>
                <a:srgbClr val="FF0F00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buClr>
                <a:srgbClr val="FF0F00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idx="13"/>
          </p:nvPr>
        </p:nvSpPr>
        <p:spPr>
          <a:xfrm>
            <a:off x="4724400" y="1193805"/>
            <a:ext cx="4191000" cy="4958462"/>
          </a:xfrm>
        </p:spPr>
        <p:txBody>
          <a:bodyPr>
            <a:normAutofit/>
          </a:bodyPr>
          <a:lstStyle>
            <a:lvl1pPr>
              <a:buClr>
                <a:srgbClr val="FF0000"/>
              </a:buClr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buClr>
                <a:srgbClr val="FF0000"/>
              </a:buClr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buClr>
                <a:srgbClr val="FF0000"/>
              </a:buCl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buClr>
                <a:srgbClr val="FF0000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buClr>
                <a:srgbClr val="FF0000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0" y="6152267"/>
            <a:ext cx="9144000" cy="70573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75401"/>
            <a:ext cx="2895600" cy="365125"/>
          </a:xfrm>
        </p:spPr>
        <p:txBody>
          <a:bodyPr anchor="b"/>
          <a:lstStyle>
            <a:lvl1pPr>
              <a:defRPr sz="1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58000" y="6375401"/>
            <a:ext cx="2133600" cy="365125"/>
          </a:xfrm>
          <a:prstGeom prst="rect">
            <a:avLst/>
          </a:prstGeom>
        </p:spPr>
        <p:txBody>
          <a:bodyPr anchor="b"/>
          <a:lstStyle>
            <a:lvl1pPr>
              <a:defRPr sz="1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5C76A076-0EB6-4ACF-BC93-AE169B35ECF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029" y="6248401"/>
            <a:ext cx="2623372" cy="487127"/>
          </a:xfrm>
          <a:prstGeom prst="rect">
            <a:avLst/>
          </a:prstGeom>
        </p:spPr>
      </p:pic>
      <p:sp>
        <p:nvSpPr>
          <p:cNvPr id="15" name="Rectangle 14"/>
          <p:cNvSpPr/>
          <p:nvPr userDrawn="1"/>
        </p:nvSpPr>
        <p:spPr>
          <a:xfrm>
            <a:off x="0" y="990603"/>
            <a:ext cx="9144000" cy="88900"/>
          </a:xfrm>
          <a:prstGeom prst="rect">
            <a:avLst/>
          </a:prstGeom>
          <a:solidFill>
            <a:srgbClr val="FF0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81953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416676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 i="1">
                <a:solidFill>
                  <a:schemeClr val="accent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58000" y="6410327"/>
            <a:ext cx="2133600" cy="365125"/>
          </a:xfrm>
          <a:prstGeom prst="rect">
            <a:avLst/>
          </a:prstGeom>
        </p:spPr>
        <p:txBody>
          <a:bodyPr anchor="b"/>
          <a:lstStyle>
            <a:lvl1pPr algn="r">
              <a:defRPr sz="1000" i="1">
                <a:solidFill>
                  <a:schemeClr val="accent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5C76A076-0EB6-4ACF-BC93-AE169B35ECF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96778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6" r:id="rId1"/>
    <p:sldLayoutId id="2147483717" r:id="rId2"/>
    <p:sldLayoutId id="2147483718" r:id="rId3"/>
    <p:sldLayoutId id="2147483719" r:id="rId4"/>
    <p:sldLayoutId id="2147483720" r:id="rId5"/>
    <p:sldLayoutId id="2147483721" r:id="rId6"/>
    <p:sldLayoutId id="2147483722" r:id="rId7"/>
    <p:sldLayoutId id="2147483723" r:id="rId8"/>
    <p:sldLayoutId id="2147483724" r:id="rId9"/>
    <p:sldLayoutId id="2147483725" r:id="rId10"/>
    <p:sldLayoutId id="2147483726" r:id="rId11"/>
    <p:sldLayoutId id="2147483727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214952" y="3733796"/>
            <a:ext cx="8686800" cy="1422399"/>
          </a:xfrm>
        </p:spPr>
        <p:txBody>
          <a:bodyPr>
            <a:normAutofit/>
          </a:bodyPr>
          <a:lstStyle/>
          <a:p>
            <a:r>
              <a:rPr lang="en-US" sz="3600" dirty="0"/>
              <a:t>The 8 Elements of Data Governance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14952" y="4876800"/>
            <a:ext cx="8686800" cy="1092195"/>
          </a:xfrm>
        </p:spPr>
        <p:txBody>
          <a:bodyPr>
            <a:noAutofit/>
          </a:bodyPr>
          <a:lstStyle/>
          <a:p>
            <a:r>
              <a:rPr lang="en-US" sz="1800" dirty="0"/>
              <a:t>Amber O’Connell – Director of Data Governance</a:t>
            </a:r>
          </a:p>
          <a:p>
            <a:r>
              <a:rPr lang="en-US" sz="1800" dirty="0"/>
              <a:t>Kim Wienzierl - Chief Data Officer </a:t>
            </a:r>
          </a:p>
          <a:p>
            <a:r>
              <a:rPr lang="en-US" sz="1600" dirty="0"/>
              <a:t>June 2021</a:t>
            </a:r>
          </a:p>
        </p:txBody>
      </p:sp>
      <p:sp>
        <p:nvSpPr>
          <p:cNvPr id="8" name="Text Placeholder 2"/>
          <p:cNvSpPr txBox="1">
            <a:spLocks/>
          </p:cNvSpPr>
          <p:nvPr/>
        </p:nvSpPr>
        <p:spPr>
          <a:xfrm>
            <a:off x="470848" y="1701805"/>
            <a:ext cx="8229600" cy="31749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rgbClr val="E71B1B"/>
              </a:buClr>
              <a:buFont typeface="Courier New" panose="02070309020205020404" pitchFamily="49" charset="0"/>
              <a:buChar char="o"/>
              <a:defRPr sz="1600" kern="1200">
                <a:solidFill>
                  <a:srgbClr val="7E7E82"/>
                </a:solidFill>
                <a:latin typeface="Open Sans"/>
                <a:ea typeface="+mn-ea"/>
                <a:cs typeface="Open San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rgbClr val="E71B1B"/>
              </a:buClr>
              <a:buFont typeface="Arial" pitchFamily="34" charset="0"/>
              <a:buChar char="•"/>
              <a:defRPr sz="1400" kern="1200">
                <a:solidFill>
                  <a:srgbClr val="7E7E82"/>
                </a:solidFill>
                <a:latin typeface="Open Sans"/>
                <a:ea typeface="+mn-ea"/>
                <a:cs typeface="Open San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rgbClr val="E71B1B"/>
              </a:buClr>
              <a:buFont typeface="Calibri" panose="020F0502020204030204" pitchFamily="34" charset="0"/>
              <a:buChar char="–"/>
              <a:defRPr sz="1200" kern="1200">
                <a:solidFill>
                  <a:srgbClr val="7E7E82"/>
                </a:solidFill>
                <a:latin typeface="Open Sans"/>
                <a:ea typeface="+mn-ea"/>
                <a:cs typeface="Open San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rgbClr val="E71B1B"/>
              </a:buClr>
              <a:buFont typeface="Wingdings" panose="05000000000000000000" pitchFamily="2" charset="2"/>
              <a:buChar char="§"/>
              <a:defRPr sz="1100" kern="1200">
                <a:solidFill>
                  <a:srgbClr val="7E7E82"/>
                </a:solidFill>
                <a:latin typeface="Open Sans"/>
                <a:ea typeface="+mn-ea"/>
                <a:cs typeface="Open San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rgbClr val="E71B1B"/>
              </a:buClr>
              <a:buFont typeface="Arial" pitchFamily="34" charset="0"/>
              <a:buChar char="»"/>
              <a:defRPr sz="1100" kern="1200">
                <a:solidFill>
                  <a:srgbClr val="7E7E82"/>
                </a:solidFill>
                <a:latin typeface="Open Sans"/>
                <a:ea typeface="+mn-ea"/>
                <a:cs typeface="Open San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JM" dirty="0"/>
          </a:p>
        </p:txBody>
      </p:sp>
    </p:spTree>
    <p:extLst>
      <p:ext uri="{BB962C8B-B14F-4D97-AF65-F5344CB8AC3E}">
        <p14:creationId xmlns:p14="http://schemas.microsoft.com/office/powerpoint/2010/main" val="11182703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DBF69A-9120-4871-B18C-8E21021F34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About Tennessee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DE3B7A-8082-4070-B789-59DCFB89CC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350" y="1143000"/>
            <a:ext cx="5657850" cy="2220904"/>
          </a:xfrm>
        </p:spPr>
        <p:txBody>
          <a:bodyPr>
            <a:noAutofit/>
          </a:bodyPr>
          <a:lstStyle/>
          <a:p>
            <a:r>
              <a:rPr lang="en-US" sz="1800" dirty="0"/>
              <a:t>36th largest state in the United States by area</a:t>
            </a:r>
          </a:p>
          <a:p>
            <a:r>
              <a:rPr lang="en-US" sz="1800" dirty="0"/>
              <a:t>16th most populous of the 50 states</a:t>
            </a:r>
          </a:p>
          <a:p>
            <a:r>
              <a:rPr lang="en-US" sz="1800" dirty="0"/>
              <a:t>The Appalachian Mountains dominate the eastern part of the state and the Mississippi River forms its western border</a:t>
            </a:r>
          </a:p>
          <a:p>
            <a:r>
              <a:rPr lang="en-US" sz="2000" dirty="0"/>
              <a:t>State agencies: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C0C294F-6846-4C79-B26E-8D66239D42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40830" y="381000"/>
            <a:ext cx="3250770" cy="2162175"/>
          </a:xfrm>
          <a:prstGeom prst="rect">
            <a:avLst/>
          </a:prstGeom>
        </p:spPr>
      </p:pic>
      <p:pic>
        <p:nvPicPr>
          <p:cNvPr id="6" name="Picture 5" descr="Logo&#10;&#10;Description automatically generated">
            <a:extLst>
              <a:ext uri="{FF2B5EF4-FFF2-40B4-BE49-F238E27FC236}">
                <a16:creationId xmlns:a16="http://schemas.microsoft.com/office/drawing/2014/main" id="{F5082CD1-7DD5-447C-905A-E5CBA938EBF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0661" y="2327496"/>
            <a:ext cx="2058440" cy="1235064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68058F5A-8F0C-4074-8CF8-6B9EA2164FE8}"/>
              </a:ext>
            </a:extLst>
          </p:cNvPr>
          <p:cNvSpPr txBox="1"/>
          <p:nvPr/>
        </p:nvSpPr>
        <p:spPr>
          <a:xfrm>
            <a:off x="3071434" y="3124200"/>
            <a:ext cx="4049507" cy="36009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800100" lvl="1" indent="-342900">
              <a:buFont typeface="+mj-lt"/>
              <a:buAutoNum type="arabicPeriod" startAt="20"/>
            </a:pPr>
            <a:r>
              <a:rPr lang="en-US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Human Rights Commission</a:t>
            </a:r>
          </a:p>
          <a:p>
            <a:pPr marL="800100" lvl="1" indent="-342900">
              <a:buFont typeface="+mj-lt"/>
              <a:buAutoNum type="arabicPeriod" startAt="20"/>
            </a:pPr>
            <a:r>
              <a:rPr lang="en-US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Human Services</a:t>
            </a:r>
          </a:p>
          <a:p>
            <a:pPr marL="800100" lvl="1" indent="-342900">
              <a:buFont typeface="+mj-lt"/>
              <a:buAutoNum type="arabicPeriod" startAt="20"/>
            </a:pPr>
            <a:r>
              <a:rPr lang="en-US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Intellectual &amp; Developmental Disabilities</a:t>
            </a:r>
          </a:p>
          <a:p>
            <a:pPr marL="800100" lvl="1" indent="-342900">
              <a:buFont typeface="+mj-lt"/>
              <a:buAutoNum type="arabicPeriod" startAt="20"/>
            </a:pPr>
            <a:r>
              <a:rPr lang="en-US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Labor &amp; Workforce Development</a:t>
            </a:r>
          </a:p>
          <a:p>
            <a:pPr marL="800100" lvl="1" indent="-342900">
              <a:buFont typeface="+mj-lt"/>
              <a:buAutoNum type="arabicPeriod" startAt="20"/>
            </a:pPr>
            <a:r>
              <a:rPr lang="en-US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Mental Health &amp; Substance Abuse Services</a:t>
            </a:r>
          </a:p>
          <a:p>
            <a:pPr marL="800100" lvl="1" indent="-342900">
              <a:buFont typeface="+mj-lt"/>
              <a:buAutoNum type="arabicPeriod" startAt="20"/>
            </a:pPr>
            <a:r>
              <a:rPr lang="en-US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Military</a:t>
            </a:r>
          </a:p>
          <a:p>
            <a:pPr marL="800100" lvl="1" indent="-342900">
              <a:buFont typeface="+mj-lt"/>
              <a:buAutoNum type="arabicPeriod" startAt="20"/>
            </a:pPr>
            <a:r>
              <a:rPr lang="en-US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Revenue</a:t>
            </a:r>
          </a:p>
          <a:p>
            <a:pPr marL="800100" lvl="1" indent="-342900">
              <a:buFont typeface="+mj-lt"/>
              <a:buAutoNum type="arabicPeriod" startAt="20"/>
            </a:pPr>
            <a:r>
              <a:rPr lang="en-US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Safety &amp; Homeland Security</a:t>
            </a:r>
          </a:p>
          <a:p>
            <a:pPr marL="800100" lvl="1" indent="-342900">
              <a:buFont typeface="+mj-lt"/>
              <a:buAutoNum type="arabicPeriod" startAt="20"/>
            </a:pPr>
            <a:r>
              <a:rPr lang="en-US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State Board of Education</a:t>
            </a:r>
          </a:p>
          <a:p>
            <a:pPr marL="800100" lvl="1" indent="-342900">
              <a:buFont typeface="+mj-lt"/>
              <a:buAutoNum type="arabicPeriod" startAt="20"/>
            </a:pPr>
            <a:r>
              <a:rPr lang="en-US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TN Department of Transportation</a:t>
            </a:r>
          </a:p>
          <a:p>
            <a:pPr marL="800100" lvl="1" indent="-342900">
              <a:buFont typeface="+mj-lt"/>
              <a:buAutoNum type="arabicPeriod" startAt="20"/>
            </a:pPr>
            <a:r>
              <a:rPr lang="en-US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TennCare</a:t>
            </a:r>
          </a:p>
          <a:p>
            <a:pPr marL="800100" lvl="1" indent="-342900">
              <a:buFont typeface="+mj-lt"/>
              <a:buAutoNum type="arabicPeriod" startAt="20"/>
            </a:pPr>
            <a:r>
              <a:rPr lang="en-US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TN Advisory Commission</a:t>
            </a:r>
          </a:p>
          <a:p>
            <a:pPr marL="800100" lvl="1" indent="-342900">
              <a:buFont typeface="+mj-lt"/>
              <a:buAutoNum type="arabicPeriod" startAt="20"/>
            </a:pPr>
            <a:r>
              <a:rPr lang="en-US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TN Bureau of Investigation</a:t>
            </a:r>
          </a:p>
          <a:p>
            <a:pPr marL="800100" lvl="1" indent="-342900">
              <a:buFont typeface="+mj-lt"/>
              <a:buAutoNum type="arabicPeriod" startAt="20"/>
            </a:pPr>
            <a:r>
              <a:rPr lang="en-US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TN Emergency Management Agency</a:t>
            </a:r>
          </a:p>
          <a:p>
            <a:pPr marL="800100" lvl="1" indent="-342900">
              <a:buFont typeface="+mj-lt"/>
              <a:buAutoNum type="arabicPeriod" startAt="20"/>
            </a:pPr>
            <a:r>
              <a:rPr lang="en-US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TN Higher Education Commission</a:t>
            </a:r>
          </a:p>
          <a:p>
            <a:pPr marL="800100" lvl="1" indent="-342900">
              <a:buFont typeface="+mj-lt"/>
              <a:buAutoNum type="arabicPeriod" startAt="20"/>
            </a:pPr>
            <a:r>
              <a:rPr lang="en-US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TN State Museum</a:t>
            </a:r>
          </a:p>
          <a:p>
            <a:pPr marL="800100" lvl="1" indent="-342900">
              <a:buFont typeface="+mj-lt"/>
              <a:buAutoNum type="arabicPeriod" startAt="20"/>
            </a:pPr>
            <a:r>
              <a:rPr lang="en-US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Tourist Development</a:t>
            </a:r>
          </a:p>
          <a:p>
            <a:pPr marL="800100" lvl="1" indent="-342900">
              <a:buFont typeface="+mj-lt"/>
              <a:buAutoNum type="arabicPeriod" startAt="20"/>
            </a:pPr>
            <a:r>
              <a:rPr lang="en-US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TN Wildlife Resources Agency</a:t>
            </a:r>
          </a:p>
          <a:p>
            <a:pPr marL="800100" lvl="1" indent="-342900">
              <a:buFont typeface="+mj-lt"/>
              <a:buAutoNum type="arabicPeriod" startAt="20"/>
            </a:pPr>
            <a:r>
              <a:rPr lang="en-US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Veteran Services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A24B9EF-985D-4B08-B164-238C4E51A0BF}"/>
              </a:ext>
            </a:extLst>
          </p:cNvPr>
          <p:cNvSpPr txBox="1"/>
          <p:nvPr/>
        </p:nvSpPr>
        <p:spPr>
          <a:xfrm>
            <a:off x="-85826" y="3124200"/>
            <a:ext cx="3717813" cy="36009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800100" lvl="1" indent="-342900">
              <a:buFont typeface="+mj-lt"/>
              <a:buAutoNum type="arabicPeriod"/>
            </a:pPr>
            <a:r>
              <a:rPr lang="en-US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Alcoholic Beverage Commission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Agriculture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Arts Commission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Board of Parole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Children’s Service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Commerce &amp; Insurance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Commission on Aging &amp; Disability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Commission on Children &amp; Youth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Correction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Council on Development Disabilities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Economic &amp; Community Development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Education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Environment &amp; Conservation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Finance &amp; Administration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Financial Institutions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General Services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Health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Housing Development Agency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Human Resources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4F7CAC45-28D8-44A9-A66E-A7E1A019F4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41643" y="3916185"/>
            <a:ext cx="1549409" cy="1549409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15AF8D22-41D4-4D39-8CE5-33F12F5C9AB6}"/>
              </a:ext>
            </a:extLst>
          </p:cNvPr>
          <p:cNvSpPr txBox="1"/>
          <p:nvPr/>
        </p:nvSpPr>
        <p:spPr>
          <a:xfrm>
            <a:off x="7120943" y="5449887"/>
            <a:ext cx="17908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Governor Bill Lee</a:t>
            </a:r>
          </a:p>
        </p:txBody>
      </p:sp>
    </p:spTree>
    <p:extLst>
      <p:ext uri="{BB962C8B-B14F-4D97-AF65-F5344CB8AC3E}">
        <p14:creationId xmlns:p14="http://schemas.microsoft.com/office/powerpoint/2010/main" val="4106756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66186911-7A80-4BA6-8BC3-4141D84DB7AD}"/>
              </a:ext>
            </a:extLst>
          </p:cNvPr>
          <p:cNvSpPr txBox="1">
            <a:spLocks/>
          </p:cNvSpPr>
          <p:nvPr/>
        </p:nvSpPr>
        <p:spPr>
          <a:xfrm>
            <a:off x="76200" y="381000"/>
            <a:ext cx="9220200" cy="533450"/>
          </a:xfrm>
          <a:prstGeom prst="rect">
            <a:avLst/>
          </a:prstGeom>
        </p:spPr>
        <p:txBody>
          <a:bodyPr vert="horz" lIns="91448" tIns="45724" rIns="91448" bIns="45724" rtlCol="0" anchor="ctr">
            <a:noAutofit/>
          </a:bodyPr>
          <a:lstStyle>
            <a:lvl1pPr algn="l" defTabSz="1218987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>
                <a:solidFill>
                  <a:schemeClr val="bg1"/>
                </a:solidFill>
                <a:latin typeface="PermianSlabSerifTypeface" panose="02000000000000000000" pitchFamily="50" charset="0"/>
              </a:rPr>
              <a:t>Data Governance Framework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9A628C0-3466-4386-ADF5-23F2A4D269E5}"/>
              </a:ext>
            </a:extLst>
          </p:cNvPr>
          <p:cNvSpPr txBox="1"/>
          <p:nvPr/>
        </p:nvSpPr>
        <p:spPr>
          <a:xfrm>
            <a:off x="205587" y="4399002"/>
            <a:ext cx="8732840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5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Chances are you are already governing data informally - </a:t>
            </a:r>
            <a:r>
              <a:rPr lang="en-US" sz="1500" b="1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Robert Seiner</a:t>
            </a:r>
          </a:p>
          <a:p>
            <a:pPr algn="ctr"/>
            <a:r>
              <a:rPr lang="en-US" sz="15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</a:t>
            </a:r>
          </a:p>
          <a:p>
            <a:pPr algn="ctr"/>
            <a:r>
              <a:rPr lang="en-US" sz="15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This framework will streamline the data governance process for reuse and completeness.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95F1EA3-3B89-4AA2-84E6-658C105060DE}"/>
              </a:ext>
            </a:extLst>
          </p:cNvPr>
          <p:cNvSpPr/>
          <p:nvPr/>
        </p:nvSpPr>
        <p:spPr>
          <a:xfrm>
            <a:off x="50800" y="3249757"/>
            <a:ext cx="1051560" cy="78708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b="1" dirty="0">
                <a:solidFill>
                  <a:srgbClr val="00206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Organization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5E25B05-7A6F-4478-B21B-5872D3EAE5DF}"/>
              </a:ext>
            </a:extLst>
          </p:cNvPr>
          <p:cNvSpPr/>
          <p:nvPr/>
        </p:nvSpPr>
        <p:spPr>
          <a:xfrm>
            <a:off x="1180852" y="3249757"/>
            <a:ext cx="1051560" cy="78708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b="1" dirty="0">
                <a:solidFill>
                  <a:srgbClr val="00206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Policies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279DB10-190B-4F68-A11A-CBB384F418E2}"/>
              </a:ext>
            </a:extLst>
          </p:cNvPr>
          <p:cNvSpPr/>
          <p:nvPr/>
        </p:nvSpPr>
        <p:spPr>
          <a:xfrm>
            <a:off x="2342179" y="3249757"/>
            <a:ext cx="1051560" cy="78708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 dirty="0">
              <a:solidFill>
                <a:srgbClr val="00206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ctr"/>
            <a:r>
              <a:rPr lang="en-US" sz="1050" b="1" dirty="0">
                <a:solidFill>
                  <a:srgbClr val="00206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Procedures</a:t>
            </a:r>
          </a:p>
          <a:p>
            <a:pPr algn="ctr"/>
            <a:endParaRPr lang="en-US" sz="105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BF45D7D-BD15-4C45-8BC2-F6FA7DAB3227}"/>
              </a:ext>
            </a:extLst>
          </p:cNvPr>
          <p:cNvSpPr/>
          <p:nvPr/>
        </p:nvSpPr>
        <p:spPr>
          <a:xfrm>
            <a:off x="3470487" y="3249757"/>
            <a:ext cx="1051560" cy="78708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b="1" dirty="0">
                <a:solidFill>
                  <a:srgbClr val="00206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Standards/</a:t>
            </a:r>
          </a:p>
          <a:p>
            <a:pPr algn="ctr"/>
            <a:r>
              <a:rPr lang="en-US" sz="1050" b="1" dirty="0">
                <a:solidFill>
                  <a:srgbClr val="00206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Definitions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EAAD9AD-DCA8-44F9-B0BE-2DB10D61BEB4}"/>
              </a:ext>
            </a:extLst>
          </p:cNvPr>
          <p:cNvSpPr/>
          <p:nvPr/>
        </p:nvSpPr>
        <p:spPr>
          <a:xfrm>
            <a:off x="4628179" y="3249757"/>
            <a:ext cx="1051560" cy="78708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b="1" dirty="0">
                <a:solidFill>
                  <a:srgbClr val="00206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Architecture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C716D08-F8A9-4334-B713-CFA88E299C99}"/>
              </a:ext>
            </a:extLst>
          </p:cNvPr>
          <p:cNvSpPr/>
          <p:nvPr/>
        </p:nvSpPr>
        <p:spPr>
          <a:xfrm>
            <a:off x="5749713" y="3249757"/>
            <a:ext cx="1051560" cy="78708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b="1" dirty="0">
                <a:solidFill>
                  <a:srgbClr val="00206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Data Admin/</a:t>
            </a:r>
          </a:p>
          <a:p>
            <a:pPr algn="ctr"/>
            <a:r>
              <a:rPr lang="en-US" sz="1050" b="1" dirty="0">
                <a:solidFill>
                  <a:srgbClr val="00206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Controls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0B858D4-D780-4E7B-AE1C-2252812AAE46}"/>
              </a:ext>
            </a:extLst>
          </p:cNvPr>
          <p:cNvSpPr/>
          <p:nvPr/>
        </p:nvSpPr>
        <p:spPr>
          <a:xfrm>
            <a:off x="6911588" y="3249757"/>
            <a:ext cx="1051560" cy="78708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b="1" dirty="0">
                <a:solidFill>
                  <a:srgbClr val="00206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Metrics/</a:t>
            </a:r>
          </a:p>
          <a:p>
            <a:pPr algn="ctr"/>
            <a:r>
              <a:rPr lang="en-US" sz="1050" b="1" dirty="0">
                <a:solidFill>
                  <a:srgbClr val="00206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Reporting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FA45BD0-5E50-4BAB-BC69-3E1AEE260A7A}"/>
              </a:ext>
            </a:extLst>
          </p:cNvPr>
          <p:cNvSpPr/>
          <p:nvPr/>
        </p:nvSpPr>
        <p:spPr>
          <a:xfrm>
            <a:off x="8042084" y="3246120"/>
            <a:ext cx="1024128" cy="78708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b="1" dirty="0">
                <a:solidFill>
                  <a:srgbClr val="00206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Audits</a:t>
            </a:r>
          </a:p>
        </p:txBody>
      </p:sp>
      <p:sp>
        <p:nvSpPr>
          <p:cNvPr id="3" name="Arrow: Left 2">
            <a:extLst>
              <a:ext uri="{FF2B5EF4-FFF2-40B4-BE49-F238E27FC236}">
                <a16:creationId xmlns:a16="http://schemas.microsoft.com/office/drawing/2014/main" id="{560410B5-2AA7-4D53-B4FA-F74E695700B4}"/>
              </a:ext>
            </a:extLst>
          </p:cNvPr>
          <p:cNvSpPr/>
          <p:nvPr/>
        </p:nvSpPr>
        <p:spPr>
          <a:xfrm>
            <a:off x="255797" y="2731280"/>
            <a:ext cx="2792203" cy="213677"/>
          </a:xfrm>
          <a:prstGeom prst="leftArrow">
            <a:avLst/>
          </a:prstGeom>
          <a:solidFill>
            <a:srgbClr val="174A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Arrow: Left 14">
            <a:extLst>
              <a:ext uri="{FF2B5EF4-FFF2-40B4-BE49-F238E27FC236}">
                <a16:creationId xmlns:a16="http://schemas.microsoft.com/office/drawing/2014/main" id="{CCD7D477-254D-4419-A893-53F7DB4257D6}"/>
              </a:ext>
            </a:extLst>
          </p:cNvPr>
          <p:cNvSpPr/>
          <p:nvPr/>
        </p:nvSpPr>
        <p:spPr>
          <a:xfrm flipH="1">
            <a:off x="6041266" y="2734645"/>
            <a:ext cx="2792203" cy="213677"/>
          </a:xfrm>
          <a:prstGeom prst="leftArrow">
            <a:avLst/>
          </a:prstGeom>
          <a:solidFill>
            <a:srgbClr val="174A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1F2CD84-0770-40DC-9A95-F866EF7C27EB}"/>
              </a:ext>
            </a:extLst>
          </p:cNvPr>
          <p:cNvSpPr txBox="1"/>
          <p:nvPr/>
        </p:nvSpPr>
        <p:spPr>
          <a:xfrm>
            <a:off x="2914650" y="2650404"/>
            <a:ext cx="32842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Manage – Control - Sustain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D090A11-2C27-4A2B-82B1-E814E112AE73}"/>
              </a:ext>
            </a:extLst>
          </p:cNvPr>
          <p:cNvSpPr txBox="1"/>
          <p:nvPr/>
        </p:nvSpPr>
        <p:spPr>
          <a:xfrm>
            <a:off x="2590800" y="1786879"/>
            <a:ext cx="42519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174A7C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Data Governance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5A6F436C-1EA1-4F92-8C57-856685EA194F}"/>
              </a:ext>
            </a:extLst>
          </p:cNvPr>
          <p:cNvSpPr/>
          <p:nvPr/>
        </p:nvSpPr>
        <p:spPr>
          <a:xfrm>
            <a:off x="407112" y="3027776"/>
            <a:ext cx="381000" cy="381000"/>
          </a:xfrm>
          <a:prstGeom prst="ellipse">
            <a:avLst/>
          </a:prstGeom>
          <a:solidFill>
            <a:srgbClr val="174A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1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6155D819-3F78-4E0F-8304-8560F980245C}"/>
              </a:ext>
            </a:extLst>
          </p:cNvPr>
          <p:cNvSpPr/>
          <p:nvPr/>
        </p:nvSpPr>
        <p:spPr>
          <a:xfrm>
            <a:off x="1461398" y="3007345"/>
            <a:ext cx="381000" cy="381000"/>
          </a:xfrm>
          <a:prstGeom prst="ellipse">
            <a:avLst/>
          </a:prstGeom>
          <a:solidFill>
            <a:srgbClr val="174A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2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61FF4B37-E982-405C-88C3-8175C1CF1CCD}"/>
              </a:ext>
            </a:extLst>
          </p:cNvPr>
          <p:cNvSpPr/>
          <p:nvPr/>
        </p:nvSpPr>
        <p:spPr>
          <a:xfrm>
            <a:off x="2611388" y="2999712"/>
            <a:ext cx="381000" cy="381000"/>
          </a:xfrm>
          <a:prstGeom prst="ellipse">
            <a:avLst/>
          </a:prstGeom>
          <a:solidFill>
            <a:srgbClr val="174A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3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38866A05-EC24-4630-8F21-5AAEA709884F}"/>
              </a:ext>
            </a:extLst>
          </p:cNvPr>
          <p:cNvSpPr/>
          <p:nvPr/>
        </p:nvSpPr>
        <p:spPr>
          <a:xfrm>
            <a:off x="3787242" y="3007345"/>
            <a:ext cx="381000" cy="381000"/>
          </a:xfrm>
          <a:prstGeom prst="ellipse">
            <a:avLst/>
          </a:prstGeom>
          <a:solidFill>
            <a:srgbClr val="174A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4</a:t>
            </a: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BC8454A7-FE24-4573-929D-6F204E218449}"/>
              </a:ext>
            </a:extLst>
          </p:cNvPr>
          <p:cNvSpPr/>
          <p:nvPr/>
        </p:nvSpPr>
        <p:spPr>
          <a:xfrm>
            <a:off x="4960589" y="2999712"/>
            <a:ext cx="381000" cy="381000"/>
          </a:xfrm>
          <a:prstGeom prst="ellipse">
            <a:avLst/>
          </a:prstGeom>
          <a:solidFill>
            <a:srgbClr val="174A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5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1FF733F7-364F-4AB7-B9BC-8F2EA25956BC}"/>
              </a:ext>
            </a:extLst>
          </p:cNvPr>
          <p:cNvSpPr/>
          <p:nvPr/>
        </p:nvSpPr>
        <p:spPr>
          <a:xfrm>
            <a:off x="6052215" y="2999712"/>
            <a:ext cx="381000" cy="381000"/>
          </a:xfrm>
          <a:prstGeom prst="ellipse">
            <a:avLst/>
          </a:prstGeom>
          <a:solidFill>
            <a:srgbClr val="174A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6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ED4FE1F9-5B3D-48DF-BEAB-3F8880680268}"/>
              </a:ext>
            </a:extLst>
          </p:cNvPr>
          <p:cNvSpPr/>
          <p:nvPr/>
        </p:nvSpPr>
        <p:spPr>
          <a:xfrm>
            <a:off x="7225836" y="2999712"/>
            <a:ext cx="381000" cy="381000"/>
          </a:xfrm>
          <a:prstGeom prst="ellipse">
            <a:avLst/>
          </a:prstGeom>
          <a:solidFill>
            <a:srgbClr val="174A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7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4DF689FC-4344-4EE8-BACE-19C32D625A01}"/>
              </a:ext>
            </a:extLst>
          </p:cNvPr>
          <p:cNvSpPr/>
          <p:nvPr/>
        </p:nvSpPr>
        <p:spPr>
          <a:xfrm>
            <a:off x="8355888" y="3001788"/>
            <a:ext cx="381000" cy="381000"/>
          </a:xfrm>
          <a:prstGeom prst="ellipse">
            <a:avLst/>
          </a:prstGeom>
          <a:solidFill>
            <a:srgbClr val="174A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26028832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66186911-7A80-4BA6-8BC3-4141D84DB7AD}"/>
              </a:ext>
            </a:extLst>
          </p:cNvPr>
          <p:cNvSpPr txBox="1">
            <a:spLocks/>
          </p:cNvSpPr>
          <p:nvPr/>
        </p:nvSpPr>
        <p:spPr>
          <a:xfrm>
            <a:off x="76200" y="381000"/>
            <a:ext cx="9220200" cy="533450"/>
          </a:xfrm>
          <a:prstGeom prst="rect">
            <a:avLst/>
          </a:prstGeom>
        </p:spPr>
        <p:txBody>
          <a:bodyPr vert="horz" lIns="91448" tIns="45724" rIns="91448" bIns="45724" rtlCol="0" anchor="ctr">
            <a:noAutofit/>
          </a:bodyPr>
          <a:lstStyle>
            <a:lvl1pPr algn="l" defTabSz="1218987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>
                <a:solidFill>
                  <a:schemeClr val="bg1"/>
                </a:solidFill>
                <a:latin typeface="PermianSlabSerifTypeface" panose="02000000000000000000" pitchFamily="50" charset="0"/>
              </a:rPr>
              <a:t> ORGANIZATION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A96A6C22-827E-48C2-A1F4-C4E4FA5167B5}"/>
              </a:ext>
            </a:extLst>
          </p:cNvPr>
          <p:cNvGrpSpPr/>
          <p:nvPr/>
        </p:nvGrpSpPr>
        <p:grpSpPr>
          <a:xfrm>
            <a:off x="3563142" y="2856015"/>
            <a:ext cx="1905000" cy="1852024"/>
            <a:chOff x="50800" y="3027776"/>
            <a:chExt cx="1051560" cy="1009065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D95F1EA3-3B89-4AA2-84E6-658C105060DE}"/>
                </a:ext>
              </a:extLst>
            </p:cNvPr>
            <p:cNvSpPr/>
            <p:nvPr/>
          </p:nvSpPr>
          <p:spPr>
            <a:xfrm>
              <a:off x="50800" y="3249757"/>
              <a:ext cx="1051560" cy="78708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>
                  <a:solidFill>
                    <a:srgbClr val="002060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Organization</a:t>
              </a:r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5A6F436C-1EA1-4F92-8C57-856685EA194F}"/>
                </a:ext>
              </a:extLst>
            </p:cNvPr>
            <p:cNvSpPr/>
            <p:nvPr/>
          </p:nvSpPr>
          <p:spPr>
            <a:xfrm>
              <a:off x="407112" y="3027776"/>
              <a:ext cx="381000" cy="381000"/>
            </a:xfrm>
            <a:prstGeom prst="ellipse">
              <a:avLst/>
            </a:prstGeom>
            <a:solidFill>
              <a:srgbClr val="174A7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1</a:t>
              </a:r>
            </a:p>
          </p:txBody>
        </p:sp>
      </p:grpSp>
      <p:sp>
        <p:nvSpPr>
          <p:cNvPr id="34" name="TextBox 33">
            <a:extLst>
              <a:ext uri="{FF2B5EF4-FFF2-40B4-BE49-F238E27FC236}">
                <a16:creationId xmlns:a16="http://schemas.microsoft.com/office/drawing/2014/main" id="{0795099C-14BB-4D95-8317-E561CD411888}"/>
              </a:ext>
            </a:extLst>
          </p:cNvPr>
          <p:cNvSpPr txBox="1"/>
          <p:nvPr/>
        </p:nvSpPr>
        <p:spPr>
          <a:xfrm>
            <a:off x="1486371" y="1216572"/>
            <a:ext cx="8194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6597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Goals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306D879D-B4BB-422C-940A-2153CCEE6F81}"/>
              </a:ext>
            </a:extLst>
          </p:cNvPr>
          <p:cNvSpPr txBox="1"/>
          <p:nvPr/>
        </p:nvSpPr>
        <p:spPr>
          <a:xfrm>
            <a:off x="1229896" y="5257088"/>
            <a:ext cx="28087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4C90D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Templates &amp; Tools</a:t>
            </a:r>
          </a:p>
        </p:txBody>
      </p: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57CAED2E-2DA9-4109-B8FD-623AA1440B86}"/>
              </a:ext>
            </a:extLst>
          </p:cNvPr>
          <p:cNvCxnSpPr>
            <a:cxnSpLocks/>
          </p:cNvCxnSpPr>
          <p:nvPr/>
        </p:nvCxnSpPr>
        <p:spPr>
          <a:xfrm>
            <a:off x="288010" y="3871303"/>
            <a:ext cx="3275132" cy="0"/>
          </a:xfrm>
          <a:prstGeom prst="straightConnector1">
            <a:avLst/>
          </a:prstGeom>
          <a:ln w="31750">
            <a:solidFill>
              <a:srgbClr val="C8141E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52">
            <a:extLst>
              <a:ext uri="{FF2B5EF4-FFF2-40B4-BE49-F238E27FC236}">
                <a16:creationId xmlns:a16="http://schemas.microsoft.com/office/drawing/2014/main" id="{8EAF895E-CBF8-4432-BB32-80FF14A2F27C}"/>
              </a:ext>
            </a:extLst>
          </p:cNvPr>
          <p:cNvSpPr txBox="1"/>
          <p:nvPr/>
        </p:nvSpPr>
        <p:spPr>
          <a:xfrm>
            <a:off x="1522439" y="1516271"/>
            <a:ext cx="514342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659737"/>
              </a:buClr>
              <a:buFont typeface="Wingdings" panose="05000000000000000000" pitchFamily="2" charset="2"/>
              <a:buChar char="§"/>
            </a:pPr>
            <a:r>
              <a:rPr lang="en-US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Define the scope of the data domain</a:t>
            </a:r>
          </a:p>
          <a:p>
            <a:pPr marL="285750" indent="-285750">
              <a:buClr>
                <a:srgbClr val="659737"/>
              </a:buClr>
              <a:buFont typeface="Wingdings" panose="05000000000000000000" pitchFamily="2" charset="2"/>
              <a:buChar char="§"/>
            </a:pPr>
            <a:r>
              <a:rPr lang="en-US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Assign ownership</a:t>
            </a:r>
          </a:p>
          <a:p>
            <a:pPr marL="285750" indent="-285750">
              <a:buClr>
                <a:srgbClr val="659737"/>
              </a:buClr>
              <a:buFont typeface="Wingdings" panose="05000000000000000000" pitchFamily="2" charset="2"/>
              <a:buChar char="§"/>
            </a:pPr>
            <a:r>
              <a:rPr lang="en-US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Define the business value and uses of the data</a:t>
            </a:r>
          </a:p>
          <a:p>
            <a:pPr marL="285750" indent="-285750">
              <a:buClr>
                <a:srgbClr val="659737"/>
              </a:buClr>
              <a:buFont typeface="Wingdings" panose="05000000000000000000" pitchFamily="2" charset="2"/>
              <a:buChar char="§"/>
            </a:pPr>
            <a:r>
              <a:rPr lang="en-US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Build plan for operationalizing data governance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7005A3D2-4D1F-4F72-A03E-CE17C227BA5E}"/>
              </a:ext>
            </a:extLst>
          </p:cNvPr>
          <p:cNvSpPr txBox="1"/>
          <p:nvPr/>
        </p:nvSpPr>
        <p:spPr>
          <a:xfrm>
            <a:off x="1516351" y="5571165"/>
            <a:ext cx="298581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Clr>
                <a:srgbClr val="4C90D3"/>
              </a:buClr>
              <a:buFont typeface="Wingdings" panose="05000000000000000000" pitchFamily="2" charset="2"/>
              <a:buChar char="§"/>
            </a:pPr>
            <a:r>
              <a:rPr lang="en-US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Organization Charts</a:t>
            </a:r>
          </a:p>
          <a:p>
            <a:pPr marL="285750" indent="-285750">
              <a:buClr>
                <a:srgbClr val="4C90D3"/>
              </a:buClr>
              <a:buFont typeface="Wingdings" panose="05000000000000000000" pitchFamily="2" charset="2"/>
              <a:buChar char="§"/>
            </a:pPr>
            <a:r>
              <a:rPr lang="en-US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Responsibility Chart (RACI)</a:t>
            </a:r>
          </a:p>
          <a:p>
            <a:pPr marL="285750" indent="-285750">
              <a:buClr>
                <a:srgbClr val="4C90D3"/>
              </a:buClr>
              <a:buFont typeface="Wingdings" panose="05000000000000000000" pitchFamily="2" charset="2"/>
              <a:buChar char="§"/>
            </a:pPr>
            <a:r>
              <a:rPr lang="en-US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SMART Goals for Roles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B239C9DD-6207-4A79-8CD0-B093F74CADCD}"/>
              </a:ext>
            </a:extLst>
          </p:cNvPr>
          <p:cNvSpPr txBox="1"/>
          <p:nvPr/>
        </p:nvSpPr>
        <p:spPr>
          <a:xfrm>
            <a:off x="793502" y="3525848"/>
            <a:ext cx="2522782" cy="738664"/>
          </a:xfrm>
          <a:prstGeom prst="rect">
            <a:avLst/>
          </a:prstGeom>
          <a:solidFill>
            <a:schemeClr val="bg1"/>
          </a:solidFill>
          <a:ln w="15875">
            <a:solidFill>
              <a:srgbClr val="174A7C"/>
            </a:solidFill>
            <a:prstDash val="dash"/>
          </a:ln>
        </p:spPr>
        <p:txBody>
          <a:bodyPr wrap="square" rtlCol="0">
            <a:spAutoFit/>
          </a:bodyPr>
          <a:lstStyle/>
          <a:p>
            <a:pPr marL="165100" indent="-165100">
              <a:buClr>
                <a:srgbClr val="174A7C"/>
              </a:buClr>
              <a:buFont typeface="Wingdings" panose="05000000000000000000" pitchFamily="2" charset="2"/>
              <a:buChar char="§"/>
            </a:pP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DATA GOVERNANCE OPERATING MODEL</a:t>
            </a:r>
          </a:p>
          <a:p>
            <a:pPr marL="165100" indent="-165100">
              <a:buClr>
                <a:srgbClr val="174A7C"/>
              </a:buClr>
              <a:buFont typeface="Wingdings" panose="05000000000000000000" pitchFamily="2" charset="2"/>
              <a:buChar char="§"/>
            </a:pP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DATA STRATEGY</a:t>
            </a:r>
          </a:p>
        </p:txBody>
      </p: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FFD1EBA0-3812-48A1-9CA9-35A1B20C84B4}"/>
              </a:ext>
            </a:extLst>
          </p:cNvPr>
          <p:cNvCxnSpPr>
            <a:cxnSpLocks/>
          </p:cNvCxnSpPr>
          <p:nvPr/>
        </p:nvCxnSpPr>
        <p:spPr>
          <a:xfrm>
            <a:off x="5468142" y="3947503"/>
            <a:ext cx="3275132" cy="0"/>
          </a:xfrm>
          <a:prstGeom prst="straightConnector1">
            <a:avLst/>
          </a:prstGeom>
          <a:ln w="31750">
            <a:solidFill>
              <a:srgbClr val="C8141E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Box 58">
            <a:extLst>
              <a:ext uri="{FF2B5EF4-FFF2-40B4-BE49-F238E27FC236}">
                <a16:creationId xmlns:a16="http://schemas.microsoft.com/office/drawing/2014/main" id="{7E0F789B-988F-4F04-BEA1-E21C276EF2BE}"/>
              </a:ext>
            </a:extLst>
          </p:cNvPr>
          <p:cNvSpPr txBox="1"/>
          <p:nvPr/>
        </p:nvSpPr>
        <p:spPr>
          <a:xfrm>
            <a:off x="5715000" y="3400961"/>
            <a:ext cx="2522782" cy="2462213"/>
          </a:xfrm>
          <a:prstGeom prst="rect">
            <a:avLst/>
          </a:prstGeom>
          <a:solidFill>
            <a:schemeClr val="bg1"/>
          </a:solidFill>
          <a:ln w="15875">
            <a:solidFill>
              <a:srgbClr val="174A7C"/>
            </a:solidFill>
            <a:prstDash val="dash"/>
          </a:ln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174A7C"/>
              </a:buClr>
              <a:buFont typeface="Wingdings" panose="05000000000000000000" pitchFamily="2" charset="2"/>
              <a:buChar char="§"/>
            </a:pP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ROLES</a:t>
            </a:r>
          </a:p>
          <a:p>
            <a:pPr marL="285750" indent="-285750">
              <a:buClr>
                <a:srgbClr val="174A7C"/>
              </a:buClr>
              <a:buFont typeface="Wingdings" panose="05000000000000000000" pitchFamily="2" charset="2"/>
              <a:buChar char="§"/>
            </a:pP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COMMITTEES</a:t>
            </a:r>
          </a:p>
          <a:p>
            <a:pPr marL="285750" indent="-285750">
              <a:buClr>
                <a:srgbClr val="174A7C"/>
              </a:buClr>
              <a:buFont typeface="Wingdings" panose="05000000000000000000" pitchFamily="2" charset="2"/>
              <a:buChar char="§"/>
            </a:pP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RESPONSIBILITIES</a:t>
            </a:r>
          </a:p>
          <a:p>
            <a:pPr marL="285750" indent="-285750">
              <a:buClr>
                <a:srgbClr val="174A7C"/>
              </a:buClr>
              <a:buFont typeface="Wingdings" panose="05000000000000000000" pitchFamily="2" charset="2"/>
              <a:buChar char="§"/>
            </a:pP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DECISION RIGHTS</a:t>
            </a:r>
          </a:p>
          <a:p>
            <a:pPr marL="285750" indent="-285750">
              <a:buClr>
                <a:srgbClr val="174A7C"/>
              </a:buClr>
              <a:buFont typeface="Wingdings" panose="05000000000000000000" pitchFamily="2" charset="2"/>
              <a:buChar char="§"/>
            </a:pP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PRODUCERS &amp; CONSUMERS</a:t>
            </a:r>
          </a:p>
          <a:p>
            <a:pPr marL="285750" indent="-285750">
              <a:buClr>
                <a:srgbClr val="174A7C"/>
              </a:buClr>
              <a:buFont typeface="Wingdings" panose="05000000000000000000" pitchFamily="2" charset="2"/>
              <a:buChar char="§"/>
            </a:pP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HIGH LEVEL BUSINESS NEEDS</a:t>
            </a:r>
          </a:p>
          <a:p>
            <a:pPr marL="285750" indent="-285750">
              <a:buClr>
                <a:srgbClr val="174A7C"/>
              </a:buClr>
              <a:buFont typeface="Wingdings" panose="05000000000000000000" pitchFamily="2" charset="2"/>
              <a:buChar char="§"/>
            </a:pP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ACTION PLAN</a:t>
            </a:r>
          </a:p>
          <a:p>
            <a:pPr marL="285750" indent="-285750">
              <a:buClr>
                <a:srgbClr val="174A7C"/>
              </a:buClr>
              <a:buFont typeface="Wingdings" panose="05000000000000000000" pitchFamily="2" charset="2"/>
              <a:buChar char="§"/>
            </a:pP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ENGAGEMENT PROCESSES</a:t>
            </a:r>
          </a:p>
        </p:txBody>
      </p:sp>
      <p:pic>
        <p:nvPicPr>
          <p:cNvPr id="14" name="Picture 13" descr="A picture containing drawing&#10;&#10;Description automatically generated">
            <a:extLst>
              <a:ext uri="{FF2B5EF4-FFF2-40B4-BE49-F238E27FC236}">
                <a16:creationId xmlns:a16="http://schemas.microsoft.com/office/drawing/2014/main" id="{6B7A80E7-71B1-46EB-8F72-950548E36E3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01" y="1151159"/>
            <a:ext cx="1193750" cy="119375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AC7D36A-5407-4B47-9BBD-08589DA620E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585" y="5085434"/>
            <a:ext cx="1271715" cy="1242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96090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66186911-7A80-4BA6-8BC3-4141D84DB7AD}"/>
              </a:ext>
            </a:extLst>
          </p:cNvPr>
          <p:cNvSpPr txBox="1">
            <a:spLocks/>
          </p:cNvSpPr>
          <p:nvPr/>
        </p:nvSpPr>
        <p:spPr>
          <a:xfrm>
            <a:off x="76200" y="381000"/>
            <a:ext cx="9220200" cy="533450"/>
          </a:xfrm>
          <a:prstGeom prst="rect">
            <a:avLst/>
          </a:prstGeom>
        </p:spPr>
        <p:txBody>
          <a:bodyPr vert="horz" lIns="91448" tIns="45724" rIns="91448" bIns="45724" rtlCol="0" anchor="ctr">
            <a:noAutofit/>
          </a:bodyPr>
          <a:lstStyle>
            <a:lvl1pPr algn="l" defTabSz="1218987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>
                <a:solidFill>
                  <a:schemeClr val="bg1"/>
                </a:solidFill>
                <a:latin typeface="PermianSlabSerifTypeface" panose="02000000000000000000" pitchFamily="50" charset="0"/>
              </a:rPr>
              <a:t> POLICIES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0795099C-14BB-4D95-8317-E561CD411888}"/>
              </a:ext>
            </a:extLst>
          </p:cNvPr>
          <p:cNvSpPr txBox="1"/>
          <p:nvPr/>
        </p:nvSpPr>
        <p:spPr>
          <a:xfrm>
            <a:off x="1600200" y="1140296"/>
            <a:ext cx="8194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6597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Goals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306D879D-B4BB-422C-940A-2153CCEE6F81}"/>
              </a:ext>
            </a:extLst>
          </p:cNvPr>
          <p:cNvSpPr txBox="1"/>
          <p:nvPr/>
        </p:nvSpPr>
        <p:spPr>
          <a:xfrm>
            <a:off x="1299295" y="5217545"/>
            <a:ext cx="26203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4C90D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Templates &amp; Tools</a:t>
            </a:r>
          </a:p>
        </p:txBody>
      </p: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57CAED2E-2DA9-4109-B8FD-623AA1440B86}"/>
              </a:ext>
            </a:extLst>
          </p:cNvPr>
          <p:cNvCxnSpPr>
            <a:cxnSpLocks/>
          </p:cNvCxnSpPr>
          <p:nvPr/>
        </p:nvCxnSpPr>
        <p:spPr>
          <a:xfrm>
            <a:off x="288010" y="3657600"/>
            <a:ext cx="3275132" cy="0"/>
          </a:xfrm>
          <a:prstGeom prst="straightConnector1">
            <a:avLst/>
          </a:prstGeom>
          <a:ln w="31750">
            <a:solidFill>
              <a:srgbClr val="C8141E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52">
            <a:extLst>
              <a:ext uri="{FF2B5EF4-FFF2-40B4-BE49-F238E27FC236}">
                <a16:creationId xmlns:a16="http://schemas.microsoft.com/office/drawing/2014/main" id="{8EAF895E-CBF8-4432-BB32-80FF14A2F27C}"/>
              </a:ext>
            </a:extLst>
          </p:cNvPr>
          <p:cNvSpPr txBox="1"/>
          <p:nvPr/>
        </p:nvSpPr>
        <p:spPr>
          <a:xfrm>
            <a:off x="1708454" y="1455003"/>
            <a:ext cx="454959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659737"/>
              </a:buClr>
              <a:buFont typeface="Wingdings" panose="05000000000000000000" pitchFamily="2" charset="2"/>
              <a:buChar char="§"/>
            </a:pPr>
            <a:r>
              <a:rPr lang="en-US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Define/Update data policies to guide business conduct regarding the creation and use of data as an asset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7005A3D2-4D1F-4F72-A03E-CE17C227BA5E}"/>
              </a:ext>
            </a:extLst>
          </p:cNvPr>
          <p:cNvSpPr txBox="1"/>
          <p:nvPr/>
        </p:nvSpPr>
        <p:spPr>
          <a:xfrm>
            <a:off x="1544007" y="5532165"/>
            <a:ext cx="329359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Clr>
                <a:srgbClr val="4C90D3"/>
              </a:buClr>
              <a:buFont typeface="Wingdings" panose="05000000000000000000" pitchFamily="2" charset="2"/>
              <a:buChar char="§"/>
            </a:pPr>
            <a:r>
              <a:rPr lang="en-US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Policy Template</a:t>
            </a:r>
          </a:p>
          <a:p>
            <a:pPr marL="285750" indent="-285750">
              <a:buClr>
                <a:srgbClr val="4C90D3"/>
              </a:buClr>
              <a:buFont typeface="Wingdings" panose="05000000000000000000" pitchFamily="2" charset="2"/>
              <a:buChar char="§"/>
            </a:pPr>
            <a:r>
              <a:rPr lang="en-US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Enterprise Document Storage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B239C9DD-6207-4A79-8CD0-B093F74CADCD}"/>
              </a:ext>
            </a:extLst>
          </p:cNvPr>
          <p:cNvSpPr txBox="1"/>
          <p:nvPr/>
        </p:nvSpPr>
        <p:spPr>
          <a:xfrm>
            <a:off x="664185" y="3187258"/>
            <a:ext cx="2522782" cy="1169551"/>
          </a:xfrm>
          <a:prstGeom prst="rect">
            <a:avLst/>
          </a:prstGeom>
          <a:solidFill>
            <a:schemeClr val="bg1"/>
          </a:solidFill>
          <a:ln w="15875">
            <a:solidFill>
              <a:srgbClr val="174A7C"/>
            </a:solidFill>
            <a:prstDash val="dash"/>
          </a:ln>
        </p:spPr>
        <p:txBody>
          <a:bodyPr wrap="square" rtlCol="0">
            <a:spAutoFit/>
          </a:bodyPr>
          <a:lstStyle/>
          <a:p>
            <a:pPr marL="165100" indent="-165100">
              <a:buClr>
                <a:srgbClr val="174A7C"/>
              </a:buClr>
              <a:buFont typeface="Wingdings" panose="05000000000000000000" pitchFamily="2" charset="2"/>
              <a:buChar char="§"/>
            </a:pP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TERMS &amp; DEFINITIONS</a:t>
            </a:r>
          </a:p>
          <a:p>
            <a:pPr marL="165100" indent="-165100">
              <a:buClr>
                <a:srgbClr val="174A7C"/>
              </a:buClr>
              <a:buFont typeface="Wingdings" panose="05000000000000000000" pitchFamily="2" charset="2"/>
              <a:buChar char="§"/>
            </a:pP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DATA NAMING STANDARD</a:t>
            </a:r>
          </a:p>
          <a:p>
            <a:pPr marL="165100" indent="-165100">
              <a:buClr>
                <a:srgbClr val="174A7C"/>
              </a:buClr>
              <a:buFont typeface="Wingdings" panose="05000000000000000000" pitchFamily="2" charset="2"/>
              <a:buChar char="§"/>
            </a:pP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BUSINESS RULES</a:t>
            </a:r>
          </a:p>
          <a:p>
            <a:pPr marL="165100" indent="-165100">
              <a:buClr>
                <a:srgbClr val="174A7C"/>
              </a:buClr>
              <a:buFont typeface="Wingdings" panose="05000000000000000000" pitchFamily="2" charset="2"/>
              <a:buChar char="§"/>
            </a:pP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QUALITY STANDARDS</a:t>
            </a:r>
          </a:p>
          <a:p>
            <a:pPr marL="165100" indent="-165100">
              <a:buClr>
                <a:srgbClr val="174A7C"/>
              </a:buClr>
              <a:buFont typeface="Wingdings" panose="05000000000000000000" pitchFamily="2" charset="2"/>
              <a:buChar char="§"/>
            </a:pP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INFORMATION SECURITY</a:t>
            </a:r>
          </a:p>
        </p:txBody>
      </p: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FFD1EBA0-3812-48A1-9CA9-35A1B20C84B4}"/>
              </a:ext>
            </a:extLst>
          </p:cNvPr>
          <p:cNvCxnSpPr>
            <a:cxnSpLocks/>
          </p:cNvCxnSpPr>
          <p:nvPr/>
        </p:nvCxnSpPr>
        <p:spPr>
          <a:xfrm>
            <a:off x="5434157" y="3657734"/>
            <a:ext cx="3275132" cy="0"/>
          </a:xfrm>
          <a:prstGeom prst="straightConnector1">
            <a:avLst/>
          </a:prstGeom>
          <a:ln w="31750">
            <a:solidFill>
              <a:srgbClr val="C8141E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Box 58">
            <a:extLst>
              <a:ext uri="{FF2B5EF4-FFF2-40B4-BE49-F238E27FC236}">
                <a16:creationId xmlns:a16="http://schemas.microsoft.com/office/drawing/2014/main" id="{7E0F789B-988F-4F04-BEA1-E21C276EF2BE}"/>
              </a:ext>
            </a:extLst>
          </p:cNvPr>
          <p:cNvSpPr txBox="1"/>
          <p:nvPr/>
        </p:nvSpPr>
        <p:spPr>
          <a:xfrm>
            <a:off x="5715000" y="3380601"/>
            <a:ext cx="2522782" cy="954107"/>
          </a:xfrm>
          <a:prstGeom prst="rect">
            <a:avLst/>
          </a:prstGeom>
          <a:solidFill>
            <a:schemeClr val="bg1"/>
          </a:solidFill>
          <a:ln w="15875">
            <a:solidFill>
              <a:srgbClr val="174A7C"/>
            </a:solidFill>
            <a:prstDash val="dash"/>
          </a:ln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174A7C"/>
              </a:buClr>
              <a:buFont typeface="Wingdings" panose="05000000000000000000" pitchFamily="2" charset="2"/>
              <a:buChar char="§"/>
            </a:pP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DATA POLICY</a:t>
            </a:r>
          </a:p>
          <a:p>
            <a:pPr marL="285750" indent="-285750">
              <a:buClr>
                <a:srgbClr val="174A7C"/>
              </a:buClr>
              <a:buFont typeface="Wingdings" panose="05000000000000000000" pitchFamily="2" charset="2"/>
              <a:buChar char="§"/>
            </a:pP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ALIGNMENT WITH OTHER POLICIES</a:t>
            </a:r>
          </a:p>
          <a:p>
            <a:pPr marL="285750" indent="-285750">
              <a:buClr>
                <a:srgbClr val="174A7C"/>
              </a:buClr>
              <a:buFont typeface="Wingdings" panose="05000000000000000000" pitchFamily="2" charset="2"/>
              <a:buChar char="§"/>
            </a:pP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COMMUNICAITON PLAN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9BA30AAC-4CD2-4001-BF3E-D2972AC3B741}"/>
              </a:ext>
            </a:extLst>
          </p:cNvPr>
          <p:cNvGrpSpPr/>
          <p:nvPr/>
        </p:nvGrpSpPr>
        <p:grpSpPr>
          <a:xfrm>
            <a:off x="3563141" y="2590800"/>
            <a:ext cx="1871016" cy="1839014"/>
            <a:chOff x="1180852" y="3011317"/>
            <a:chExt cx="1051560" cy="1025524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72EBE21F-3EBD-44C2-A2B4-49866D2E9E1A}"/>
                </a:ext>
              </a:extLst>
            </p:cNvPr>
            <p:cNvSpPr/>
            <p:nvPr/>
          </p:nvSpPr>
          <p:spPr>
            <a:xfrm>
              <a:off x="1180852" y="3249757"/>
              <a:ext cx="1051560" cy="78708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>
                  <a:solidFill>
                    <a:srgbClr val="002060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Policies</a:t>
              </a: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50CE1B81-5323-4D09-9DC5-BBEF5F88877D}"/>
                </a:ext>
              </a:extLst>
            </p:cNvPr>
            <p:cNvSpPr/>
            <p:nvPr/>
          </p:nvSpPr>
          <p:spPr>
            <a:xfrm>
              <a:off x="1516132" y="3011317"/>
              <a:ext cx="381000" cy="381000"/>
            </a:xfrm>
            <a:prstGeom prst="ellipse">
              <a:avLst/>
            </a:prstGeom>
            <a:solidFill>
              <a:srgbClr val="174A7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2</a:t>
              </a:r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D834C40B-808F-4F22-995A-E58DE5C3A069}"/>
              </a:ext>
            </a:extLst>
          </p:cNvPr>
          <p:cNvSpPr txBox="1"/>
          <p:nvPr/>
        </p:nvSpPr>
        <p:spPr>
          <a:xfrm>
            <a:off x="5406108" y="4500180"/>
            <a:ext cx="2522782" cy="138499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171450" indent="-171450">
              <a:buClr>
                <a:srgbClr val="174A7C"/>
              </a:buClr>
              <a:buFont typeface="Wingdings" panose="05000000000000000000" pitchFamily="2" charset="2"/>
              <a:buChar char="ü"/>
            </a:pP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AUTHORING</a:t>
            </a:r>
          </a:p>
          <a:p>
            <a:pPr marL="171450" indent="-171450">
              <a:buClr>
                <a:srgbClr val="174A7C"/>
              </a:buClr>
              <a:buFont typeface="Wingdings" panose="05000000000000000000" pitchFamily="2" charset="2"/>
              <a:buChar char="ü"/>
            </a:pP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ACCESS</a:t>
            </a:r>
          </a:p>
          <a:p>
            <a:pPr marL="171450" indent="-171450">
              <a:buClr>
                <a:srgbClr val="174A7C"/>
              </a:buClr>
              <a:buFont typeface="Wingdings" panose="05000000000000000000" pitchFamily="2" charset="2"/>
              <a:buChar char="ü"/>
            </a:pP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USAGE</a:t>
            </a:r>
          </a:p>
          <a:p>
            <a:pPr marL="171450" indent="-171450">
              <a:buClr>
                <a:srgbClr val="174A7C"/>
              </a:buClr>
              <a:buFont typeface="Wingdings" panose="05000000000000000000" pitchFamily="2" charset="2"/>
              <a:buChar char="ü"/>
            </a:pP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MAINTENANCE</a:t>
            </a:r>
          </a:p>
          <a:p>
            <a:pPr marL="171450" indent="-171450">
              <a:buClr>
                <a:srgbClr val="174A7C"/>
              </a:buClr>
              <a:buFont typeface="Wingdings" panose="05000000000000000000" pitchFamily="2" charset="2"/>
              <a:buChar char="ü"/>
            </a:pP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RETENTION</a:t>
            </a:r>
          </a:p>
          <a:p>
            <a:pPr marL="171450" indent="-171450">
              <a:buClr>
                <a:srgbClr val="174A7C"/>
              </a:buClr>
              <a:buFont typeface="Wingdings" panose="05000000000000000000" pitchFamily="2" charset="2"/>
              <a:buChar char="ü"/>
            </a:pP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STORAGE</a:t>
            </a:r>
          </a:p>
        </p:txBody>
      </p:sp>
      <p:pic>
        <p:nvPicPr>
          <p:cNvPr id="17" name="Picture 16" descr="A picture containing drawing&#10;&#10;Description automatically generated">
            <a:extLst>
              <a:ext uri="{FF2B5EF4-FFF2-40B4-BE49-F238E27FC236}">
                <a16:creationId xmlns:a16="http://schemas.microsoft.com/office/drawing/2014/main" id="{7FDF1D90-B580-44B1-9342-63C243AEFBA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01" y="1151159"/>
            <a:ext cx="1193750" cy="119375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A11D2CBB-E40C-4338-A584-6DE72EA3A05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585" y="5085434"/>
            <a:ext cx="1271715" cy="1242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54423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66186911-7A80-4BA6-8BC3-4141D84DB7AD}"/>
              </a:ext>
            </a:extLst>
          </p:cNvPr>
          <p:cNvSpPr txBox="1">
            <a:spLocks/>
          </p:cNvSpPr>
          <p:nvPr/>
        </p:nvSpPr>
        <p:spPr>
          <a:xfrm>
            <a:off x="76200" y="381000"/>
            <a:ext cx="9220200" cy="533450"/>
          </a:xfrm>
          <a:prstGeom prst="rect">
            <a:avLst/>
          </a:prstGeom>
        </p:spPr>
        <p:txBody>
          <a:bodyPr vert="horz" lIns="91448" tIns="45724" rIns="91448" bIns="45724" rtlCol="0" anchor="ctr">
            <a:noAutofit/>
          </a:bodyPr>
          <a:lstStyle>
            <a:lvl1pPr algn="l" defTabSz="1218987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>
                <a:solidFill>
                  <a:schemeClr val="bg1"/>
                </a:solidFill>
                <a:latin typeface="PermianSlabSerifTypeface" panose="02000000000000000000" pitchFamily="50" charset="0"/>
              </a:rPr>
              <a:t> PROCEDURES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0795099C-14BB-4D95-8317-E561CD411888}"/>
              </a:ext>
            </a:extLst>
          </p:cNvPr>
          <p:cNvSpPr txBox="1"/>
          <p:nvPr/>
        </p:nvSpPr>
        <p:spPr>
          <a:xfrm>
            <a:off x="1516351" y="1111056"/>
            <a:ext cx="8194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6597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Goals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306D879D-B4BB-422C-940A-2153CCEE6F81}"/>
              </a:ext>
            </a:extLst>
          </p:cNvPr>
          <p:cNvSpPr txBox="1"/>
          <p:nvPr/>
        </p:nvSpPr>
        <p:spPr>
          <a:xfrm>
            <a:off x="1295400" y="5219181"/>
            <a:ext cx="26758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4C90D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Templates &amp; Tools</a:t>
            </a:r>
          </a:p>
        </p:txBody>
      </p: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57CAED2E-2DA9-4109-B8FD-623AA1440B86}"/>
              </a:ext>
            </a:extLst>
          </p:cNvPr>
          <p:cNvCxnSpPr>
            <a:cxnSpLocks/>
          </p:cNvCxnSpPr>
          <p:nvPr/>
        </p:nvCxnSpPr>
        <p:spPr>
          <a:xfrm>
            <a:off x="288010" y="3657600"/>
            <a:ext cx="3275132" cy="0"/>
          </a:xfrm>
          <a:prstGeom prst="straightConnector1">
            <a:avLst/>
          </a:prstGeom>
          <a:ln w="31750">
            <a:solidFill>
              <a:srgbClr val="C8141E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52">
            <a:extLst>
              <a:ext uri="{FF2B5EF4-FFF2-40B4-BE49-F238E27FC236}">
                <a16:creationId xmlns:a16="http://schemas.microsoft.com/office/drawing/2014/main" id="{8EAF895E-CBF8-4432-BB32-80FF14A2F27C}"/>
              </a:ext>
            </a:extLst>
          </p:cNvPr>
          <p:cNvSpPr txBox="1"/>
          <p:nvPr/>
        </p:nvSpPr>
        <p:spPr>
          <a:xfrm>
            <a:off x="1583410" y="1430597"/>
            <a:ext cx="52745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659737"/>
              </a:buClr>
              <a:buFont typeface="Wingdings" panose="05000000000000000000" pitchFamily="2" charset="2"/>
              <a:buChar char="§"/>
            </a:pPr>
            <a:r>
              <a:rPr lang="en-US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Define how data will be managed to meet requirements</a:t>
            </a:r>
          </a:p>
          <a:p>
            <a:pPr marL="285750" indent="-285750">
              <a:buClr>
                <a:srgbClr val="659737"/>
              </a:buClr>
              <a:buFont typeface="Wingdings" panose="05000000000000000000" pitchFamily="2" charset="2"/>
              <a:buChar char="§"/>
            </a:pPr>
            <a:r>
              <a:rPr lang="en-US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Ensure responsibility and steps for tasks are clear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7005A3D2-4D1F-4F72-A03E-CE17C227BA5E}"/>
              </a:ext>
            </a:extLst>
          </p:cNvPr>
          <p:cNvSpPr txBox="1"/>
          <p:nvPr/>
        </p:nvSpPr>
        <p:spPr>
          <a:xfrm>
            <a:off x="1629493" y="5488982"/>
            <a:ext cx="298581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Clr>
                <a:srgbClr val="4C90D3"/>
              </a:buClr>
              <a:buFont typeface="Wingdings" panose="05000000000000000000" pitchFamily="2" charset="2"/>
              <a:buChar char="§"/>
            </a:pPr>
            <a:r>
              <a:rPr lang="en-US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Procedure Template</a:t>
            </a:r>
          </a:p>
          <a:p>
            <a:pPr marL="285750" indent="-285750">
              <a:buClr>
                <a:srgbClr val="4C90D3"/>
              </a:buClr>
              <a:buFont typeface="Wingdings" panose="05000000000000000000" pitchFamily="2" charset="2"/>
              <a:buChar char="§"/>
            </a:pPr>
            <a:r>
              <a:rPr lang="en-US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Process Swim Lane Chart</a:t>
            </a:r>
          </a:p>
          <a:p>
            <a:pPr marL="285750" indent="-285750">
              <a:buClr>
                <a:srgbClr val="4C90D3"/>
              </a:buClr>
              <a:buFont typeface="Wingdings" panose="05000000000000000000" pitchFamily="2" charset="2"/>
              <a:buChar char="§"/>
            </a:pPr>
            <a:r>
              <a:rPr lang="en-US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Responsibility Chart (RACI)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B239C9DD-6207-4A79-8CD0-B093F74CADCD}"/>
              </a:ext>
            </a:extLst>
          </p:cNvPr>
          <p:cNvSpPr txBox="1"/>
          <p:nvPr/>
        </p:nvSpPr>
        <p:spPr>
          <a:xfrm>
            <a:off x="711414" y="3457545"/>
            <a:ext cx="2522782" cy="523220"/>
          </a:xfrm>
          <a:prstGeom prst="rect">
            <a:avLst/>
          </a:prstGeom>
          <a:solidFill>
            <a:schemeClr val="bg1"/>
          </a:solidFill>
          <a:ln w="15875">
            <a:solidFill>
              <a:srgbClr val="174A7C"/>
            </a:solidFill>
            <a:prstDash val="dash"/>
          </a:ln>
        </p:spPr>
        <p:txBody>
          <a:bodyPr wrap="square" rtlCol="0">
            <a:spAutoFit/>
          </a:bodyPr>
          <a:lstStyle/>
          <a:p>
            <a:pPr marL="165100" indent="-165100">
              <a:buClr>
                <a:srgbClr val="174A7C"/>
              </a:buClr>
              <a:buFont typeface="Wingdings" panose="05000000000000000000" pitchFamily="2" charset="2"/>
              <a:buChar char="§"/>
            </a:pP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ENTERPRISE POLICIES</a:t>
            </a:r>
          </a:p>
          <a:p>
            <a:pPr marL="165100" indent="-165100">
              <a:buClr>
                <a:srgbClr val="174A7C"/>
              </a:buClr>
              <a:buFont typeface="Wingdings" panose="05000000000000000000" pitchFamily="2" charset="2"/>
              <a:buChar char="§"/>
            </a:pP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DATA POLICIES</a:t>
            </a:r>
          </a:p>
        </p:txBody>
      </p: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FFD1EBA0-3812-48A1-9CA9-35A1B20C84B4}"/>
              </a:ext>
            </a:extLst>
          </p:cNvPr>
          <p:cNvCxnSpPr>
            <a:cxnSpLocks/>
          </p:cNvCxnSpPr>
          <p:nvPr/>
        </p:nvCxnSpPr>
        <p:spPr>
          <a:xfrm>
            <a:off x="5434157" y="3657734"/>
            <a:ext cx="3275132" cy="0"/>
          </a:xfrm>
          <a:prstGeom prst="straightConnector1">
            <a:avLst/>
          </a:prstGeom>
          <a:ln w="31750">
            <a:solidFill>
              <a:srgbClr val="C8141E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Box 58">
            <a:extLst>
              <a:ext uri="{FF2B5EF4-FFF2-40B4-BE49-F238E27FC236}">
                <a16:creationId xmlns:a16="http://schemas.microsoft.com/office/drawing/2014/main" id="{7E0F789B-988F-4F04-BEA1-E21C276EF2BE}"/>
              </a:ext>
            </a:extLst>
          </p:cNvPr>
          <p:cNvSpPr txBox="1"/>
          <p:nvPr/>
        </p:nvSpPr>
        <p:spPr>
          <a:xfrm>
            <a:off x="5715000" y="3380601"/>
            <a:ext cx="2522782" cy="954107"/>
          </a:xfrm>
          <a:prstGeom prst="rect">
            <a:avLst/>
          </a:prstGeom>
          <a:solidFill>
            <a:schemeClr val="bg1"/>
          </a:solidFill>
          <a:ln w="15875">
            <a:solidFill>
              <a:srgbClr val="174A7C"/>
            </a:solidFill>
            <a:prstDash val="dash"/>
          </a:ln>
        </p:spPr>
        <p:txBody>
          <a:bodyPr wrap="square" rtlCol="0">
            <a:spAutoFit/>
          </a:bodyPr>
          <a:lstStyle/>
          <a:p>
            <a:pPr marL="165100" indent="-165100">
              <a:buClr>
                <a:srgbClr val="174A7C"/>
              </a:buClr>
              <a:buFont typeface="Wingdings" panose="05000000000000000000" pitchFamily="2" charset="2"/>
              <a:buChar char="§"/>
            </a:pP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DATA PROCEDURES</a:t>
            </a:r>
          </a:p>
          <a:p>
            <a:pPr marL="165100" indent="-165100">
              <a:buClr>
                <a:srgbClr val="174A7C"/>
              </a:buClr>
              <a:buFont typeface="Wingdings" panose="05000000000000000000" pitchFamily="2" charset="2"/>
              <a:buChar char="§"/>
            </a:pP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DATA PROCEDURES ROLES</a:t>
            </a:r>
          </a:p>
          <a:p>
            <a:pPr marL="165100" indent="-165100">
              <a:buClr>
                <a:srgbClr val="174A7C"/>
              </a:buClr>
              <a:buFont typeface="Wingdings" panose="05000000000000000000" pitchFamily="2" charset="2"/>
              <a:buChar char="§"/>
            </a:pP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STANDARD WORK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EF52A874-DC55-4854-BAEC-0634798314F3}"/>
              </a:ext>
            </a:extLst>
          </p:cNvPr>
          <p:cNvGrpSpPr/>
          <p:nvPr/>
        </p:nvGrpSpPr>
        <p:grpSpPr>
          <a:xfrm>
            <a:off x="3560093" y="2628027"/>
            <a:ext cx="1855540" cy="1576816"/>
            <a:chOff x="2342179" y="2962565"/>
            <a:chExt cx="1051560" cy="1074276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4CC852B0-34A5-4E87-B988-C07032D3E06D}"/>
                </a:ext>
              </a:extLst>
            </p:cNvPr>
            <p:cNvSpPr/>
            <p:nvPr/>
          </p:nvSpPr>
          <p:spPr>
            <a:xfrm>
              <a:off x="2342179" y="3249757"/>
              <a:ext cx="1051560" cy="78708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b="1" dirty="0">
                <a:solidFill>
                  <a:srgbClr val="00206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 algn="ctr"/>
              <a:r>
                <a:rPr lang="en-US" sz="1600" b="1" dirty="0">
                  <a:solidFill>
                    <a:srgbClr val="002060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Procedures</a:t>
              </a:r>
            </a:p>
            <a:p>
              <a:pPr algn="ctr"/>
              <a:endParaRPr lang="en-US" sz="105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C9E3769E-2994-4314-9667-D7B221C177F5}"/>
                </a:ext>
              </a:extLst>
            </p:cNvPr>
            <p:cNvSpPr/>
            <p:nvPr/>
          </p:nvSpPr>
          <p:spPr>
            <a:xfrm>
              <a:off x="2677459" y="2962565"/>
              <a:ext cx="381000" cy="381000"/>
            </a:xfrm>
            <a:prstGeom prst="ellipse">
              <a:avLst/>
            </a:prstGeom>
            <a:solidFill>
              <a:srgbClr val="174A7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3</a:t>
              </a:r>
            </a:p>
          </p:txBody>
        </p:sp>
      </p:grpSp>
      <p:pic>
        <p:nvPicPr>
          <p:cNvPr id="14" name="Picture 13" descr="A picture containing drawing&#10;&#10;Description automatically generated">
            <a:extLst>
              <a:ext uri="{FF2B5EF4-FFF2-40B4-BE49-F238E27FC236}">
                <a16:creationId xmlns:a16="http://schemas.microsoft.com/office/drawing/2014/main" id="{D8A2DD1C-4E9D-4B35-98A0-01AD1579D01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01" y="1151159"/>
            <a:ext cx="1193750" cy="119375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66430BEF-8D33-4258-B6FB-979F8554B66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585" y="5085434"/>
            <a:ext cx="1271715" cy="1242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4677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66186911-7A80-4BA6-8BC3-4141D84DB7AD}"/>
              </a:ext>
            </a:extLst>
          </p:cNvPr>
          <p:cNvSpPr txBox="1">
            <a:spLocks/>
          </p:cNvSpPr>
          <p:nvPr/>
        </p:nvSpPr>
        <p:spPr>
          <a:xfrm>
            <a:off x="76200" y="381000"/>
            <a:ext cx="9220200" cy="533450"/>
          </a:xfrm>
          <a:prstGeom prst="rect">
            <a:avLst/>
          </a:prstGeom>
        </p:spPr>
        <p:txBody>
          <a:bodyPr vert="horz" lIns="91448" tIns="45724" rIns="91448" bIns="45724" rtlCol="0" anchor="ctr">
            <a:noAutofit/>
          </a:bodyPr>
          <a:lstStyle>
            <a:lvl1pPr algn="l" defTabSz="1218987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>
                <a:solidFill>
                  <a:schemeClr val="bg1"/>
                </a:solidFill>
                <a:latin typeface="PermianSlabSerifTypeface" panose="02000000000000000000" pitchFamily="50" charset="0"/>
              </a:rPr>
              <a:t> STANDARDS/DEFINITIONS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0795099C-14BB-4D95-8317-E561CD411888}"/>
              </a:ext>
            </a:extLst>
          </p:cNvPr>
          <p:cNvSpPr txBox="1"/>
          <p:nvPr/>
        </p:nvSpPr>
        <p:spPr>
          <a:xfrm>
            <a:off x="1581385" y="1219200"/>
            <a:ext cx="8194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6597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Goals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306D879D-B4BB-422C-940A-2153CCEE6F81}"/>
              </a:ext>
            </a:extLst>
          </p:cNvPr>
          <p:cNvSpPr txBox="1"/>
          <p:nvPr/>
        </p:nvSpPr>
        <p:spPr>
          <a:xfrm>
            <a:off x="1142437" y="5229761"/>
            <a:ext cx="32009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4C90D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Templates &amp; Tools</a:t>
            </a:r>
          </a:p>
        </p:txBody>
      </p: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57CAED2E-2DA9-4109-B8FD-623AA1440B86}"/>
              </a:ext>
            </a:extLst>
          </p:cNvPr>
          <p:cNvCxnSpPr>
            <a:cxnSpLocks/>
          </p:cNvCxnSpPr>
          <p:nvPr/>
        </p:nvCxnSpPr>
        <p:spPr>
          <a:xfrm>
            <a:off x="288010" y="3657600"/>
            <a:ext cx="3275132" cy="0"/>
          </a:xfrm>
          <a:prstGeom prst="straightConnector1">
            <a:avLst/>
          </a:prstGeom>
          <a:ln w="31750">
            <a:solidFill>
              <a:srgbClr val="C8141E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52">
            <a:extLst>
              <a:ext uri="{FF2B5EF4-FFF2-40B4-BE49-F238E27FC236}">
                <a16:creationId xmlns:a16="http://schemas.microsoft.com/office/drawing/2014/main" id="{8EAF895E-CBF8-4432-BB32-80FF14A2F27C}"/>
              </a:ext>
            </a:extLst>
          </p:cNvPr>
          <p:cNvSpPr txBox="1"/>
          <p:nvPr/>
        </p:nvSpPr>
        <p:spPr>
          <a:xfrm>
            <a:off x="1659610" y="1521541"/>
            <a:ext cx="64175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659737"/>
              </a:buClr>
              <a:buFont typeface="Wingdings" panose="05000000000000000000" pitchFamily="2" charset="2"/>
              <a:buChar char="§"/>
            </a:pPr>
            <a:r>
              <a:rPr lang="en-US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Definitions &amp; standards documented for all key or critical fields in a data set</a:t>
            </a:r>
          </a:p>
          <a:p>
            <a:pPr marL="285750" indent="-285750">
              <a:buClr>
                <a:srgbClr val="659737"/>
              </a:buClr>
              <a:buFont typeface="Wingdings" panose="05000000000000000000" pitchFamily="2" charset="2"/>
              <a:buChar char="§"/>
            </a:pPr>
            <a:r>
              <a:rPr lang="en-US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System of record &amp; system of reference defined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7005A3D2-4D1F-4F72-A03E-CE17C227BA5E}"/>
              </a:ext>
            </a:extLst>
          </p:cNvPr>
          <p:cNvSpPr txBox="1"/>
          <p:nvPr/>
        </p:nvSpPr>
        <p:spPr>
          <a:xfrm>
            <a:off x="1820618" y="5599093"/>
            <a:ext cx="252278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4C90D3"/>
              </a:buClr>
              <a:buFont typeface="Wingdings" panose="05000000000000000000" pitchFamily="2" charset="2"/>
              <a:buChar char="§"/>
            </a:pPr>
            <a:r>
              <a:rPr lang="en-US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Business Glossary</a:t>
            </a:r>
          </a:p>
          <a:p>
            <a:pPr marL="285750" indent="-285750">
              <a:buClr>
                <a:srgbClr val="4C90D3"/>
              </a:buClr>
              <a:buFont typeface="Wingdings" panose="05000000000000000000" pitchFamily="2" charset="2"/>
              <a:buChar char="§"/>
            </a:pPr>
            <a:r>
              <a:rPr lang="en-US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Data Dictionary</a:t>
            </a:r>
          </a:p>
          <a:p>
            <a:pPr marL="285750" indent="-285750">
              <a:buClr>
                <a:srgbClr val="4C90D3"/>
              </a:buClr>
              <a:buFont typeface="Wingdings" panose="05000000000000000000" pitchFamily="2" charset="2"/>
              <a:buChar char="§"/>
            </a:pPr>
            <a:r>
              <a:rPr lang="en-US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Metadata Repository</a:t>
            </a:r>
          </a:p>
          <a:p>
            <a:pPr marL="285750" indent="-285750">
              <a:buClr>
                <a:srgbClr val="4C90D3"/>
              </a:buClr>
              <a:buFont typeface="Wingdings" panose="05000000000000000000" pitchFamily="2" charset="2"/>
              <a:buChar char="§"/>
            </a:pPr>
            <a:r>
              <a:rPr lang="en-US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Data Models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B239C9DD-6207-4A79-8CD0-B093F74CADCD}"/>
              </a:ext>
            </a:extLst>
          </p:cNvPr>
          <p:cNvSpPr txBox="1"/>
          <p:nvPr/>
        </p:nvSpPr>
        <p:spPr>
          <a:xfrm>
            <a:off x="568852" y="3380601"/>
            <a:ext cx="2522782" cy="954107"/>
          </a:xfrm>
          <a:prstGeom prst="rect">
            <a:avLst/>
          </a:prstGeom>
          <a:solidFill>
            <a:schemeClr val="bg1"/>
          </a:solidFill>
          <a:ln w="15875">
            <a:solidFill>
              <a:srgbClr val="174A7C"/>
            </a:solidFill>
            <a:prstDash val="dash"/>
          </a:ln>
        </p:spPr>
        <p:txBody>
          <a:bodyPr wrap="square" rtlCol="0">
            <a:spAutoFit/>
          </a:bodyPr>
          <a:lstStyle/>
          <a:p>
            <a:pPr marL="165100" indent="-165100">
              <a:buClr>
                <a:srgbClr val="174A7C"/>
              </a:buClr>
              <a:buFont typeface="Wingdings" panose="05000000000000000000" pitchFamily="2" charset="2"/>
              <a:buChar char="§"/>
            </a:pP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DATA MODELS</a:t>
            </a:r>
          </a:p>
          <a:p>
            <a:pPr marL="165100" indent="-165100">
              <a:buClr>
                <a:srgbClr val="174A7C"/>
              </a:buClr>
              <a:buFont typeface="Wingdings" panose="05000000000000000000" pitchFamily="2" charset="2"/>
              <a:buChar char="§"/>
            </a:pP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DATA SCHEMAS</a:t>
            </a:r>
          </a:p>
          <a:p>
            <a:pPr marL="165100" indent="-165100">
              <a:buClr>
                <a:srgbClr val="174A7C"/>
              </a:buClr>
              <a:buFont typeface="Wingdings" panose="05000000000000000000" pitchFamily="2" charset="2"/>
              <a:buChar char="§"/>
            </a:pP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DATA NAMING RULES</a:t>
            </a:r>
          </a:p>
          <a:p>
            <a:pPr marL="165100" indent="-165100">
              <a:buClr>
                <a:srgbClr val="174A7C"/>
              </a:buClr>
              <a:buFont typeface="Wingdings" panose="05000000000000000000" pitchFamily="2" charset="2"/>
              <a:buChar char="§"/>
            </a:pP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BUSINESS RULES</a:t>
            </a:r>
          </a:p>
        </p:txBody>
      </p: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FFD1EBA0-3812-48A1-9CA9-35A1B20C84B4}"/>
              </a:ext>
            </a:extLst>
          </p:cNvPr>
          <p:cNvCxnSpPr>
            <a:cxnSpLocks/>
          </p:cNvCxnSpPr>
          <p:nvPr/>
        </p:nvCxnSpPr>
        <p:spPr>
          <a:xfrm>
            <a:off x="5434157" y="3657734"/>
            <a:ext cx="3275132" cy="0"/>
          </a:xfrm>
          <a:prstGeom prst="straightConnector1">
            <a:avLst/>
          </a:prstGeom>
          <a:ln w="31750">
            <a:solidFill>
              <a:srgbClr val="C8141E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Box 58">
            <a:extLst>
              <a:ext uri="{FF2B5EF4-FFF2-40B4-BE49-F238E27FC236}">
                <a16:creationId xmlns:a16="http://schemas.microsoft.com/office/drawing/2014/main" id="{7E0F789B-988F-4F04-BEA1-E21C276EF2BE}"/>
              </a:ext>
            </a:extLst>
          </p:cNvPr>
          <p:cNvSpPr txBox="1"/>
          <p:nvPr/>
        </p:nvSpPr>
        <p:spPr>
          <a:xfrm>
            <a:off x="5715000" y="3380601"/>
            <a:ext cx="2522782" cy="1169551"/>
          </a:xfrm>
          <a:prstGeom prst="rect">
            <a:avLst/>
          </a:prstGeom>
          <a:solidFill>
            <a:schemeClr val="bg1"/>
          </a:solidFill>
          <a:ln w="15875">
            <a:solidFill>
              <a:srgbClr val="174A7C"/>
            </a:solidFill>
            <a:prstDash val="dash"/>
          </a:ln>
        </p:spPr>
        <p:txBody>
          <a:bodyPr wrap="square" rtlCol="0">
            <a:spAutoFit/>
          </a:bodyPr>
          <a:lstStyle/>
          <a:p>
            <a:pPr marL="165100" indent="-165100">
              <a:buClr>
                <a:srgbClr val="174A7C"/>
              </a:buClr>
              <a:buFont typeface="Wingdings" panose="05000000000000000000" pitchFamily="2" charset="2"/>
              <a:buChar char="§"/>
            </a:pP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TERMS &amp; DEFINITIONS</a:t>
            </a:r>
          </a:p>
          <a:p>
            <a:pPr marL="165100" indent="-165100">
              <a:buClr>
                <a:srgbClr val="174A7C"/>
              </a:buClr>
              <a:buFont typeface="Wingdings" panose="05000000000000000000" pitchFamily="2" charset="2"/>
              <a:buChar char="§"/>
            </a:pP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DATA QUALITY STANDARDS</a:t>
            </a:r>
          </a:p>
          <a:p>
            <a:pPr marL="165100" indent="-165100">
              <a:buClr>
                <a:srgbClr val="174A7C"/>
              </a:buClr>
              <a:buFont typeface="Wingdings" panose="05000000000000000000" pitchFamily="2" charset="2"/>
              <a:buChar char="§"/>
            </a:pP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SAFE SOURCE IDENTIFIED</a:t>
            </a:r>
          </a:p>
          <a:p>
            <a:pPr marL="165100" indent="-165100">
              <a:buClr>
                <a:srgbClr val="174A7C"/>
              </a:buClr>
              <a:buFont typeface="Wingdings" panose="05000000000000000000" pitchFamily="2" charset="2"/>
              <a:buChar char="§"/>
            </a:pP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DATA VALID VALUES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5C44520C-973D-40D6-B940-444F052CD06D}"/>
              </a:ext>
            </a:extLst>
          </p:cNvPr>
          <p:cNvGrpSpPr/>
          <p:nvPr/>
        </p:nvGrpSpPr>
        <p:grpSpPr>
          <a:xfrm>
            <a:off x="3563141" y="2669657"/>
            <a:ext cx="1871015" cy="1597535"/>
            <a:chOff x="3470487" y="3007345"/>
            <a:chExt cx="1051560" cy="1029496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4CB49A12-C00D-430E-B7DA-D959A0A40274}"/>
                </a:ext>
              </a:extLst>
            </p:cNvPr>
            <p:cNvSpPr/>
            <p:nvPr/>
          </p:nvSpPr>
          <p:spPr>
            <a:xfrm>
              <a:off x="3470487" y="3249757"/>
              <a:ext cx="1051560" cy="78708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>
                  <a:solidFill>
                    <a:srgbClr val="002060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Standards/</a:t>
              </a:r>
            </a:p>
            <a:p>
              <a:pPr algn="ctr"/>
              <a:r>
                <a:rPr lang="en-US" sz="1600" b="1" dirty="0">
                  <a:solidFill>
                    <a:srgbClr val="002060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Definitions</a:t>
              </a: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51A9AA92-A6D3-4CB0-82B3-9808D55177EE}"/>
                </a:ext>
              </a:extLst>
            </p:cNvPr>
            <p:cNvSpPr/>
            <p:nvPr/>
          </p:nvSpPr>
          <p:spPr>
            <a:xfrm>
              <a:off x="3787242" y="3007345"/>
              <a:ext cx="381000" cy="381000"/>
            </a:xfrm>
            <a:prstGeom prst="ellipse">
              <a:avLst/>
            </a:prstGeom>
            <a:solidFill>
              <a:srgbClr val="174A7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4</a:t>
              </a:r>
            </a:p>
          </p:txBody>
        </p:sp>
      </p:grpSp>
      <p:pic>
        <p:nvPicPr>
          <p:cNvPr id="17" name="Picture 16" descr="A picture containing drawing&#10;&#10;Description automatically generated">
            <a:extLst>
              <a:ext uri="{FF2B5EF4-FFF2-40B4-BE49-F238E27FC236}">
                <a16:creationId xmlns:a16="http://schemas.microsoft.com/office/drawing/2014/main" id="{DF05F461-1B46-4DD8-BD8D-70059FC4320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01" y="1151159"/>
            <a:ext cx="1193750" cy="119375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84CBD597-7A0B-4BBE-9C39-FBBABD76446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585" y="5085434"/>
            <a:ext cx="1271715" cy="1242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67588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66186911-7A80-4BA6-8BC3-4141D84DB7AD}"/>
              </a:ext>
            </a:extLst>
          </p:cNvPr>
          <p:cNvSpPr txBox="1">
            <a:spLocks/>
          </p:cNvSpPr>
          <p:nvPr/>
        </p:nvSpPr>
        <p:spPr>
          <a:xfrm>
            <a:off x="76200" y="381000"/>
            <a:ext cx="9220200" cy="533450"/>
          </a:xfrm>
          <a:prstGeom prst="rect">
            <a:avLst/>
          </a:prstGeom>
        </p:spPr>
        <p:txBody>
          <a:bodyPr vert="horz" lIns="91448" tIns="45724" rIns="91448" bIns="45724" rtlCol="0" anchor="ctr">
            <a:noAutofit/>
          </a:bodyPr>
          <a:lstStyle>
            <a:lvl1pPr algn="l" defTabSz="1218987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>
                <a:solidFill>
                  <a:schemeClr val="bg1"/>
                </a:solidFill>
                <a:latin typeface="PermianSlabSerifTypeface" panose="02000000000000000000" pitchFamily="50" charset="0"/>
              </a:rPr>
              <a:t>ARCHITECTURE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0795099C-14BB-4D95-8317-E561CD411888}"/>
              </a:ext>
            </a:extLst>
          </p:cNvPr>
          <p:cNvSpPr txBox="1"/>
          <p:nvPr/>
        </p:nvSpPr>
        <p:spPr>
          <a:xfrm>
            <a:off x="1544173" y="1135041"/>
            <a:ext cx="8194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6597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Goals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306D879D-B4BB-422C-940A-2153CCEE6F81}"/>
              </a:ext>
            </a:extLst>
          </p:cNvPr>
          <p:cNvSpPr txBox="1"/>
          <p:nvPr/>
        </p:nvSpPr>
        <p:spPr>
          <a:xfrm>
            <a:off x="3520439" y="5158673"/>
            <a:ext cx="41553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4C90D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Templates &amp; Tools</a:t>
            </a:r>
          </a:p>
        </p:txBody>
      </p: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57CAED2E-2DA9-4109-B8FD-623AA1440B86}"/>
              </a:ext>
            </a:extLst>
          </p:cNvPr>
          <p:cNvCxnSpPr>
            <a:cxnSpLocks/>
          </p:cNvCxnSpPr>
          <p:nvPr/>
        </p:nvCxnSpPr>
        <p:spPr>
          <a:xfrm>
            <a:off x="288010" y="3657600"/>
            <a:ext cx="3275132" cy="0"/>
          </a:xfrm>
          <a:prstGeom prst="straightConnector1">
            <a:avLst/>
          </a:prstGeom>
          <a:ln w="31750">
            <a:solidFill>
              <a:srgbClr val="C8141E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52">
            <a:extLst>
              <a:ext uri="{FF2B5EF4-FFF2-40B4-BE49-F238E27FC236}">
                <a16:creationId xmlns:a16="http://schemas.microsoft.com/office/drawing/2014/main" id="{8EAF895E-CBF8-4432-BB32-80FF14A2F27C}"/>
              </a:ext>
            </a:extLst>
          </p:cNvPr>
          <p:cNvSpPr txBox="1"/>
          <p:nvPr/>
        </p:nvSpPr>
        <p:spPr>
          <a:xfrm>
            <a:off x="1622398" y="1437382"/>
            <a:ext cx="736920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659737"/>
              </a:buClr>
              <a:buFont typeface="Wingdings" panose="05000000000000000000" pitchFamily="2" charset="2"/>
              <a:buChar char="§"/>
            </a:pPr>
            <a:r>
              <a:rPr lang="en-US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Define a conceptual data model that meets business needs</a:t>
            </a:r>
          </a:p>
          <a:p>
            <a:pPr marL="285750" indent="-285750">
              <a:buClr>
                <a:srgbClr val="659737"/>
              </a:buClr>
              <a:buFont typeface="Wingdings" panose="05000000000000000000" pitchFamily="2" charset="2"/>
              <a:buChar char="§"/>
            </a:pPr>
            <a:r>
              <a:rPr lang="en-US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Identify the critical or key fields that need to be governed and managed</a:t>
            </a:r>
          </a:p>
          <a:p>
            <a:pPr marL="285750" indent="-285750">
              <a:buClr>
                <a:srgbClr val="659737"/>
              </a:buClr>
              <a:buFont typeface="Wingdings" panose="05000000000000000000" pitchFamily="2" charset="2"/>
              <a:buChar char="§"/>
            </a:pPr>
            <a:r>
              <a:rPr lang="en-US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Document data flows &amp; business processes</a:t>
            </a:r>
          </a:p>
          <a:p>
            <a:pPr marL="285750" indent="-285750">
              <a:buClr>
                <a:srgbClr val="659737"/>
              </a:buClr>
              <a:buFont typeface="Wingdings" panose="05000000000000000000" pitchFamily="2" charset="2"/>
              <a:buChar char="§"/>
            </a:pPr>
            <a:r>
              <a:rPr lang="en-US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Document reference architecture for data stores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7005A3D2-4D1F-4F72-A03E-CE17C227BA5E}"/>
              </a:ext>
            </a:extLst>
          </p:cNvPr>
          <p:cNvSpPr txBox="1"/>
          <p:nvPr/>
        </p:nvSpPr>
        <p:spPr>
          <a:xfrm>
            <a:off x="4593766" y="5440920"/>
            <a:ext cx="388604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4C90D3"/>
              </a:buClr>
              <a:buFont typeface="Wingdings" panose="05000000000000000000" pitchFamily="2" charset="2"/>
              <a:buChar char="§"/>
            </a:pPr>
            <a:r>
              <a:rPr lang="en-US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Business process swim lane map</a:t>
            </a:r>
          </a:p>
          <a:p>
            <a:pPr marL="285750" indent="-285750">
              <a:buClr>
                <a:srgbClr val="4C90D3"/>
              </a:buClr>
              <a:buFont typeface="Wingdings" panose="05000000000000000000" pitchFamily="2" charset="2"/>
              <a:buChar char="§"/>
            </a:pPr>
            <a:r>
              <a:rPr lang="en-US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Data model</a:t>
            </a:r>
          </a:p>
          <a:p>
            <a:pPr marL="285750" indent="-285750">
              <a:buClr>
                <a:srgbClr val="4C90D3"/>
              </a:buClr>
              <a:buFont typeface="Wingdings" panose="05000000000000000000" pitchFamily="2" charset="2"/>
              <a:buChar char="§"/>
            </a:pPr>
            <a:r>
              <a:rPr lang="en-US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Data flow diagram</a:t>
            </a:r>
          </a:p>
          <a:p>
            <a:pPr marL="285750" indent="-285750">
              <a:buClr>
                <a:srgbClr val="4C90D3"/>
              </a:buClr>
              <a:buFont typeface="Wingdings" panose="05000000000000000000" pitchFamily="2" charset="2"/>
              <a:buChar char="§"/>
            </a:pPr>
            <a:r>
              <a:rPr lang="en-US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System reference architecture diagram</a:t>
            </a:r>
          </a:p>
        </p:txBody>
      </p: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FFD1EBA0-3812-48A1-9CA9-35A1B20C84B4}"/>
              </a:ext>
            </a:extLst>
          </p:cNvPr>
          <p:cNvCxnSpPr>
            <a:cxnSpLocks/>
          </p:cNvCxnSpPr>
          <p:nvPr/>
        </p:nvCxnSpPr>
        <p:spPr>
          <a:xfrm>
            <a:off x="5434157" y="3657734"/>
            <a:ext cx="3275132" cy="0"/>
          </a:xfrm>
          <a:prstGeom prst="straightConnector1">
            <a:avLst/>
          </a:prstGeom>
          <a:ln w="31750">
            <a:solidFill>
              <a:srgbClr val="C8141E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Box 58">
            <a:extLst>
              <a:ext uri="{FF2B5EF4-FFF2-40B4-BE49-F238E27FC236}">
                <a16:creationId xmlns:a16="http://schemas.microsoft.com/office/drawing/2014/main" id="{7E0F789B-988F-4F04-BEA1-E21C276EF2BE}"/>
              </a:ext>
            </a:extLst>
          </p:cNvPr>
          <p:cNvSpPr txBox="1"/>
          <p:nvPr/>
        </p:nvSpPr>
        <p:spPr>
          <a:xfrm>
            <a:off x="5638800" y="3122091"/>
            <a:ext cx="2522782" cy="2031325"/>
          </a:xfrm>
          <a:prstGeom prst="rect">
            <a:avLst/>
          </a:prstGeom>
          <a:solidFill>
            <a:schemeClr val="bg1"/>
          </a:solidFill>
          <a:ln w="15875">
            <a:solidFill>
              <a:srgbClr val="174A7C"/>
            </a:solidFill>
            <a:prstDash val="dash"/>
          </a:ln>
        </p:spPr>
        <p:txBody>
          <a:bodyPr wrap="square" rtlCol="0">
            <a:spAutoFit/>
          </a:bodyPr>
          <a:lstStyle/>
          <a:p>
            <a:pPr marL="165100" indent="-165100">
              <a:buClr>
                <a:srgbClr val="174A7C"/>
              </a:buClr>
              <a:buFont typeface="Wingdings" panose="05000000000000000000" pitchFamily="2" charset="2"/>
              <a:buChar char="§"/>
            </a:pP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DATA MODEL</a:t>
            </a:r>
          </a:p>
          <a:p>
            <a:pPr marL="165100" indent="-165100">
              <a:buClr>
                <a:srgbClr val="174A7C"/>
              </a:buClr>
              <a:buFont typeface="Wingdings" panose="05000000000000000000" pitchFamily="2" charset="2"/>
              <a:buChar char="§"/>
            </a:pP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DATA CATEGORY CHART</a:t>
            </a:r>
          </a:p>
          <a:p>
            <a:pPr marL="165100" indent="-165100">
              <a:buClr>
                <a:srgbClr val="174A7C"/>
              </a:buClr>
              <a:buFont typeface="Wingdings" panose="05000000000000000000" pitchFamily="2" charset="2"/>
              <a:buChar char="§"/>
            </a:pP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ALIGNMENT TO EXISTING DATA MODELS</a:t>
            </a:r>
          </a:p>
          <a:p>
            <a:pPr marL="165100" indent="-165100">
              <a:buClr>
                <a:srgbClr val="174A7C"/>
              </a:buClr>
              <a:buFont typeface="Wingdings" panose="05000000000000000000" pitchFamily="2" charset="2"/>
              <a:buChar char="§"/>
            </a:pP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OR CRITICAL DATA FIELDS</a:t>
            </a:r>
          </a:p>
          <a:p>
            <a:pPr marL="165100" indent="-165100">
              <a:buClr>
                <a:srgbClr val="174A7C"/>
              </a:buClr>
              <a:buFont typeface="Wingdings" panose="05000000000000000000" pitchFamily="2" charset="2"/>
              <a:buChar char="§"/>
            </a:pP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ALIGNMENT TO BUSINESS PROCESSES</a:t>
            </a:r>
          </a:p>
          <a:p>
            <a:pPr marL="165100" indent="-165100">
              <a:buClr>
                <a:srgbClr val="174A7C"/>
              </a:buClr>
              <a:buFont typeface="Wingdings" panose="05000000000000000000" pitchFamily="2" charset="2"/>
              <a:buChar char="§"/>
            </a:pP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DATA FLOW DIAGRAMS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EC3C9B43-8D6F-4F32-B903-4B305A7E25D6}"/>
              </a:ext>
            </a:extLst>
          </p:cNvPr>
          <p:cNvGrpSpPr/>
          <p:nvPr/>
        </p:nvGrpSpPr>
        <p:grpSpPr>
          <a:xfrm>
            <a:off x="3520439" y="2610946"/>
            <a:ext cx="1913717" cy="1656238"/>
            <a:chOff x="4628179" y="2999712"/>
            <a:chExt cx="1051560" cy="1037129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9810619B-B884-4E53-87F5-2A459D4B72AC}"/>
                </a:ext>
              </a:extLst>
            </p:cNvPr>
            <p:cNvSpPr/>
            <p:nvPr/>
          </p:nvSpPr>
          <p:spPr>
            <a:xfrm>
              <a:off x="4628179" y="3249757"/>
              <a:ext cx="1051560" cy="78708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>
                  <a:solidFill>
                    <a:srgbClr val="002060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Architecture</a:t>
              </a:r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8D07A067-0775-4ED7-B62F-FBAE171D0F9F}"/>
                </a:ext>
              </a:extLst>
            </p:cNvPr>
            <p:cNvSpPr/>
            <p:nvPr/>
          </p:nvSpPr>
          <p:spPr>
            <a:xfrm>
              <a:off x="4960589" y="2999712"/>
              <a:ext cx="381000" cy="381000"/>
            </a:xfrm>
            <a:prstGeom prst="ellipse">
              <a:avLst/>
            </a:prstGeom>
            <a:solidFill>
              <a:srgbClr val="174A7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5</a:t>
              </a:r>
            </a:p>
          </p:txBody>
        </p:sp>
      </p:grpSp>
      <p:pic>
        <p:nvPicPr>
          <p:cNvPr id="14" name="Picture 13" descr="A picture containing drawing&#10;&#10;Description automatically generated">
            <a:extLst>
              <a:ext uri="{FF2B5EF4-FFF2-40B4-BE49-F238E27FC236}">
                <a16:creationId xmlns:a16="http://schemas.microsoft.com/office/drawing/2014/main" id="{58D62604-871F-461D-AA23-32E711F826A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01" y="1151159"/>
            <a:ext cx="1193750" cy="119375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438FD803-C25C-4910-95A6-C7E8A75968E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2051" y="4953000"/>
            <a:ext cx="1271715" cy="1242813"/>
          </a:xfrm>
          <a:prstGeom prst="rect">
            <a:avLst/>
          </a:prstGeom>
        </p:spPr>
      </p:pic>
      <p:sp>
        <p:nvSpPr>
          <p:cNvPr id="56" name="TextBox 55">
            <a:extLst>
              <a:ext uri="{FF2B5EF4-FFF2-40B4-BE49-F238E27FC236}">
                <a16:creationId xmlns:a16="http://schemas.microsoft.com/office/drawing/2014/main" id="{B239C9DD-6207-4A79-8CD0-B093F74CADCD}"/>
              </a:ext>
            </a:extLst>
          </p:cNvPr>
          <p:cNvSpPr txBox="1"/>
          <p:nvPr/>
        </p:nvSpPr>
        <p:spPr>
          <a:xfrm>
            <a:off x="664185" y="3122091"/>
            <a:ext cx="2522782" cy="3108543"/>
          </a:xfrm>
          <a:prstGeom prst="rect">
            <a:avLst/>
          </a:prstGeom>
          <a:solidFill>
            <a:schemeClr val="bg1"/>
          </a:solidFill>
          <a:ln w="15875">
            <a:solidFill>
              <a:srgbClr val="174A7C"/>
            </a:solidFill>
            <a:prstDash val="dash"/>
          </a:ln>
        </p:spPr>
        <p:txBody>
          <a:bodyPr wrap="square" rtlCol="0">
            <a:spAutoFit/>
          </a:bodyPr>
          <a:lstStyle/>
          <a:p>
            <a:pPr marL="165100" indent="-165100">
              <a:buClr>
                <a:srgbClr val="174A7C"/>
              </a:buClr>
              <a:buFont typeface="Wingdings" panose="05000000000000000000" pitchFamily="2" charset="2"/>
              <a:buChar char="§"/>
            </a:pP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ROLES</a:t>
            </a:r>
          </a:p>
          <a:p>
            <a:pPr marL="165100" indent="-165100">
              <a:buClr>
                <a:srgbClr val="174A7C"/>
              </a:buClr>
              <a:buFont typeface="Wingdings" panose="05000000000000000000" pitchFamily="2" charset="2"/>
              <a:buChar char="§"/>
            </a:pP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RESPONSIBILITIES</a:t>
            </a:r>
          </a:p>
          <a:p>
            <a:pPr marL="165100" indent="-165100">
              <a:buClr>
                <a:srgbClr val="174A7C"/>
              </a:buClr>
              <a:buFont typeface="Wingdings" panose="05000000000000000000" pitchFamily="2" charset="2"/>
              <a:buChar char="§"/>
            </a:pP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DECISION RIGHTS</a:t>
            </a:r>
          </a:p>
          <a:p>
            <a:pPr marL="165100" indent="-165100">
              <a:buClr>
                <a:srgbClr val="174A7C"/>
              </a:buClr>
              <a:buFont typeface="Wingdings" panose="05000000000000000000" pitchFamily="2" charset="2"/>
              <a:buChar char="§"/>
            </a:pP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PRODUCTERS &amp; CONSUMERS</a:t>
            </a:r>
          </a:p>
          <a:p>
            <a:pPr marL="165100" indent="-165100">
              <a:buClr>
                <a:srgbClr val="174A7C"/>
              </a:buClr>
              <a:buFont typeface="Wingdings" panose="05000000000000000000" pitchFamily="2" charset="2"/>
              <a:buChar char="§"/>
            </a:pP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HIGH LEVEL BUSINESS NEEDS</a:t>
            </a:r>
          </a:p>
          <a:p>
            <a:pPr marL="165100" indent="-165100">
              <a:buClr>
                <a:srgbClr val="174A7C"/>
              </a:buClr>
              <a:buFont typeface="Wingdings" panose="05000000000000000000" pitchFamily="2" charset="2"/>
              <a:buChar char="§"/>
            </a:pP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ACTION PLAN</a:t>
            </a:r>
          </a:p>
          <a:p>
            <a:pPr marL="165100" indent="-165100">
              <a:buClr>
                <a:srgbClr val="174A7C"/>
              </a:buClr>
              <a:buFont typeface="Wingdings" panose="05000000000000000000" pitchFamily="2" charset="2"/>
              <a:buChar char="§"/>
            </a:pP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STANDARD METHODOLOGY &amp; TOOLS</a:t>
            </a:r>
          </a:p>
          <a:p>
            <a:pPr marL="165100" indent="-165100">
              <a:buClr>
                <a:srgbClr val="174A7C"/>
              </a:buClr>
              <a:buFont typeface="Wingdings" panose="05000000000000000000" pitchFamily="2" charset="2"/>
              <a:buChar char="§"/>
            </a:pP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DATA MODELING GUIDELINES</a:t>
            </a:r>
          </a:p>
          <a:p>
            <a:pPr marL="165100" indent="-165100">
              <a:buClr>
                <a:srgbClr val="174A7C"/>
              </a:buClr>
              <a:buFont typeface="Wingdings" panose="05000000000000000000" pitchFamily="2" charset="2"/>
              <a:buChar char="§"/>
            </a:pP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DATA NAMING GUIDELINES</a:t>
            </a:r>
          </a:p>
        </p:txBody>
      </p:sp>
    </p:spTree>
    <p:extLst>
      <p:ext uri="{BB962C8B-B14F-4D97-AF65-F5344CB8AC3E}">
        <p14:creationId xmlns:p14="http://schemas.microsoft.com/office/powerpoint/2010/main" val="38526220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66186911-7A80-4BA6-8BC3-4141D84DB7AD}"/>
              </a:ext>
            </a:extLst>
          </p:cNvPr>
          <p:cNvSpPr txBox="1">
            <a:spLocks/>
          </p:cNvSpPr>
          <p:nvPr/>
        </p:nvSpPr>
        <p:spPr>
          <a:xfrm>
            <a:off x="76200" y="381000"/>
            <a:ext cx="9220200" cy="533450"/>
          </a:xfrm>
          <a:prstGeom prst="rect">
            <a:avLst/>
          </a:prstGeom>
        </p:spPr>
        <p:txBody>
          <a:bodyPr vert="horz" lIns="91448" tIns="45724" rIns="91448" bIns="45724" rtlCol="0" anchor="ctr">
            <a:noAutofit/>
          </a:bodyPr>
          <a:lstStyle>
            <a:lvl1pPr algn="l" defTabSz="1218987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>
                <a:solidFill>
                  <a:schemeClr val="bg1"/>
                </a:solidFill>
                <a:latin typeface="PermianSlabSerifTypeface" panose="02000000000000000000" pitchFamily="50" charset="0"/>
              </a:rPr>
              <a:t>DATA ADMIN/CONTROLS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0795099C-14BB-4D95-8317-E561CD411888}"/>
              </a:ext>
            </a:extLst>
          </p:cNvPr>
          <p:cNvSpPr txBox="1"/>
          <p:nvPr/>
        </p:nvSpPr>
        <p:spPr>
          <a:xfrm>
            <a:off x="1652867" y="1224957"/>
            <a:ext cx="8194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6597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Goals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306D879D-B4BB-422C-940A-2153CCEE6F81}"/>
              </a:ext>
            </a:extLst>
          </p:cNvPr>
          <p:cNvSpPr txBox="1"/>
          <p:nvPr/>
        </p:nvSpPr>
        <p:spPr>
          <a:xfrm>
            <a:off x="983442" y="5262251"/>
            <a:ext cx="32324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4C90D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Templates &amp; Tools</a:t>
            </a:r>
          </a:p>
        </p:txBody>
      </p: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57CAED2E-2DA9-4109-B8FD-623AA1440B86}"/>
              </a:ext>
            </a:extLst>
          </p:cNvPr>
          <p:cNvCxnSpPr>
            <a:cxnSpLocks/>
          </p:cNvCxnSpPr>
          <p:nvPr/>
        </p:nvCxnSpPr>
        <p:spPr>
          <a:xfrm>
            <a:off x="288010" y="3657600"/>
            <a:ext cx="3275132" cy="0"/>
          </a:xfrm>
          <a:prstGeom prst="straightConnector1">
            <a:avLst/>
          </a:prstGeom>
          <a:ln w="31750">
            <a:solidFill>
              <a:srgbClr val="C8141E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52">
            <a:extLst>
              <a:ext uri="{FF2B5EF4-FFF2-40B4-BE49-F238E27FC236}">
                <a16:creationId xmlns:a16="http://schemas.microsoft.com/office/drawing/2014/main" id="{8EAF895E-CBF8-4432-BB32-80FF14A2F27C}"/>
              </a:ext>
            </a:extLst>
          </p:cNvPr>
          <p:cNvSpPr txBox="1"/>
          <p:nvPr/>
        </p:nvSpPr>
        <p:spPr>
          <a:xfrm>
            <a:off x="1772426" y="1513582"/>
            <a:ext cx="706677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659737"/>
              </a:buClr>
              <a:buFont typeface="Wingdings" panose="05000000000000000000" pitchFamily="2" charset="2"/>
              <a:buChar char="§"/>
            </a:pPr>
            <a:r>
              <a:rPr lang="en-US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Understand the data risk for the entire lifecycle of the data and define a strategy to manage it</a:t>
            </a:r>
          </a:p>
          <a:p>
            <a:pPr marL="285750" indent="-285750">
              <a:buClr>
                <a:srgbClr val="659737"/>
              </a:buClr>
              <a:buFont typeface="Wingdings" panose="05000000000000000000" pitchFamily="2" charset="2"/>
              <a:buChar char="§"/>
            </a:pPr>
            <a:r>
              <a:rPr lang="en-US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Design and implement process controls where appropriate</a:t>
            </a:r>
          </a:p>
          <a:p>
            <a:pPr marL="285750" indent="-285750">
              <a:buClr>
                <a:srgbClr val="659737"/>
              </a:buClr>
              <a:buFont typeface="Wingdings" panose="05000000000000000000" pitchFamily="2" charset="2"/>
              <a:buChar char="§"/>
            </a:pPr>
            <a:r>
              <a:rPr lang="en-US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Define a privacy and confidentiality strategy end-to-end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7005A3D2-4D1F-4F72-A03E-CE17C227BA5E}"/>
              </a:ext>
            </a:extLst>
          </p:cNvPr>
          <p:cNvSpPr txBox="1"/>
          <p:nvPr/>
        </p:nvSpPr>
        <p:spPr>
          <a:xfrm>
            <a:off x="1587305" y="5587425"/>
            <a:ext cx="50688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4C90D3"/>
              </a:buClr>
              <a:buFont typeface="Wingdings" panose="05000000000000000000" pitchFamily="2" charset="2"/>
              <a:buChar char="§"/>
            </a:pPr>
            <a:r>
              <a:rPr lang="en-US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Control plan for data security</a:t>
            </a:r>
          </a:p>
          <a:p>
            <a:pPr marL="285750" indent="-285750">
              <a:buClr>
                <a:srgbClr val="4C90D3"/>
              </a:buClr>
              <a:buFont typeface="Wingdings" panose="05000000000000000000" pitchFamily="2" charset="2"/>
              <a:buChar char="§"/>
            </a:pPr>
            <a:r>
              <a:rPr lang="en-US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Data security plan template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B239C9DD-6207-4A79-8CD0-B093F74CADCD}"/>
              </a:ext>
            </a:extLst>
          </p:cNvPr>
          <p:cNvSpPr txBox="1"/>
          <p:nvPr/>
        </p:nvSpPr>
        <p:spPr>
          <a:xfrm>
            <a:off x="664185" y="3295926"/>
            <a:ext cx="2522782" cy="1169551"/>
          </a:xfrm>
          <a:prstGeom prst="rect">
            <a:avLst/>
          </a:prstGeom>
          <a:solidFill>
            <a:schemeClr val="bg1"/>
          </a:solidFill>
          <a:ln w="15875">
            <a:solidFill>
              <a:srgbClr val="514F50"/>
            </a:solidFill>
            <a:prstDash val="dash"/>
          </a:ln>
        </p:spPr>
        <p:txBody>
          <a:bodyPr wrap="square" rtlCol="0">
            <a:spAutoFit/>
          </a:bodyPr>
          <a:lstStyle/>
          <a:p>
            <a:pPr marL="165100" indent="-165100">
              <a:buClr>
                <a:srgbClr val="174A7C"/>
              </a:buClr>
              <a:buFont typeface="Wingdings" panose="05000000000000000000" pitchFamily="2" charset="2"/>
              <a:buChar char="§"/>
            </a:pP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PROCESS &amp; DATA FLOWS</a:t>
            </a:r>
          </a:p>
          <a:p>
            <a:pPr marL="165100" indent="-165100">
              <a:buClr>
                <a:srgbClr val="174A7C"/>
              </a:buClr>
              <a:buFont typeface="Wingdings" panose="05000000000000000000" pitchFamily="2" charset="2"/>
              <a:buChar char="§"/>
            </a:pP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DATA REFERENCE ARCHITECTURE</a:t>
            </a:r>
          </a:p>
          <a:p>
            <a:pPr marL="165100" indent="-165100">
              <a:buClr>
                <a:srgbClr val="174A7C"/>
              </a:buClr>
              <a:buFont typeface="Wingdings" panose="05000000000000000000" pitchFamily="2" charset="2"/>
              <a:buChar char="§"/>
            </a:pP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STANDARD WORK</a:t>
            </a:r>
          </a:p>
          <a:p>
            <a:pPr marL="165100" indent="-165100">
              <a:buClr>
                <a:srgbClr val="174A7C"/>
              </a:buClr>
              <a:buFont typeface="Wingdings" panose="05000000000000000000" pitchFamily="2" charset="2"/>
              <a:buChar char="§"/>
            </a:pP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DATA PROCEDURES</a:t>
            </a:r>
          </a:p>
        </p:txBody>
      </p: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FFD1EBA0-3812-48A1-9CA9-35A1B20C84B4}"/>
              </a:ext>
            </a:extLst>
          </p:cNvPr>
          <p:cNvCxnSpPr>
            <a:cxnSpLocks/>
          </p:cNvCxnSpPr>
          <p:nvPr/>
        </p:nvCxnSpPr>
        <p:spPr>
          <a:xfrm>
            <a:off x="5434157" y="3657734"/>
            <a:ext cx="3275132" cy="0"/>
          </a:xfrm>
          <a:prstGeom prst="straightConnector1">
            <a:avLst/>
          </a:prstGeom>
          <a:ln w="31750">
            <a:solidFill>
              <a:srgbClr val="C8141E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Box 58">
            <a:extLst>
              <a:ext uri="{FF2B5EF4-FFF2-40B4-BE49-F238E27FC236}">
                <a16:creationId xmlns:a16="http://schemas.microsoft.com/office/drawing/2014/main" id="{7E0F789B-988F-4F04-BEA1-E21C276EF2BE}"/>
              </a:ext>
            </a:extLst>
          </p:cNvPr>
          <p:cNvSpPr txBox="1"/>
          <p:nvPr/>
        </p:nvSpPr>
        <p:spPr>
          <a:xfrm>
            <a:off x="5715000" y="3380601"/>
            <a:ext cx="2522782" cy="1600438"/>
          </a:xfrm>
          <a:prstGeom prst="rect">
            <a:avLst/>
          </a:prstGeom>
          <a:solidFill>
            <a:schemeClr val="bg1"/>
          </a:solidFill>
          <a:ln w="15875">
            <a:solidFill>
              <a:srgbClr val="174A7C"/>
            </a:solidFill>
            <a:prstDash val="dash"/>
          </a:ln>
        </p:spPr>
        <p:txBody>
          <a:bodyPr wrap="square" rtlCol="0">
            <a:spAutoFit/>
          </a:bodyPr>
          <a:lstStyle/>
          <a:p>
            <a:pPr marL="165100" indent="-165100">
              <a:buClr>
                <a:srgbClr val="174A7C"/>
              </a:buClr>
              <a:buFont typeface="Wingdings" panose="05000000000000000000" pitchFamily="2" charset="2"/>
              <a:buChar char="§"/>
            </a:pP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RISK MANAGEMENT STRATEGY</a:t>
            </a:r>
          </a:p>
          <a:p>
            <a:pPr marL="165100" indent="-165100">
              <a:buClr>
                <a:srgbClr val="174A7C"/>
              </a:buClr>
              <a:buFont typeface="Wingdings" panose="05000000000000000000" pitchFamily="2" charset="2"/>
              <a:buChar char="§"/>
            </a:pP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ALIGNMENT WITH OTHER CONTROLS</a:t>
            </a:r>
          </a:p>
          <a:p>
            <a:pPr marL="165100" indent="-165100">
              <a:buClr>
                <a:srgbClr val="174A7C"/>
              </a:buClr>
              <a:buFont typeface="Wingdings" panose="05000000000000000000" pitchFamily="2" charset="2"/>
              <a:buChar char="§"/>
            </a:pP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DATA DOMAIN SPECIFIC CONTROLS</a:t>
            </a:r>
          </a:p>
          <a:p>
            <a:pPr marL="165100" indent="-165100">
              <a:buClr>
                <a:srgbClr val="174A7C"/>
              </a:buClr>
              <a:buFont typeface="Wingdings" panose="05000000000000000000" pitchFamily="2" charset="2"/>
              <a:buChar char="§"/>
            </a:pP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STANDARD WORK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D6A91952-8901-4162-986E-CC18465BCF08}"/>
              </a:ext>
            </a:extLst>
          </p:cNvPr>
          <p:cNvGrpSpPr/>
          <p:nvPr/>
        </p:nvGrpSpPr>
        <p:grpSpPr>
          <a:xfrm>
            <a:off x="3591717" y="2624777"/>
            <a:ext cx="1842440" cy="1600419"/>
            <a:chOff x="5749713" y="2999712"/>
            <a:chExt cx="1051560" cy="103712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5C4A308-74E1-46DB-BCA1-F166D8B800DB}"/>
                </a:ext>
              </a:extLst>
            </p:cNvPr>
            <p:cNvSpPr/>
            <p:nvPr/>
          </p:nvSpPr>
          <p:spPr>
            <a:xfrm>
              <a:off x="5749713" y="3249757"/>
              <a:ext cx="1051560" cy="78708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>
                  <a:solidFill>
                    <a:srgbClr val="002060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Data Admin/</a:t>
              </a:r>
            </a:p>
            <a:p>
              <a:pPr algn="ctr"/>
              <a:r>
                <a:rPr lang="en-US" sz="1600" b="1" dirty="0">
                  <a:solidFill>
                    <a:srgbClr val="002060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Controls</a:t>
              </a: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2AA9EB15-0B2B-48F8-B7AE-CB100C04FDFE}"/>
                </a:ext>
              </a:extLst>
            </p:cNvPr>
            <p:cNvSpPr/>
            <p:nvPr/>
          </p:nvSpPr>
          <p:spPr>
            <a:xfrm>
              <a:off x="6052215" y="2999712"/>
              <a:ext cx="381000" cy="381000"/>
            </a:xfrm>
            <a:prstGeom prst="ellipse">
              <a:avLst/>
            </a:prstGeom>
            <a:solidFill>
              <a:srgbClr val="174A7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6</a:t>
              </a:r>
            </a:p>
          </p:txBody>
        </p:sp>
      </p:grpSp>
      <p:pic>
        <p:nvPicPr>
          <p:cNvPr id="17" name="Picture 16" descr="A picture containing drawing&#10;&#10;Description automatically generated">
            <a:extLst>
              <a:ext uri="{FF2B5EF4-FFF2-40B4-BE49-F238E27FC236}">
                <a16:creationId xmlns:a16="http://schemas.microsoft.com/office/drawing/2014/main" id="{61E4CCF1-BB9F-452A-ABC0-4963F8C187C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01" y="1151159"/>
            <a:ext cx="1193750" cy="119375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10F9EB69-5EA5-4F08-956B-891D096DEBD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585" y="5085434"/>
            <a:ext cx="1271715" cy="1242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5078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66186911-7A80-4BA6-8BC3-4141D84DB7AD}"/>
              </a:ext>
            </a:extLst>
          </p:cNvPr>
          <p:cNvSpPr txBox="1">
            <a:spLocks/>
          </p:cNvSpPr>
          <p:nvPr/>
        </p:nvSpPr>
        <p:spPr>
          <a:xfrm>
            <a:off x="76200" y="381000"/>
            <a:ext cx="9220200" cy="533450"/>
          </a:xfrm>
          <a:prstGeom prst="rect">
            <a:avLst/>
          </a:prstGeom>
        </p:spPr>
        <p:txBody>
          <a:bodyPr vert="horz" lIns="91448" tIns="45724" rIns="91448" bIns="45724" rtlCol="0" anchor="ctr">
            <a:noAutofit/>
          </a:bodyPr>
          <a:lstStyle>
            <a:lvl1pPr algn="l" defTabSz="1218987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>
                <a:solidFill>
                  <a:schemeClr val="bg1"/>
                </a:solidFill>
                <a:latin typeface="PermianSlabSerifTypeface" panose="02000000000000000000" pitchFamily="50" charset="0"/>
              </a:rPr>
              <a:t>METRICS/REPORTING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0795099C-14BB-4D95-8317-E561CD411888}"/>
              </a:ext>
            </a:extLst>
          </p:cNvPr>
          <p:cNvSpPr txBox="1"/>
          <p:nvPr/>
        </p:nvSpPr>
        <p:spPr>
          <a:xfrm>
            <a:off x="1541075" y="1132001"/>
            <a:ext cx="8194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6597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Goals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306D879D-B4BB-422C-940A-2153CCEE6F81}"/>
              </a:ext>
            </a:extLst>
          </p:cNvPr>
          <p:cNvSpPr txBox="1"/>
          <p:nvPr/>
        </p:nvSpPr>
        <p:spPr>
          <a:xfrm>
            <a:off x="815344" y="5146989"/>
            <a:ext cx="34941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4C90D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Templates &amp; Tools</a:t>
            </a:r>
          </a:p>
        </p:txBody>
      </p: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57CAED2E-2DA9-4109-B8FD-623AA1440B86}"/>
              </a:ext>
            </a:extLst>
          </p:cNvPr>
          <p:cNvCxnSpPr>
            <a:cxnSpLocks/>
          </p:cNvCxnSpPr>
          <p:nvPr/>
        </p:nvCxnSpPr>
        <p:spPr>
          <a:xfrm>
            <a:off x="288010" y="3657600"/>
            <a:ext cx="3275132" cy="0"/>
          </a:xfrm>
          <a:prstGeom prst="straightConnector1">
            <a:avLst/>
          </a:prstGeom>
          <a:ln w="31750">
            <a:solidFill>
              <a:srgbClr val="C8141E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52">
            <a:extLst>
              <a:ext uri="{FF2B5EF4-FFF2-40B4-BE49-F238E27FC236}">
                <a16:creationId xmlns:a16="http://schemas.microsoft.com/office/drawing/2014/main" id="{8EAF895E-CBF8-4432-BB32-80FF14A2F27C}"/>
              </a:ext>
            </a:extLst>
          </p:cNvPr>
          <p:cNvSpPr txBox="1"/>
          <p:nvPr/>
        </p:nvSpPr>
        <p:spPr>
          <a:xfrm>
            <a:off x="1619300" y="1434342"/>
            <a:ext cx="75247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659737"/>
              </a:buClr>
              <a:buFont typeface="Wingdings" panose="05000000000000000000" pitchFamily="2" charset="2"/>
              <a:buChar char="§"/>
            </a:pPr>
            <a:r>
              <a:rPr lang="en-US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Define the vital few metrics needed for continuous data improvement</a:t>
            </a:r>
          </a:p>
          <a:p>
            <a:pPr marL="285750" indent="-285750">
              <a:buClr>
                <a:srgbClr val="659737"/>
              </a:buClr>
              <a:buFont typeface="Wingdings" panose="05000000000000000000" pitchFamily="2" charset="2"/>
              <a:buChar char="§"/>
            </a:pPr>
            <a:r>
              <a:rPr lang="en-US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Ensure the measurement plan aligns with business needs</a:t>
            </a:r>
          </a:p>
          <a:p>
            <a:pPr marL="285750" indent="-285750">
              <a:buClr>
                <a:srgbClr val="659737"/>
              </a:buClr>
              <a:buFont typeface="Wingdings" panose="05000000000000000000" pitchFamily="2" charset="2"/>
              <a:buChar char="§"/>
            </a:pPr>
            <a:r>
              <a:rPr lang="en-US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Ensure the method for producing metrics is sustainable</a:t>
            </a:r>
          </a:p>
          <a:p>
            <a:pPr marL="285750" indent="-285750">
              <a:buClr>
                <a:srgbClr val="659737"/>
              </a:buClr>
              <a:buFont typeface="Wingdings" panose="05000000000000000000" pitchFamily="2" charset="2"/>
              <a:buChar char="§"/>
            </a:pPr>
            <a:r>
              <a:rPr lang="en-US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Establish a reliable and repeatable process for acting on metrics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7005A3D2-4D1F-4F72-A03E-CE17C227BA5E}"/>
              </a:ext>
            </a:extLst>
          </p:cNvPr>
          <p:cNvSpPr txBox="1"/>
          <p:nvPr/>
        </p:nvSpPr>
        <p:spPr>
          <a:xfrm>
            <a:off x="1560549" y="5458347"/>
            <a:ext cx="387360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4C90D3"/>
              </a:buClr>
              <a:buFont typeface="Wingdings" panose="05000000000000000000" pitchFamily="2" charset="2"/>
              <a:buChar char="§"/>
            </a:pPr>
            <a:r>
              <a:rPr lang="en-US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Data Quality metrics definition</a:t>
            </a:r>
          </a:p>
          <a:p>
            <a:pPr marL="285750" indent="-285750">
              <a:buClr>
                <a:srgbClr val="4C90D3"/>
              </a:buClr>
              <a:buFont typeface="Wingdings" panose="05000000000000000000" pitchFamily="2" charset="2"/>
              <a:buChar char="§"/>
            </a:pPr>
            <a:r>
              <a:rPr lang="en-US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Root cause corrective action process</a:t>
            </a:r>
          </a:p>
          <a:p>
            <a:pPr marL="285750" indent="-285750">
              <a:buClr>
                <a:srgbClr val="4C90D3"/>
              </a:buClr>
              <a:buFont typeface="Wingdings" panose="05000000000000000000" pitchFamily="2" charset="2"/>
              <a:buChar char="§"/>
            </a:pPr>
            <a:r>
              <a:rPr lang="en-US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Control charts</a:t>
            </a:r>
          </a:p>
          <a:p>
            <a:pPr marL="285750" indent="-285750">
              <a:buClr>
                <a:srgbClr val="4C90D3"/>
              </a:buClr>
              <a:buFont typeface="Wingdings" panose="05000000000000000000" pitchFamily="2" charset="2"/>
              <a:buChar char="§"/>
            </a:pPr>
            <a:r>
              <a:rPr lang="en-US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Data </a:t>
            </a:r>
            <a:r>
              <a:rPr lang="en-US"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audit template</a:t>
            </a:r>
            <a:endParaRPr lang="en-US" sz="1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B239C9DD-6207-4A79-8CD0-B093F74CADCD}"/>
              </a:ext>
            </a:extLst>
          </p:cNvPr>
          <p:cNvSpPr txBox="1"/>
          <p:nvPr/>
        </p:nvSpPr>
        <p:spPr>
          <a:xfrm>
            <a:off x="664185" y="3295926"/>
            <a:ext cx="2522782" cy="954107"/>
          </a:xfrm>
          <a:prstGeom prst="rect">
            <a:avLst/>
          </a:prstGeom>
          <a:solidFill>
            <a:schemeClr val="bg1"/>
          </a:solidFill>
          <a:ln w="15875">
            <a:solidFill>
              <a:srgbClr val="174A7C"/>
            </a:solidFill>
            <a:prstDash val="dash"/>
          </a:ln>
        </p:spPr>
        <p:txBody>
          <a:bodyPr wrap="square" rtlCol="0">
            <a:spAutoFit/>
          </a:bodyPr>
          <a:lstStyle/>
          <a:p>
            <a:pPr marL="165100" indent="-165100">
              <a:buClr>
                <a:srgbClr val="174A7C"/>
              </a:buClr>
              <a:buFont typeface="Wingdings" panose="05000000000000000000" pitchFamily="2" charset="2"/>
              <a:buChar char="§"/>
            </a:pP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POLICIES</a:t>
            </a:r>
          </a:p>
          <a:p>
            <a:pPr marL="165100" indent="-165100">
              <a:buClr>
                <a:srgbClr val="174A7C"/>
              </a:buClr>
              <a:buFont typeface="Wingdings" panose="05000000000000000000" pitchFamily="2" charset="2"/>
              <a:buChar char="§"/>
            </a:pP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PROCEDURES</a:t>
            </a:r>
          </a:p>
          <a:p>
            <a:pPr marL="165100" indent="-165100">
              <a:buClr>
                <a:srgbClr val="174A7C"/>
              </a:buClr>
              <a:buFont typeface="Wingdings" panose="05000000000000000000" pitchFamily="2" charset="2"/>
              <a:buChar char="§"/>
            </a:pP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STANDARDS</a:t>
            </a:r>
          </a:p>
          <a:p>
            <a:pPr marL="165100" indent="-165100">
              <a:buClr>
                <a:srgbClr val="174A7C"/>
              </a:buClr>
              <a:buFont typeface="Wingdings" panose="05000000000000000000" pitchFamily="2" charset="2"/>
              <a:buChar char="§"/>
            </a:pP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ESTABLISHED CONTROLS</a:t>
            </a:r>
          </a:p>
        </p:txBody>
      </p: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FFD1EBA0-3812-48A1-9CA9-35A1B20C84B4}"/>
              </a:ext>
            </a:extLst>
          </p:cNvPr>
          <p:cNvCxnSpPr>
            <a:cxnSpLocks/>
          </p:cNvCxnSpPr>
          <p:nvPr/>
        </p:nvCxnSpPr>
        <p:spPr>
          <a:xfrm>
            <a:off x="5434157" y="3657734"/>
            <a:ext cx="3275132" cy="0"/>
          </a:xfrm>
          <a:prstGeom prst="straightConnector1">
            <a:avLst/>
          </a:prstGeom>
          <a:ln w="31750">
            <a:solidFill>
              <a:srgbClr val="C8141E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Group 16">
            <a:extLst>
              <a:ext uri="{FF2B5EF4-FFF2-40B4-BE49-F238E27FC236}">
                <a16:creationId xmlns:a16="http://schemas.microsoft.com/office/drawing/2014/main" id="{C1ADD9BA-7E8E-4877-AF3F-BDA93DBE9573}"/>
              </a:ext>
            </a:extLst>
          </p:cNvPr>
          <p:cNvGrpSpPr/>
          <p:nvPr/>
        </p:nvGrpSpPr>
        <p:grpSpPr>
          <a:xfrm>
            <a:off x="3563141" y="2639521"/>
            <a:ext cx="1871015" cy="1600437"/>
            <a:chOff x="6911588" y="2999712"/>
            <a:chExt cx="1051560" cy="1037129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10E2FD2A-3CDC-45C7-B10B-5EAB478FAFD3}"/>
                </a:ext>
              </a:extLst>
            </p:cNvPr>
            <p:cNvSpPr/>
            <p:nvPr/>
          </p:nvSpPr>
          <p:spPr>
            <a:xfrm>
              <a:off x="6911588" y="3249757"/>
              <a:ext cx="1051560" cy="78708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>
                  <a:solidFill>
                    <a:srgbClr val="002060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Metrics/</a:t>
              </a:r>
            </a:p>
            <a:p>
              <a:pPr algn="ctr"/>
              <a:r>
                <a:rPr lang="en-US" sz="1600" b="1" dirty="0">
                  <a:solidFill>
                    <a:srgbClr val="002060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Reporting</a:t>
              </a:r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35BC3AE6-AFA5-485A-8E7E-D94A9985656B}"/>
                </a:ext>
              </a:extLst>
            </p:cNvPr>
            <p:cNvSpPr/>
            <p:nvPr/>
          </p:nvSpPr>
          <p:spPr>
            <a:xfrm>
              <a:off x="7225836" y="2999712"/>
              <a:ext cx="381000" cy="381000"/>
            </a:xfrm>
            <a:prstGeom prst="ellipse">
              <a:avLst/>
            </a:prstGeom>
            <a:solidFill>
              <a:srgbClr val="174A7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7</a:t>
              </a:r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3D05A9F6-F813-46F4-B793-7C574242C975}"/>
              </a:ext>
            </a:extLst>
          </p:cNvPr>
          <p:cNvSpPr txBox="1"/>
          <p:nvPr/>
        </p:nvSpPr>
        <p:spPr>
          <a:xfrm>
            <a:off x="5397930" y="5085434"/>
            <a:ext cx="2522782" cy="11695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171450" indent="-171450">
              <a:buClr>
                <a:srgbClr val="174A7C"/>
              </a:buClr>
              <a:buFont typeface="Wingdings" panose="05000000000000000000" pitchFamily="2" charset="2"/>
              <a:buChar char="ü"/>
            </a:pP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Accuracy</a:t>
            </a:r>
          </a:p>
          <a:p>
            <a:pPr marL="171450" indent="-171450">
              <a:buClr>
                <a:srgbClr val="174A7C"/>
              </a:buClr>
              <a:buFont typeface="Wingdings" panose="05000000000000000000" pitchFamily="2" charset="2"/>
              <a:buChar char="ü"/>
            </a:pP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Timeliness</a:t>
            </a:r>
          </a:p>
          <a:p>
            <a:pPr marL="171450" indent="-171450">
              <a:buClr>
                <a:srgbClr val="174A7C"/>
              </a:buClr>
              <a:buFont typeface="Wingdings" panose="05000000000000000000" pitchFamily="2" charset="2"/>
              <a:buChar char="ü"/>
            </a:pP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Accessibility</a:t>
            </a:r>
          </a:p>
          <a:p>
            <a:pPr marL="171450" indent="-171450">
              <a:buClr>
                <a:srgbClr val="174A7C"/>
              </a:buClr>
              <a:buFont typeface="Wingdings" panose="05000000000000000000" pitchFamily="2" charset="2"/>
              <a:buChar char="ü"/>
            </a:pP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Completeness</a:t>
            </a:r>
          </a:p>
          <a:p>
            <a:pPr marL="171450" indent="-171450">
              <a:buClr>
                <a:srgbClr val="174A7C"/>
              </a:buClr>
              <a:buFont typeface="Wingdings" panose="05000000000000000000" pitchFamily="2" charset="2"/>
              <a:buChar char="ü"/>
            </a:pP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Consistency</a:t>
            </a:r>
          </a:p>
        </p:txBody>
      </p:sp>
      <p:pic>
        <p:nvPicPr>
          <p:cNvPr id="15" name="Picture 14" descr="A picture containing drawing&#10;&#10;Description automatically generated">
            <a:extLst>
              <a:ext uri="{FF2B5EF4-FFF2-40B4-BE49-F238E27FC236}">
                <a16:creationId xmlns:a16="http://schemas.microsoft.com/office/drawing/2014/main" id="{5E6CB6B4-8072-4DB6-BC66-04A2FDB9EC7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01" y="1151159"/>
            <a:ext cx="1193750" cy="119375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53BC2E6A-CFAE-488E-9EAE-7691FBBD48E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585" y="5085434"/>
            <a:ext cx="1271715" cy="1242813"/>
          </a:xfrm>
          <a:prstGeom prst="rect">
            <a:avLst/>
          </a:prstGeom>
        </p:spPr>
      </p:pic>
      <p:sp>
        <p:nvSpPr>
          <p:cNvPr id="59" name="TextBox 58">
            <a:extLst>
              <a:ext uri="{FF2B5EF4-FFF2-40B4-BE49-F238E27FC236}">
                <a16:creationId xmlns:a16="http://schemas.microsoft.com/office/drawing/2014/main" id="{7E0F789B-988F-4F04-BEA1-E21C276EF2BE}"/>
              </a:ext>
            </a:extLst>
          </p:cNvPr>
          <p:cNvSpPr txBox="1"/>
          <p:nvPr/>
        </p:nvSpPr>
        <p:spPr>
          <a:xfrm>
            <a:off x="5715000" y="3380601"/>
            <a:ext cx="2522782" cy="1600438"/>
          </a:xfrm>
          <a:prstGeom prst="rect">
            <a:avLst/>
          </a:prstGeom>
          <a:solidFill>
            <a:schemeClr val="bg1"/>
          </a:solidFill>
          <a:ln w="15875">
            <a:solidFill>
              <a:srgbClr val="174A7C"/>
            </a:solidFill>
            <a:prstDash val="dash"/>
          </a:ln>
        </p:spPr>
        <p:txBody>
          <a:bodyPr wrap="square" rtlCol="0">
            <a:spAutoFit/>
          </a:bodyPr>
          <a:lstStyle/>
          <a:p>
            <a:pPr marL="165100" indent="-165100">
              <a:buClr>
                <a:srgbClr val="174A7C"/>
              </a:buClr>
              <a:buFont typeface="Wingdings" panose="05000000000000000000" pitchFamily="2" charset="2"/>
              <a:buChar char="§"/>
            </a:pP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DATA QUALITY METRICS</a:t>
            </a:r>
          </a:p>
          <a:p>
            <a:pPr marL="165100" indent="-165100">
              <a:buClr>
                <a:srgbClr val="174A7C"/>
              </a:buClr>
              <a:buFont typeface="Wingdings" panose="05000000000000000000" pitchFamily="2" charset="2"/>
              <a:buChar char="§"/>
            </a:pP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DATA QUALITY CERTIFICATION</a:t>
            </a:r>
          </a:p>
          <a:p>
            <a:pPr marL="165100" indent="-165100">
              <a:buClr>
                <a:srgbClr val="174A7C"/>
              </a:buClr>
              <a:buFont typeface="Wingdings" panose="05000000000000000000" pitchFamily="2" charset="2"/>
              <a:buChar char="§"/>
            </a:pP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POLICY/CONTROLS COMPLIANCE METRICS</a:t>
            </a:r>
          </a:p>
          <a:p>
            <a:pPr marL="165100" indent="-165100">
              <a:buClr>
                <a:srgbClr val="174A7C"/>
              </a:buClr>
              <a:buFont typeface="Wingdings" panose="05000000000000000000" pitchFamily="2" charset="2"/>
              <a:buChar char="§"/>
            </a:pP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MONITORING &amp; MANAGEMENT PROCESS</a:t>
            </a:r>
          </a:p>
        </p:txBody>
      </p:sp>
    </p:spTree>
    <p:extLst>
      <p:ext uri="{BB962C8B-B14F-4D97-AF65-F5344CB8AC3E}">
        <p14:creationId xmlns:p14="http://schemas.microsoft.com/office/powerpoint/2010/main" val="26439889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66186911-7A80-4BA6-8BC3-4141D84DB7AD}"/>
              </a:ext>
            </a:extLst>
          </p:cNvPr>
          <p:cNvSpPr txBox="1">
            <a:spLocks/>
          </p:cNvSpPr>
          <p:nvPr/>
        </p:nvSpPr>
        <p:spPr>
          <a:xfrm>
            <a:off x="76200" y="381000"/>
            <a:ext cx="9220200" cy="533450"/>
          </a:xfrm>
          <a:prstGeom prst="rect">
            <a:avLst/>
          </a:prstGeom>
        </p:spPr>
        <p:txBody>
          <a:bodyPr vert="horz" lIns="91448" tIns="45724" rIns="91448" bIns="45724" rtlCol="0" anchor="ctr">
            <a:noAutofit/>
          </a:bodyPr>
          <a:lstStyle>
            <a:lvl1pPr algn="l" defTabSz="1218987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>
                <a:solidFill>
                  <a:schemeClr val="bg1"/>
                </a:solidFill>
                <a:latin typeface="PermianSlabSerifTypeface" panose="02000000000000000000" pitchFamily="50" charset="0"/>
              </a:rPr>
              <a:t>AUDITS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0795099C-14BB-4D95-8317-E561CD411888}"/>
              </a:ext>
            </a:extLst>
          </p:cNvPr>
          <p:cNvSpPr txBox="1"/>
          <p:nvPr/>
        </p:nvSpPr>
        <p:spPr>
          <a:xfrm>
            <a:off x="1600200" y="1211241"/>
            <a:ext cx="8194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6597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Goals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306D879D-B4BB-422C-940A-2153CCEE6F81}"/>
              </a:ext>
            </a:extLst>
          </p:cNvPr>
          <p:cNvSpPr txBox="1"/>
          <p:nvPr/>
        </p:nvSpPr>
        <p:spPr>
          <a:xfrm>
            <a:off x="983442" y="5178973"/>
            <a:ext cx="32751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4C90D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Templates &amp; Tools</a:t>
            </a:r>
          </a:p>
        </p:txBody>
      </p: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57CAED2E-2DA9-4109-B8FD-623AA1440B86}"/>
              </a:ext>
            </a:extLst>
          </p:cNvPr>
          <p:cNvCxnSpPr>
            <a:cxnSpLocks/>
          </p:cNvCxnSpPr>
          <p:nvPr/>
        </p:nvCxnSpPr>
        <p:spPr>
          <a:xfrm>
            <a:off x="288010" y="3657600"/>
            <a:ext cx="3275132" cy="0"/>
          </a:xfrm>
          <a:prstGeom prst="straightConnector1">
            <a:avLst/>
          </a:prstGeom>
          <a:ln w="31750">
            <a:solidFill>
              <a:srgbClr val="C8141E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52">
            <a:extLst>
              <a:ext uri="{FF2B5EF4-FFF2-40B4-BE49-F238E27FC236}">
                <a16:creationId xmlns:a16="http://schemas.microsoft.com/office/drawing/2014/main" id="{8EAF895E-CBF8-4432-BB32-80FF14A2F27C}"/>
              </a:ext>
            </a:extLst>
          </p:cNvPr>
          <p:cNvSpPr txBox="1"/>
          <p:nvPr/>
        </p:nvSpPr>
        <p:spPr>
          <a:xfrm>
            <a:off x="1678424" y="1513582"/>
            <a:ext cx="651501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659737"/>
              </a:buClr>
              <a:buFont typeface="Wingdings" panose="05000000000000000000" pitchFamily="2" charset="2"/>
              <a:buChar char="§"/>
            </a:pPr>
            <a:r>
              <a:rPr lang="en-US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Continually improve the Data Governance operating model</a:t>
            </a:r>
          </a:p>
          <a:p>
            <a:pPr marL="285750" indent="-285750">
              <a:buClr>
                <a:srgbClr val="659737"/>
              </a:buClr>
              <a:buFont typeface="Wingdings" panose="05000000000000000000" pitchFamily="2" charset="2"/>
              <a:buChar char="§"/>
            </a:pPr>
            <a:r>
              <a:rPr lang="en-US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Identify new risks and opportunities as they emerge</a:t>
            </a:r>
          </a:p>
          <a:p>
            <a:pPr marL="285750" indent="-285750">
              <a:buClr>
                <a:srgbClr val="659737"/>
              </a:buClr>
              <a:buFont typeface="Wingdings" panose="05000000000000000000" pitchFamily="2" charset="2"/>
              <a:buChar char="§"/>
            </a:pPr>
            <a:r>
              <a:rPr lang="en-US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Identify and replicate best practices across data domains</a:t>
            </a:r>
          </a:p>
          <a:p>
            <a:pPr marL="285750" indent="-285750">
              <a:buClr>
                <a:srgbClr val="659737"/>
              </a:buClr>
              <a:buFont typeface="Wingdings" panose="05000000000000000000" pitchFamily="2" charset="2"/>
              <a:buChar char="§"/>
            </a:pPr>
            <a:r>
              <a:rPr lang="en-US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Self audit and external audit preparedness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7005A3D2-4D1F-4F72-A03E-CE17C227BA5E}"/>
              </a:ext>
            </a:extLst>
          </p:cNvPr>
          <p:cNvSpPr txBox="1"/>
          <p:nvPr/>
        </p:nvSpPr>
        <p:spPr>
          <a:xfrm>
            <a:off x="1586820" y="5474318"/>
            <a:ext cx="519497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4C90D3"/>
              </a:buClr>
              <a:buFont typeface="Wingdings" panose="05000000000000000000" pitchFamily="2" charset="2"/>
              <a:buChar char="§"/>
            </a:pPr>
            <a:r>
              <a:rPr lang="en-US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Maturity Assessment template</a:t>
            </a:r>
          </a:p>
          <a:p>
            <a:pPr marL="285750" indent="-285750">
              <a:buClr>
                <a:srgbClr val="4C90D3"/>
              </a:buClr>
              <a:buFont typeface="Wingdings" panose="05000000000000000000" pitchFamily="2" charset="2"/>
              <a:buChar char="§"/>
            </a:pPr>
            <a:r>
              <a:rPr lang="en-US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Enterprise Data Governance documentation</a:t>
            </a:r>
          </a:p>
          <a:p>
            <a:pPr marL="285750" indent="-285750">
              <a:buClr>
                <a:srgbClr val="4C90D3"/>
              </a:buClr>
              <a:buFont typeface="Wingdings" panose="05000000000000000000" pitchFamily="2" charset="2"/>
              <a:buChar char="§"/>
            </a:pPr>
            <a:r>
              <a:rPr lang="en-US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Evidence storage for audit purposes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B239C9DD-6207-4A79-8CD0-B093F74CADCD}"/>
              </a:ext>
            </a:extLst>
          </p:cNvPr>
          <p:cNvSpPr txBox="1"/>
          <p:nvPr/>
        </p:nvSpPr>
        <p:spPr>
          <a:xfrm>
            <a:off x="664185" y="3295926"/>
            <a:ext cx="2522782" cy="954107"/>
          </a:xfrm>
          <a:prstGeom prst="rect">
            <a:avLst/>
          </a:prstGeom>
          <a:solidFill>
            <a:schemeClr val="bg1"/>
          </a:solidFill>
          <a:ln w="15875">
            <a:solidFill>
              <a:srgbClr val="174A7C"/>
            </a:solidFill>
            <a:prstDash val="dash"/>
          </a:ln>
        </p:spPr>
        <p:txBody>
          <a:bodyPr wrap="square" rtlCol="0">
            <a:spAutoFit/>
          </a:bodyPr>
          <a:lstStyle/>
          <a:p>
            <a:pPr marL="165100" indent="-165100">
              <a:buClr>
                <a:srgbClr val="174A7C"/>
              </a:buClr>
              <a:buFont typeface="Wingdings" panose="05000000000000000000" pitchFamily="2" charset="2"/>
              <a:buChar char="§"/>
            </a:pP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POLICIES</a:t>
            </a:r>
          </a:p>
          <a:p>
            <a:pPr marL="165100" indent="-165100">
              <a:buClr>
                <a:srgbClr val="174A7C"/>
              </a:buClr>
              <a:buFont typeface="Wingdings" panose="05000000000000000000" pitchFamily="2" charset="2"/>
              <a:buChar char="§"/>
            </a:pP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PROCEDURES</a:t>
            </a:r>
          </a:p>
          <a:p>
            <a:pPr marL="165100" indent="-165100">
              <a:buClr>
                <a:srgbClr val="174A7C"/>
              </a:buClr>
              <a:buFont typeface="Wingdings" panose="05000000000000000000" pitchFamily="2" charset="2"/>
              <a:buChar char="§"/>
            </a:pP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STANDARDS</a:t>
            </a:r>
          </a:p>
          <a:p>
            <a:pPr marL="165100" indent="-165100">
              <a:buClr>
                <a:srgbClr val="174A7C"/>
              </a:buClr>
              <a:buFont typeface="Wingdings" panose="05000000000000000000" pitchFamily="2" charset="2"/>
              <a:buChar char="§"/>
            </a:pP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ESTABLISHED CONTROLS</a:t>
            </a:r>
          </a:p>
        </p:txBody>
      </p: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FFD1EBA0-3812-48A1-9CA9-35A1B20C84B4}"/>
              </a:ext>
            </a:extLst>
          </p:cNvPr>
          <p:cNvCxnSpPr>
            <a:cxnSpLocks/>
          </p:cNvCxnSpPr>
          <p:nvPr/>
        </p:nvCxnSpPr>
        <p:spPr>
          <a:xfrm>
            <a:off x="5434157" y="3657734"/>
            <a:ext cx="3275132" cy="0"/>
          </a:xfrm>
          <a:prstGeom prst="straightConnector1">
            <a:avLst/>
          </a:prstGeom>
          <a:ln w="31750">
            <a:solidFill>
              <a:srgbClr val="C8141E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Box 58">
            <a:extLst>
              <a:ext uri="{FF2B5EF4-FFF2-40B4-BE49-F238E27FC236}">
                <a16:creationId xmlns:a16="http://schemas.microsoft.com/office/drawing/2014/main" id="{7E0F789B-988F-4F04-BEA1-E21C276EF2BE}"/>
              </a:ext>
            </a:extLst>
          </p:cNvPr>
          <p:cNvSpPr txBox="1"/>
          <p:nvPr/>
        </p:nvSpPr>
        <p:spPr>
          <a:xfrm>
            <a:off x="5715000" y="3380601"/>
            <a:ext cx="2522782" cy="1600438"/>
          </a:xfrm>
          <a:prstGeom prst="rect">
            <a:avLst/>
          </a:prstGeom>
          <a:solidFill>
            <a:schemeClr val="bg1"/>
          </a:solidFill>
          <a:ln w="15875">
            <a:solidFill>
              <a:srgbClr val="174A7C"/>
            </a:solidFill>
            <a:prstDash val="dash"/>
          </a:ln>
        </p:spPr>
        <p:txBody>
          <a:bodyPr wrap="square" rtlCol="0">
            <a:spAutoFit/>
          </a:bodyPr>
          <a:lstStyle/>
          <a:p>
            <a:pPr marL="165100" indent="-165100">
              <a:buClr>
                <a:srgbClr val="174A7C"/>
              </a:buClr>
              <a:buFont typeface="Wingdings" panose="05000000000000000000" pitchFamily="2" charset="2"/>
              <a:buChar char="§"/>
            </a:pP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MATURITY ASSESSMENT RATING &amp; TARGETS</a:t>
            </a:r>
          </a:p>
          <a:p>
            <a:pPr marL="165100" indent="-165100">
              <a:buClr>
                <a:srgbClr val="174A7C"/>
              </a:buClr>
              <a:buFont typeface="Wingdings" panose="05000000000000000000" pitchFamily="2" charset="2"/>
              <a:buChar char="§"/>
            </a:pP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SELF-AUDIT CHECKLIST</a:t>
            </a:r>
          </a:p>
          <a:p>
            <a:pPr marL="165100" indent="-165100">
              <a:buClr>
                <a:srgbClr val="174A7C"/>
              </a:buClr>
              <a:buFont typeface="Wingdings" panose="05000000000000000000" pitchFamily="2" charset="2"/>
              <a:buChar char="§"/>
            </a:pP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SELF-AUDIT SCHEDULE AND ROLES</a:t>
            </a:r>
          </a:p>
          <a:p>
            <a:pPr marL="165100" indent="-165100">
              <a:buClr>
                <a:srgbClr val="174A7C"/>
              </a:buClr>
              <a:buFont typeface="Wingdings" panose="05000000000000000000" pitchFamily="2" charset="2"/>
              <a:buChar char="§"/>
            </a:pP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SCHEDULE OF KNOWN EXTERNAL AUDITS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E3C7D09C-FFCB-4000-B9D7-ACFC6383A26A}"/>
              </a:ext>
            </a:extLst>
          </p:cNvPr>
          <p:cNvGrpSpPr/>
          <p:nvPr/>
        </p:nvGrpSpPr>
        <p:grpSpPr>
          <a:xfrm>
            <a:off x="3563142" y="2645233"/>
            <a:ext cx="1842966" cy="1597103"/>
            <a:chOff x="8042084" y="3001788"/>
            <a:chExt cx="1024128" cy="1031416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1659084-B1A8-43EA-B635-B055988B0AEA}"/>
                </a:ext>
              </a:extLst>
            </p:cNvPr>
            <p:cNvSpPr/>
            <p:nvPr/>
          </p:nvSpPr>
          <p:spPr>
            <a:xfrm>
              <a:off x="8042084" y="3246120"/>
              <a:ext cx="1024128" cy="78708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>
                  <a:solidFill>
                    <a:srgbClr val="002060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Audits</a:t>
              </a:r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C1E7C4DA-CF7B-4592-93C5-8F64056D0781}"/>
                </a:ext>
              </a:extLst>
            </p:cNvPr>
            <p:cNvSpPr/>
            <p:nvPr/>
          </p:nvSpPr>
          <p:spPr>
            <a:xfrm>
              <a:off x="8355888" y="3001788"/>
              <a:ext cx="381000" cy="381000"/>
            </a:xfrm>
            <a:prstGeom prst="ellipse">
              <a:avLst/>
            </a:prstGeom>
            <a:solidFill>
              <a:srgbClr val="174A7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8</a:t>
              </a:r>
            </a:p>
          </p:txBody>
        </p:sp>
      </p:grpSp>
      <p:pic>
        <p:nvPicPr>
          <p:cNvPr id="14" name="Picture 13" descr="A picture containing drawing&#10;&#10;Description automatically generated">
            <a:extLst>
              <a:ext uri="{FF2B5EF4-FFF2-40B4-BE49-F238E27FC236}">
                <a16:creationId xmlns:a16="http://schemas.microsoft.com/office/drawing/2014/main" id="{17D700EA-0768-45D7-AAC3-C02766C34DE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01" y="1151159"/>
            <a:ext cx="1193750" cy="119375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17774A9-4B1A-4DE8-98E8-4526D0E535E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585" y="5085434"/>
            <a:ext cx="1271715" cy="1242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12421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66186911-7A80-4BA6-8BC3-4141D84DB7AD}"/>
              </a:ext>
            </a:extLst>
          </p:cNvPr>
          <p:cNvSpPr txBox="1">
            <a:spLocks/>
          </p:cNvSpPr>
          <p:nvPr/>
        </p:nvSpPr>
        <p:spPr>
          <a:xfrm>
            <a:off x="76200" y="381000"/>
            <a:ext cx="9220200" cy="533450"/>
          </a:xfrm>
          <a:prstGeom prst="rect">
            <a:avLst/>
          </a:prstGeom>
        </p:spPr>
        <p:txBody>
          <a:bodyPr vert="horz" lIns="91448" tIns="45724" rIns="91448" bIns="45724" rtlCol="0" anchor="ctr">
            <a:noAutofit/>
          </a:bodyPr>
          <a:lstStyle>
            <a:lvl1pPr algn="l" defTabSz="1218987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>
                <a:solidFill>
                  <a:schemeClr val="bg1"/>
                </a:solidFill>
                <a:latin typeface="PermianSlabSerifTypeface" panose="02000000000000000000" pitchFamily="50" charset="0"/>
              </a:rPr>
              <a:t>Data Governance Framework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95F1EA3-3B89-4AA2-84E6-658C105060DE}"/>
              </a:ext>
            </a:extLst>
          </p:cNvPr>
          <p:cNvSpPr/>
          <p:nvPr/>
        </p:nvSpPr>
        <p:spPr>
          <a:xfrm>
            <a:off x="50800" y="3249757"/>
            <a:ext cx="1051560" cy="78708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b="1" dirty="0">
                <a:solidFill>
                  <a:srgbClr val="00206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Organization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5E25B05-7A6F-4478-B21B-5872D3EAE5DF}"/>
              </a:ext>
            </a:extLst>
          </p:cNvPr>
          <p:cNvSpPr/>
          <p:nvPr/>
        </p:nvSpPr>
        <p:spPr>
          <a:xfrm>
            <a:off x="1180852" y="3249757"/>
            <a:ext cx="1051560" cy="78708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b="1" dirty="0">
                <a:solidFill>
                  <a:srgbClr val="00206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Policies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279DB10-190B-4F68-A11A-CBB384F418E2}"/>
              </a:ext>
            </a:extLst>
          </p:cNvPr>
          <p:cNvSpPr/>
          <p:nvPr/>
        </p:nvSpPr>
        <p:spPr>
          <a:xfrm>
            <a:off x="2342179" y="3249757"/>
            <a:ext cx="1051560" cy="78708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 dirty="0">
              <a:solidFill>
                <a:srgbClr val="00206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ctr"/>
            <a:r>
              <a:rPr lang="en-US" sz="1050" b="1" dirty="0">
                <a:solidFill>
                  <a:srgbClr val="00206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Procedures</a:t>
            </a:r>
          </a:p>
          <a:p>
            <a:pPr algn="ctr"/>
            <a:endParaRPr lang="en-US" sz="105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BF45D7D-BD15-4C45-8BC2-F6FA7DAB3227}"/>
              </a:ext>
            </a:extLst>
          </p:cNvPr>
          <p:cNvSpPr/>
          <p:nvPr/>
        </p:nvSpPr>
        <p:spPr>
          <a:xfrm>
            <a:off x="3470487" y="3249757"/>
            <a:ext cx="1051560" cy="78708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b="1" dirty="0">
                <a:solidFill>
                  <a:srgbClr val="00206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Standards/</a:t>
            </a:r>
          </a:p>
          <a:p>
            <a:pPr algn="ctr"/>
            <a:r>
              <a:rPr lang="en-US" sz="1050" b="1" dirty="0">
                <a:solidFill>
                  <a:srgbClr val="00206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Definitions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EAAD9AD-DCA8-44F9-B0BE-2DB10D61BEB4}"/>
              </a:ext>
            </a:extLst>
          </p:cNvPr>
          <p:cNvSpPr/>
          <p:nvPr/>
        </p:nvSpPr>
        <p:spPr>
          <a:xfrm>
            <a:off x="4628179" y="3249757"/>
            <a:ext cx="1051560" cy="78708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b="1" dirty="0">
                <a:solidFill>
                  <a:srgbClr val="00206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Architecture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C716D08-F8A9-4334-B713-CFA88E299C99}"/>
              </a:ext>
            </a:extLst>
          </p:cNvPr>
          <p:cNvSpPr/>
          <p:nvPr/>
        </p:nvSpPr>
        <p:spPr>
          <a:xfrm>
            <a:off x="5749713" y="3249757"/>
            <a:ext cx="1051560" cy="78708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b="1" dirty="0">
                <a:solidFill>
                  <a:srgbClr val="00206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Data Admin/</a:t>
            </a:r>
          </a:p>
          <a:p>
            <a:pPr algn="ctr"/>
            <a:r>
              <a:rPr lang="en-US" sz="1050" b="1" dirty="0">
                <a:solidFill>
                  <a:srgbClr val="00206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Controls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0B858D4-D780-4E7B-AE1C-2252812AAE46}"/>
              </a:ext>
            </a:extLst>
          </p:cNvPr>
          <p:cNvSpPr/>
          <p:nvPr/>
        </p:nvSpPr>
        <p:spPr>
          <a:xfrm>
            <a:off x="6911588" y="3249757"/>
            <a:ext cx="1051560" cy="78708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b="1" dirty="0">
                <a:solidFill>
                  <a:srgbClr val="00206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Metrics/</a:t>
            </a:r>
          </a:p>
          <a:p>
            <a:pPr algn="ctr"/>
            <a:r>
              <a:rPr lang="en-US" sz="1050" b="1" dirty="0">
                <a:solidFill>
                  <a:srgbClr val="00206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Reporting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FA45BD0-5E50-4BAB-BC69-3E1AEE260A7A}"/>
              </a:ext>
            </a:extLst>
          </p:cNvPr>
          <p:cNvSpPr/>
          <p:nvPr/>
        </p:nvSpPr>
        <p:spPr>
          <a:xfrm>
            <a:off x="8042084" y="3246120"/>
            <a:ext cx="1024128" cy="78708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b="1" dirty="0">
                <a:solidFill>
                  <a:srgbClr val="00206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Audits</a:t>
            </a:r>
          </a:p>
        </p:txBody>
      </p:sp>
      <p:sp>
        <p:nvSpPr>
          <p:cNvPr id="3" name="Arrow: Left 2">
            <a:extLst>
              <a:ext uri="{FF2B5EF4-FFF2-40B4-BE49-F238E27FC236}">
                <a16:creationId xmlns:a16="http://schemas.microsoft.com/office/drawing/2014/main" id="{560410B5-2AA7-4D53-B4FA-F74E695700B4}"/>
              </a:ext>
            </a:extLst>
          </p:cNvPr>
          <p:cNvSpPr/>
          <p:nvPr/>
        </p:nvSpPr>
        <p:spPr>
          <a:xfrm>
            <a:off x="255797" y="2731280"/>
            <a:ext cx="2792203" cy="213677"/>
          </a:xfrm>
          <a:prstGeom prst="leftArrow">
            <a:avLst/>
          </a:prstGeom>
          <a:solidFill>
            <a:srgbClr val="174A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Arrow: Left 14">
            <a:extLst>
              <a:ext uri="{FF2B5EF4-FFF2-40B4-BE49-F238E27FC236}">
                <a16:creationId xmlns:a16="http://schemas.microsoft.com/office/drawing/2014/main" id="{CCD7D477-254D-4419-A893-53F7DB4257D6}"/>
              </a:ext>
            </a:extLst>
          </p:cNvPr>
          <p:cNvSpPr/>
          <p:nvPr/>
        </p:nvSpPr>
        <p:spPr>
          <a:xfrm flipH="1">
            <a:off x="6041266" y="2734645"/>
            <a:ext cx="2792203" cy="213677"/>
          </a:xfrm>
          <a:prstGeom prst="leftArrow">
            <a:avLst/>
          </a:prstGeom>
          <a:solidFill>
            <a:srgbClr val="174A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1F2CD84-0770-40DC-9A95-F866EF7C27EB}"/>
              </a:ext>
            </a:extLst>
          </p:cNvPr>
          <p:cNvSpPr txBox="1"/>
          <p:nvPr/>
        </p:nvSpPr>
        <p:spPr>
          <a:xfrm>
            <a:off x="2914650" y="2650404"/>
            <a:ext cx="32842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Manage – Control - Sustain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D090A11-2C27-4A2B-82B1-E814E112AE73}"/>
              </a:ext>
            </a:extLst>
          </p:cNvPr>
          <p:cNvSpPr txBox="1"/>
          <p:nvPr/>
        </p:nvSpPr>
        <p:spPr>
          <a:xfrm>
            <a:off x="2590800" y="1786879"/>
            <a:ext cx="42519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174A7C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Data Governance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5A6F436C-1EA1-4F92-8C57-856685EA194F}"/>
              </a:ext>
            </a:extLst>
          </p:cNvPr>
          <p:cNvSpPr/>
          <p:nvPr/>
        </p:nvSpPr>
        <p:spPr>
          <a:xfrm>
            <a:off x="407112" y="3027776"/>
            <a:ext cx="381000" cy="381000"/>
          </a:xfrm>
          <a:prstGeom prst="ellipse">
            <a:avLst/>
          </a:prstGeom>
          <a:solidFill>
            <a:srgbClr val="174A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1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6155D819-3F78-4E0F-8304-8560F980245C}"/>
              </a:ext>
            </a:extLst>
          </p:cNvPr>
          <p:cNvSpPr/>
          <p:nvPr/>
        </p:nvSpPr>
        <p:spPr>
          <a:xfrm>
            <a:off x="1461398" y="3007345"/>
            <a:ext cx="381000" cy="381000"/>
          </a:xfrm>
          <a:prstGeom prst="ellipse">
            <a:avLst/>
          </a:prstGeom>
          <a:solidFill>
            <a:srgbClr val="174A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2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61FF4B37-E982-405C-88C3-8175C1CF1CCD}"/>
              </a:ext>
            </a:extLst>
          </p:cNvPr>
          <p:cNvSpPr/>
          <p:nvPr/>
        </p:nvSpPr>
        <p:spPr>
          <a:xfrm>
            <a:off x="2611388" y="2999712"/>
            <a:ext cx="381000" cy="381000"/>
          </a:xfrm>
          <a:prstGeom prst="ellipse">
            <a:avLst/>
          </a:prstGeom>
          <a:solidFill>
            <a:srgbClr val="174A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3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38866A05-EC24-4630-8F21-5AAEA709884F}"/>
              </a:ext>
            </a:extLst>
          </p:cNvPr>
          <p:cNvSpPr/>
          <p:nvPr/>
        </p:nvSpPr>
        <p:spPr>
          <a:xfrm>
            <a:off x="3787242" y="3007345"/>
            <a:ext cx="381000" cy="381000"/>
          </a:xfrm>
          <a:prstGeom prst="ellipse">
            <a:avLst/>
          </a:prstGeom>
          <a:solidFill>
            <a:srgbClr val="174A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4</a:t>
            </a: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BC8454A7-FE24-4573-929D-6F204E218449}"/>
              </a:ext>
            </a:extLst>
          </p:cNvPr>
          <p:cNvSpPr/>
          <p:nvPr/>
        </p:nvSpPr>
        <p:spPr>
          <a:xfrm>
            <a:off x="4960589" y="2999712"/>
            <a:ext cx="381000" cy="381000"/>
          </a:xfrm>
          <a:prstGeom prst="ellipse">
            <a:avLst/>
          </a:prstGeom>
          <a:solidFill>
            <a:srgbClr val="174A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5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1FF733F7-364F-4AB7-B9BC-8F2EA25956BC}"/>
              </a:ext>
            </a:extLst>
          </p:cNvPr>
          <p:cNvSpPr/>
          <p:nvPr/>
        </p:nvSpPr>
        <p:spPr>
          <a:xfrm>
            <a:off x="6052215" y="2999712"/>
            <a:ext cx="381000" cy="381000"/>
          </a:xfrm>
          <a:prstGeom prst="ellipse">
            <a:avLst/>
          </a:prstGeom>
          <a:solidFill>
            <a:srgbClr val="174A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6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ED4FE1F9-5B3D-48DF-BEAB-3F8880680268}"/>
              </a:ext>
            </a:extLst>
          </p:cNvPr>
          <p:cNvSpPr/>
          <p:nvPr/>
        </p:nvSpPr>
        <p:spPr>
          <a:xfrm>
            <a:off x="7225836" y="2999712"/>
            <a:ext cx="381000" cy="381000"/>
          </a:xfrm>
          <a:prstGeom prst="ellipse">
            <a:avLst/>
          </a:prstGeom>
          <a:solidFill>
            <a:srgbClr val="174A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7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4DF689FC-4344-4EE8-BACE-19C32D625A01}"/>
              </a:ext>
            </a:extLst>
          </p:cNvPr>
          <p:cNvSpPr/>
          <p:nvPr/>
        </p:nvSpPr>
        <p:spPr>
          <a:xfrm>
            <a:off x="8355888" y="3001788"/>
            <a:ext cx="381000" cy="381000"/>
          </a:xfrm>
          <a:prstGeom prst="ellipse">
            <a:avLst/>
          </a:prstGeom>
          <a:solidFill>
            <a:srgbClr val="174A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8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B0C9E9A-C4B2-488B-9DB1-F29FE7B086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5960" y="4341641"/>
            <a:ext cx="3170345" cy="2007885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BE158734-45CA-474A-8F72-6BF02BA630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9391" y="4155668"/>
            <a:ext cx="2792203" cy="2730907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9444B447-8FF5-4644-AAF4-17176C01619B}"/>
              </a:ext>
            </a:extLst>
          </p:cNvPr>
          <p:cNvSpPr txBox="1"/>
          <p:nvPr/>
        </p:nvSpPr>
        <p:spPr>
          <a:xfrm>
            <a:off x="2242581" y="6468353"/>
            <a:ext cx="40001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Data Governance Guidebook &amp; Playbook</a:t>
            </a:r>
          </a:p>
        </p:txBody>
      </p:sp>
    </p:spTree>
    <p:extLst>
      <p:ext uri="{BB962C8B-B14F-4D97-AF65-F5344CB8AC3E}">
        <p14:creationId xmlns:p14="http://schemas.microsoft.com/office/powerpoint/2010/main" val="28961848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87FAAE-58CA-43BD-8156-8108C7C2BD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" y="381000"/>
            <a:ext cx="8229600" cy="533450"/>
          </a:xfrm>
        </p:spPr>
        <p:txBody>
          <a:bodyPr/>
          <a:lstStyle/>
          <a:p>
            <a:r>
              <a:rPr lang="en-US" dirty="0">
                <a:effectLst/>
              </a:rPr>
              <a:t>Questions?</a:t>
            </a:r>
          </a:p>
        </p:txBody>
      </p:sp>
      <p:sp>
        <p:nvSpPr>
          <p:cNvPr id="15" name="TextBox 2">
            <a:extLst>
              <a:ext uri="{FF2B5EF4-FFF2-40B4-BE49-F238E27FC236}">
                <a16:creationId xmlns:a16="http://schemas.microsoft.com/office/drawing/2014/main" id="{90010F94-EAF6-4551-A52F-7E2F212DBD45}"/>
              </a:ext>
            </a:extLst>
          </p:cNvPr>
          <p:cNvSpPr txBox="1"/>
          <p:nvPr/>
        </p:nvSpPr>
        <p:spPr>
          <a:xfrm>
            <a:off x="2519875" y="1219200"/>
            <a:ext cx="6624125" cy="5257800"/>
          </a:xfrm>
          <a:prstGeom prst="rect">
            <a:avLst/>
          </a:prstGeom>
        </p:spPr>
        <p:txBody>
          <a:bodyPr vert="horz" lIns="68598" tIns="34299" rIns="68598" bIns="34299" rtlCol="0" anchor="ctr">
            <a:normAutofit/>
          </a:bodyPr>
          <a:lstStyle/>
          <a:p>
            <a:pPr indent="-171496" defTabSz="685983">
              <a:lnSpc>
                <a:spcPct val="90000"/>
              </a:lnSpc>
              <a:spcAft>
                <a:spcPts val="450"/>
              </a:spcAft>
              <a:buFont typeface="Arial" panose="020B0604020202020204" pitchFamily="34" charset="0"/>
              <a:buChar char="•"/>
            </a:pPr>
            <a:endParaRPr lang="en-US" sz="1350" dirty="0">
              <a:solidFill>
                <a:schemeClr val="tx2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2138621-8A84-400F-8BDC-A23D77779B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4887" y="1781175"/>
            <a:ext cx="7134225" cy="413385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4D8012E-444F-40A8-9583-1FA0DC50CAF3}"/>
              </a:ext>
            </a:extLst>
          </p:cNvPr>
          <p:cNvSpPr txBox="1"/>
          <p:nvPr/>
        </p:nvSpPr>
        <p:spPr>
          <a:xfrm>
            <a:off x="3517028" y="3411829"/>
            <a:ext cx="2109937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Kim Wienzierl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68E48E6-8901-4914-BF1D-F37B356FFEC4}"/>
              </a:ext>
            </a:extLst>
          </p:cNvPr>
          <p:cNvSpPr txBox="1"/>
          <p:nvPr/>
        </p:nvSpPr>
        <p:spPr>
          <a:xfrm>
            <a:off x="3581400" y="2604116"/>
            <a:ext cx="4210448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DEPARTMENT OF FINANCE &amp; ADMINISTRATION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3354FE9-4406-41F7-8B5D-D22FDAE39194}"/>
              </a:ext>
            </a:extLst>
          </p:cNvPr>
          <p:cNvSpPr txBox="1"/>
          <p:nvPr/>
        </p:nvSpPr>
        <p:spPr>
          <a:xfrm>
            <a:off x="2743198" y="3823798"/>
            <a:ext cx="3657599" cy="4001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Chief Data Officer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49E6993-B32E-4B73-9268-A58CE71C9797}"/>
              </a:ext>
            </a:extLst>
          </p:cNvPr>
          <p:cNvSpPr txBox="1"/>
          <p:nvPr/>
        </p:nvSpPr>
        <p:spPr>
          <a:xfrm>
            <a:off x="6397673" y="4769850"/>
            <a:ext cx="1495922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615-532-4716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E65546B-E293-4DA8-A402-A354CB6BEF47}"/>
              </a:ext>
            </a:extLst>
          </p:cNvPr>
          <p:cNvSpPr txBox="1"/>
          <p:nvPr/>
        </p:nvSpPr>
        <p:spPr>
          <a:xfrm>
            <a:off x="6397673" y="5280089"/>
            <a:ext cx="1492716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919-609-5936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53106DD-70A5-48F4-82EF-45581E265DE3}"/>
              </a:ext>
            </a:extLst>
          </p:cNvPr>
          <p:cNvSpPr/>
          <p:nvPr/>
        </p:nvSpPr>
        <p:spPr>
          <a:xfrm>
            <a:off x="5831937" y="5090634"/>
            <a:ext cx="1959911" cy="1894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E1D9C4F-FA37-4830-84D8-F4C5D7487711}"/>
              </a:ext>
            </a:extLst>
          </p:cNvPr>
          <p:cNvSpPr txBox="1"/>
          <p:nvPr/>
        </p:nvSpPr>
        <p:spPr>
          <a:xfrm>
            <a:off x="5083509" y="4440315"/>
            <a:ext cx="2810193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Kimberly.Wienzierl@tn.gov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0E166FB-F68F-4B79-84B4-D19D0864E945}"/>
              </a:ext>
            </a:extLst>
          </p:cNvPr>
          <p:cNvSpPr txBox="1"/>
          <p:nvPr/>
        </p:nvSpPr>
        <p:spPr>
          <a:xfrm>
            <a:off x="1195325" y="4154986"/>
            <a:ext cx="3878947" cy="1477328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Strategic Technology Solutions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State of Tennessee Data Center – North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901 5</a:t>
            </a:r>
            <a:r>
              <a:rPr lang="en-US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Avenue North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Nashville, TN  37219</a:t>
            </a:r>
          </a:p>
        </p:txBody>
      </p:sp>
    </p:spTree>
    <p:extLst>
      <p:ext uri="{BB962C8B-B14F-4D97-AF65-F5344CB8AC3E}">
        <p14:creationId xmlns:p14="http://schemas.microsoft.com/office/powerpoint/2010/main" val="1844966319"/>
      </p:ext>
    </p:extLst>
  </p:cSld>
  <p:clrMapOvr>
    <a:masterClrMapping/>
  </p:clrMapOvr>
</p:sld>
</file>

<file path=ppt/theme/theme1.xml><?xml version="1.0" encoding="utf-8"?>
<a:theme xmlns:a="http://schemas.openxmlformats.org/drawingml/2006/main" name="PowerPoint B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24161</TotalTime>
  <Words>884</Words>
  <Application>Microsoft Office PowerPoint</Application>
  <PresentationFormat>On-screen Show (4:3)</PresentationFormat>
  <Paragraphs>294</Paragraphs>
  <Slides>13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1" baseType="lpstr">
      <vt:lpstr>Arial</vt:lpstr>
      <vt:lpstr>Calibri</vt:lpstr>
      <vt:lpstr>Courier New</vt:lpstr>
      <vt:lpstr>Open Sans</vt:lpstr>
      <vt:lpstr>PermianSlabSerifTypeface</vt:lpstr>
      <vt:lpstr>Times New Roman</vt:lpstr>
      <vt:lpstr>Wingdings</vt:lpstr>
      <vt:lpstr>PowerPoint B</vt:lpstr>
      <vt:lpstr>The 8 Elements of Data Governance</vt:lpstr>
      <vt:lpstr>About Tennessee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Questions?</vt:lpstr>
    </vt:vector>
  </TitlesOfParts>
  <Company>State of Tennessee: Finance &amp; Administration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STATE OF TENNESSEE</dc:title>
  <dc:creator>Molly Wehlage</dc:creator>
  <cp:lastModifiedBy>Kimberly Wienzierl</cp:lastModifiedBy>
  <cp:revision>520</cp:revision>
  <cp:lastPrinted>2020-07-30T22:14:09Z</cp:lastPrinted>
  <dcterms:created xsi:type="dcterms:W3CDTF">2015-04-17T19:02:10Z</dcterms:created>
  <dcterms:modified xsi:type="dcterms:W3CDTF">2021-08-26T14:29:24Z</dcterms:modified>
</cp:coreProperties>
</file>