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Lst>
  <p:notesMasterIdLst>
    <p:notesMasterId r:id="rId14"/>
  </p:notesMasterIdLst>
  <p:sldIdLst>
    <p:sldId id="268" r:id="rId4"/>
    <p:sldId id="269" r:id="rId5"/>
    <p:sldId id="270" r:id="rId6"/>
    <p:sldId id="275" r:id="rId7"/>
    <p:sldId id="273" r:id="rId8"/>
    <p:sldId id="278" r:id="rId9"/>
    <p:sldId id="274" r:id="rId10"/>
    <p:sldId id="282" r:id="rId11"/>
    <p:sldId id="277" r:id="rId12"/>
    <p:sldId id="284" r:id="rId13"/>
  </p:sldIdLst>
  <p:sldSz cx="9144000" cy="6858000" type="screen4x3"/>
  <p:notesSz cx="6858000" cy="9144000"/>
  <p:defaultTextStyle>
    <a:defPPr>
      <a:defRPr lang="en-US"/>
    </a:defPPr>
    <a:lvl1pPr marL="0" algn="l" defTabSz="457054" rtl="0" eaLnBrk="1" latinLnBrk="0" hangingPunct="1">
      <a:defRPr sz="1800" kern="1200">
        <a:solidFill>
          <a:schemeClr val="tx1"/>
        </a:solidFill>
        <a:latin typeface="+mn-lt"/>
        <a:ea typeface="+mn-ea"/>
        <a:cs typeface="+mn-cs"/>
      </a:defRPr>
    </a:lvl1pPr>
    <a:lvl2pPr marL="457054" algn="l" defTabSz="457054" rtl="0" eaLnBrk="1" latinLnBrk="0" hangingPunct="1">
      <a:defRPr sz="1800" kern="1200">
        <a:solidFill>
          <a:schemeClr val="tx1"/>
        </a:solidFill>
        <a:latin typeface="+mn-lt"/>
        <a:ea typeface="+mn-ea"/>
        <a:cs typeface="+mn-cs"/>
      </a:defRPr>
    </a:lvl2pPr>
    <a:lvl3pPr marL="914107" algn="l" defTabSz="457054" rtl="0" eaLnBrk="1" latinLnBrk="0" hangingPunct="1">
      <a:defRPr sz="1800" kern="1200">
        <a:solidFill>
          <a:schemeClr val="tx1"/>
        </a:solidFill>
        <a:latin typeface="+mn-lt"/>
        <a:ea typeface="+mn-ea"/>
        <a:cs typeface="+mn-cs"/>
      </a:defRPr>
    </a:lvl3pPr>
    <a:lvl4pPr marL="1371161" algn="l" defTabSz="457054" rtl="0" eaLnBrk="1" latinLnBrk="0" hangingPunct="1">
      <a:defRPr sz="1800" kern="1200">
        <a:solidFill>
          <a:schemeClr val="tx1"/>
        </a:solidFill>
        <a:latin typeface="+mn-lt"/>
        <a:ea typeface="+mn-ea"/>
        <a:cs typeface="+mn-cs"/>
      </a:defRPr>
    </a:lvl4pPr>
    <a:lvl5pPr marL="1828215" algn="l" defTabSz="457054" rtl="0" eaLnBrk="1" latinLnBrk="0" hangingPunct="1">
      <a:defRPr sz="1800" kern="1200">
        <a:solidFill>
          <a:schemeClr val="tx1"/>
        </a:solidFill>
        <a:latin typeface="+mn-lt"/>
        <a:ea typeface="+mn-ea"/>
        <a:cs typeface="+mn-cs"/>
      </a:defRPr>
    </a:lvl5pPr>
    <a:lvl6pPr marL="2285268" algn="l" defTabSz="457054" rtl="0" eaLnBrk="1" latinLnBrk="0" hangingPunct="1">
      <a:defRPr sz="1800" kern="1200">
        <a:solidFill>
          <a:schemeClr val="tx1"/>
        </a:solidFill>
        <a:latin typeface="+mn-lt"/>
        <a:ea typeface="+mn-ea"/>
        <a:cs typeface="+mn-cs"/>
      </a:defRPr>
    </a:lvl6pPr>
    <a:lvl7pPr marL="2742322" algn="l" defTabSz="457054" rtl="0" eaLnBrk="1" latinLnBrk="0" hangingPunct="1">
      <a:defRPr sz="1800" kern="1200">
        <a:solidFill>
          <a:schemeClr val="tx1"/>
        </a:solidFill>
        <a:latin typeface="+mn-lt"/>
        <a:ea typeface="+mn-ea"/>
        <a:cs typeface="+mn-cs"/>
      </a:defRPr>
    </a:lvl7pPr>
    <a:lvl8pPr marL="3199376" algn="l" defTabSz="457054" rtl="0" eaLnBrk="1" latinLnBrk="0" hangingPunct="1">
      <a:defRPr sz="1800" kern="1200">
        <a:solidFill>
          <a:schemeClr val="tx1"/>
        </a:solidFill>
        <a:latin typeface="+mn-lt"/>
        <a:ea typeface="+mn-ea"/>
        <a:cs typeface="+mn-cs"/>
      </a:defRPr>
    </a:lvl8pPr>
    <a:lvl9pPr marL="3656430" algn="l" defTabSz="457054"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10" d="100"/>
          <a:sy n="110" d="100"/>
        </p:scale>
        <p:origin x="78" y="-5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761FBA-F875-4A10-BFEC-C1AF22616DB6}" type="datetimeFigureOut">
              <a:rPr lang="en-US" smtClean="0"/>
              <a:t>4/19/2016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824260-A10A-4B79-BAF8-E7CE4C23DED6}" type="slidenum">
              <a:rPr lang="en-US" smtClean="0"/>
              <a:t>‹#›</a:t>
            </a:fld>
            <a:endParaRPr lang="en-US"/>
          </a:p>
        </p:txBody>
      </p:sp>
    </p:spTree>
    <p:extLst>
      <p:ext uri="{BB962C8B-B14F-4D97-AF65-F5344CB8AC3E}">
        <p14:creationId xmlns:p14="http://schemas.microsoft.com/office/powerpoint/2010/main" val="323461609"/>
      </p:ext>
    </p:extLst>
  </p:cSld>
  <p:clrMap bg1="lt1" tx1="dk1" bg2="lt2" tx2="dk2" accent1="accent1" accent2="accent2" accent3="accent3" accent4="accent4" accent5="accent5" accent6="accent6" hlink="hlink" folHlink="folHlink"/>
  <p:notesStyle>
    <a:lvl1pPr marL="0" algn="l" defTabSz="914107" rtl="0" eaLnBrk="1" latinLnBrk="0" hangingPunct="1">
      <a:defRPr sz="1200" kern="1200">
        <a:solidFill>
          <a:schemeClr val="tx1"/>
        </a:solidFill>
        <a:latin typeface="+mn-lt"/>
        <a:ea typeface="+mn-ea"/>
        <a:cs typeface="+mn-cs"/>
      </a:defRPr>
    </a:lvl1pPr>
    <a:lvl2pPr marL="457054" algn="l" defTabSz="914107" rtl="0" eaLnBrk="1" latinLnBrk="0" hangingPunct="1">
      <a:defRPr sz="1200" kern="1200">
        <a:solidFill>
          <a:schemeClr val="tx1"/>
        </a:solidFill>
        <a:latin typeface="+mn-lt"/>
        <a:ea typeface="+mn-ea"/>
        <a:cs typeface="+mn-cs"/>
      </a:defRPr>
    </a:lvl2pPr>
    <a:lvl3pPr marL="914107" algn="l" defTabSz="914107" rtl="0" eaLnBrk="1" latinLnBrk="0" hangingPunct="1">
      <a:defRPr sz="1200" kern="1200">
        <a:solidFill>
          <a:schemeClr val="tx1"/>
        </a:solidFill>
        <a:latin typeface="+mn-lt"/>
        <a:ea typeface="+mn-ea"/>
        <a:cs typeface="+mn-cs"/>
      </a:defRPr>
    </a:lvl3pPr>
    <a:lvl4pPr marL="1371161" algn="l" defTabSz="914107" rtl="0" eaLnBrk="1" latinLnBrk="0" hangingPunct="1">
      <a:defRPr sz="1200" kern="1200">
        <a:solidFill>
          <a:schemeClr val="tx1"/>
        </a:solidFill>
        <a:latin typeface="+mn-lt"/>
        <a:ea typeface="+mn-ea"/>
        <a:cs typeface="+mn-cs"/>
      </a:defRPr>
    </a:lvl4pPr>
    <a:lvl5pPr marL="1828215" algn="l" defTabSz="914107" rtl="0" eaLnBrk="1" latinLnBrk="0" hangingPunct="1">
      <a:defRPr sz="1200" kern="1200">
        <a:solidFill>
          <a:schemeClr val="tx1"/>
        </a:solidFill>
        <a:latin typeface="+mn-lt"/>
        <a:ea typeface="+mn-ea"/>
        <a:cs typeface="+mn-cs"/>
      </a:defRPr>
    </a:lvl5pPr>
    <a:lvl6pPr marL="2285268" algn="l" defTabSz="914107" rtl="0" eaLnBrk="1" latinLnBrk="0" hangingPunct="1">
      <a:defRPr sz="1200" kern="1200">
        <a:solidFill>
          <a:schemeClr val="tx1"/>
        </a:solidFill>
        <a:latin typeface="+mn-lt"/>
        <a:ea typeface="+mn-ea"/>
        <a:cs typeface="+mn-cs"/>
      </a:defRPr>
    </a:lvl6pPr>
    <a:lvl7pPr marL="2742322" algn="l" defTabSz="914107" rtl="0" eaLnBrk="1" latinLnBrk="0" hangingPunct="1">
      <a:defRPr sz="1200" kern="1200">
        <a:solidFill>
          <a:schemeClr val="tx1"/>
        </a:solidFill>
        <a:latin typeface="+mn-lt"/>
        <a:ea typeface="+mn-ea"/>
        <a:cs typeface="+mn-cs"/>
      </a:defRPr>
    </a:lvl7pPr>
    <a:lvl8pPr marL="3199376" algn="l" defTabSz="914107" rtl="0" eaLnBrk="1" latinLnBrk="0" hangingPunct="1">
      <a:defRPr sz="1200" kern="1200">
        <a:solidFill>
          <a:schemeClr val="tx1"/>
        </a:solidFill>
        <a:latin typeface="+mn-lt"/>
        <a:ea typeface="+mn-ea"/>
        <a:cs typeface="+mn-cs"/>
      </a:defRPr>
    </a:lvl8pPr>
    <a:lvl9pPr marL="3656430" algn="l" defTabSz="9141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tiff"/><Relationship Id="rId1" Type="http://schemas.openxmlformats.org/officeDocument/2006/relationships/slideMaster" Target="../slideMasters/slideMaster2.xml"/><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tiff"/><Relationship Id="rId1" Type="http://schemas.openxmlformats.org/officeDocument/2006/relationships/slideMaster" Target="../slideMasters/slideMaster3.xml"/><Relationship Id="rId4" Type="http://schemas.openxmlformats.org/officeDocument/2006/relationships/image" Target="../media/image3.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54" indent="0" algn="ctr">
              <a:buNone/>
              <a:defRPr>
                <a:solidFill>
                  <a:schemeClr val="tx1">
                    <a:tint val="75000"/>
                  </a:schemeClr>
                </a:solidFill>
              </a:defRPr>
            </a:lvl2pPr>
            <a:lvl3pPr marL="914107" indent="0" algn="ctr">
              <a:buNone/>
              <a:defRPr>
                <a:solidFill>
                  <a:schemeClr val="tx1">
                    <a:tint val="75000"/>
                  </a:schemeClr>
                </a:solidFill>
              </a:defRPr>
            </a:lvl3pPr>
            <a:lvl4pPr marL="1371161" indent="0" algn="ctr">
              <a:buNone/>
              <a:defRPr>
                <a:solidFill>
                  <a:schemeClr val="tx1">
                    <a:tint val="75000"/>
                  </a:schemeClr>
                </a:solidFill>
              </a:defRPr>
            </a:lvl4pPr>
            <a:lvl5pPr marL="1828215" indent="0" algn="ctr">
              <a:buNone/>
              <a:defRPr>
                <a:solidFill>
                  <a:schemeClr val="tx1">
                    <a:tint val="75000"/>
                  </a:schemeClr>
                </a:solidFill>
              </a:defRPr>
            </a:lvl5pPr>
            <a:lvl6pPr marL="2285268" indent="0" algn="ctr">
              <a:buNone/>
              <a:defRPr>
                <a:solidFill>
                  <a:schemeClr val="tx1">
                    <a:tint val="75000"/>
                  </a:schemeClr>
                </a:solidFill>
              </a:defRPr>
            </a:lvl6pPr>
            <a:lvl7pPr marL="2742322" indent="0" algn="ctr">
              <a:buNone/>
              <a:defRPr>
                <a:solidFill>
                  <a:schemeClr val="tx1">
                    <a:tint val="75000"/>
                  </a:schemeClr>
                </a:solidFill>
              </a:defRPr>
            </a:lvl7pPr>
            <a:lvl8pPr marL="3199376" indent="0" algn="ctr">
              <a:buNone/>
              <a:defRPr>
                <a:solidFill>
                  <a:schemeClr val="tx1">
                    <a:tint val="75000"/>
                  </a:schemeClr>
                </a:solidFill>
              </a:defRPr>
            </a:lvl8pPr>
            <a:lvl9pPr marL="365643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075229-70D9-C54E-A44D-C518C5BEA3CB}" type="datetimeFigureOut">
              <a:rPr lang="en-US" smtClean="0"/>
              <a:t>4/19/2016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D323ED-6DF2-5241-8180-BDEE134154C9}" type="slidenum">
              <a:rPr lang="en-US" smtClean="0"/>
              <a:t>‹#›</a:t>
            </a:fld>
            <a:endParaRPr lang="en-US" dirty="0"/>
          </a:p>
        </p:txBody>
      </p:sp>
    </p:spTree>
    <p:extLst>
      <p:ext uri="{BB962C8B-B14F-4D97-AF65-F5344CB8AC3E}">
        <p14:creationId xmlns:p14="http://schemas.microsoft.com/office/powerpoint/2010/main" val="2003254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075229-70D9-C54E-A44D-C518C5BEA3CB}" type="datetimeFigureOut">
              <a:rPr lang="en-US" smtClean="0"/>
              <a:t>4/19/2016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D323ED-6DF2-5241-8180-BDEE134154C9}" type="slidenum">
              <a:rPr lang="en-US" smtClean="0"/>
              <a:t>‹#›</a:t>
            </a:fld>
            <a:endParaRPr lang="en-US" dirty="0"/>
          </a:p>
        </p:txBody>
      </p:sp>
    </p:spTree>
    <p:extLst>
      <p:ext uri="{BB962C8B-B14F-4D97-AF65-F5344CB8AC3E}">
        <p14:creationId xmlns:p14="http://schemas.microsoft.com/office/powerpoint/2010/main" val="3346259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054" indent="0">
              <a:buNone/>
              <a:defRPr sz="1800">
                <a:solidFill>
                  <a:schemeClr val="tx1">
                    <a:tint val="75000"/>
                  </a:schemeClr>
                </a:solidFill>
              </a:defRPr>
            </a:lvl2pPr>
            <a:lvl3pPr marL="914107" indent="0">
              <a:buNone/>
              <a:defRPr sz="1600">
                <a:solidFill>
                  <a:schemeClr val="tx1">
                    <a:tint val="75000"/>
                  </a:schemeClr>
                </a:solidFill>
              </a:defRPr>
            </a:lvl3pPr>
            <a:lvl4pPr marL="1371161" indent="0">
              <a:buNone/>
              <a:defRPr sz="1400">
                <a:solidFill>
                  <a:schemeClr val="tx1">
                    <a:tint val="75000"/>
                  </a:schemeClr>
                </a:solidFill>
              </a:defRPr>
            </a:lvl4pPr>
            <a:lvl5pPr marL="1828215" indent="0">
              <a:buNone/>
              <a:defRPr sz="1400">
                <a:solidFill>
                  <a:schemeClr val="tx1">
                    <a:tint val="75000"/>
                  </a:schemeClr>
                </a:solidFill>
              </a:defRPr>
            </a:lvl5pPr>
            <a:lvl6pPr marL="2285268" indent="0">
              <a:buNone/>
              <a:defRPr sz="1400">
                <a:solidFill>
                  <a:schemeClr val="tx1">
                    <a:tint val="75000"/>
                  </a:schemeClr>
                </a:solidFill>
              </a:defRPr>
            </a:lvl6pPr>
            <a:lvl7pPr marL="2742322" indent="0">
              <a:buNone/>
              <a:defRPr sz="1400">
                <a:solidFill>
                  <a:schemeClr val="tx1">
                    <a:tint val="75000"/>
                  </a:schemeClr>
                </a:solidFill>
              </a:defRPr>
            </a:lvl7pPr>
            <a:lvl8pPr marL="3199376" indent="0">
              <a:buNone/>
              <a:defRPr sz="1400">
                <a:solidFill>
                  <a:schemeClr val="tx1">
                    <a:tint val="75000"/>
                  </a:schemeClr>
                </a:solidFill>
              </a:defRPr>
            </a:lvl8pPr>
            <a:lvl9pPr marL="365643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075229-70D9-C54E-A44D-C518C5BEA3CB}" type="datetimeFigureOut">
              <a:rPr lang="en-US" smtClean="0"/>
              <a:t>4/19/2016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D323ED-6DF2-5241-8180-BDEE134154C9}" type="slidenum">
              <a:rPr lang="en-US" smtClean="0"/>
              <a:t>‹#›</a:t>
            </a:fld>
            <a:endParaRPr lang="en-US" dirty="0"/>
          </a:p>
        </p:txBody>
      </p:sp>
    </p:spTree>
    <p:extLst>
      <p:ext uri="{BB962C8B-B14F-4D97-AF65-F5344CB8AC3E}">
        <p14:creationId xmlns:p14="http://schemas.microsoft.com/office/powerpoint/2010/main" val="3694900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075229-70D9-C54E-A44D-C518C5BEA3CB}" type="datetimeFigureOut">
              <a:rPr lang="en-US" smtClean="0"/>
              <a:t>4/19/2016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D323ED-6DF2-5241-8180-BDEE134154C9}" type="slidenum">
              <a:rPr lang="en-US" smtClean="0"/>
              <a:t>‹#›</a:t>
            </a:fld>
            <a:endParaRPr lang="en-US" dirty="0"/>
          </a:p>
        </p:txBody>
      </p:sp>
    </p:spTree>
    <p:extLst>
      <p:ext uri="{BB962C8B-B14F-4D97-AF65-F5344CB8AC3E}">
        <p14:creationId xmlns:p14="http://schemas.microsoft.com/office/powerpoint/2010/main" val="1630753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54" indent="0">
              <a:buNone/>
              <a:defRPr sz="2000" b="1"/>
            </a:lvl2pPr>
            <a:lvl3pPr marL="914107" indent="0">
              <a:buNone/>
              <a:defRPr sz="1800" b="1"/>
            </a:lvl3pPr>
            <a:lvl4pPr marL="1371161" indent="0">
              <a:buNone/>
              <a:defRPr sz="1600" b="1"/>
            </a:lvl4pPr>
            <a:lvl5pPr marL="1828215" indent="0">
              <a:buNone/>
              <a:defRPr sz="1600" b="1"/>
            </a:lvl5pPr>
            <a:lvl6pPr marL="2285268" indent="0">
              <a:buNone/>
              <a:defRPr sz="1600" b="1"/>
            </a:lvl6pPr>
            <a:lvl7pPr marL="2742322" indent="0">
              <a:buNone/>
              <a:defRPr sz="1600" b="1"/>
            </a:lvl7pPr>
            <a:lvl8pPr marL="3199376" indent="0">
              <a:buNone/>
              <a:defRPr sz="1600" b="1"/>
            </a:lvl8pPr>
            <a:lvl9pPr marL="365643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054" indent="0">
              <a:buNone/>
              <a:defRPr sz="2000" b="1"/>
            </a:lvl2pPr>
            <a:lvl3pPr marL="914107" indent="0">
              <a:buNone/>
              <a:defRPr sz="1800" b="1"/>
            </a:lvl3pPr>
            <a:lvl4pPr marL="1371161" indent="0">
              <a:buNone/>
              <a:defRPr sz="1600" b="1"/>
            </a:lvl4pPr>
            <a:lvl5pPr marL="1828215" indent="0">
              <a:buNone/>
              <a:defRPr sz="1600" b="1"/>
            </a:lvl5pPr>
            <a:lvl6pPr marL="2285268" indent="0">
              <a:buNone/>
              <a:defRPr sz="1600" b="1"/>
            </a:lvl6pPr>
            <a:lvl7pPr marL="2742322" indent="0">
              <a:buNone/>
              <a:defRPr sz="1600" b="1"/>
            </a:lvl7pPr>
            <a:lvl8pPr marL="3199376" indent="0">
              <a:buNone/>
              <a:defRPr sz="1600" b="1"/>
            </a:lvl8pPr>
            <a:lvl9pPr marL="365643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075229-70D9-C54E-A44D-C518C5BEA3CB}" type="datetimeFigureOut">
              <a:rPr lang="en-US" smtClean="0"/>
              <a:t>4/19/2016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3D323ED-6DF2-5241-8180-BDEE134154C9}" type="slidenum">
              <a:rPr lang="en-US" smtClean="0"/>
              <a:t>‹#›</a:t>
            </a:fld>
            <a:endParaRPr lang="en-US" dirty="0"/>
          </a:p>
        </p:txBody>
      </p:sp>
    </p:spTree>
    <p:extLst>
      <p:ext uri="{BB962C8B-B14F-4D97-AF65-F5344CB8AC3E}">
        <p14:creationId xmlns:p14="http://schemas.microsoft.com/office/powerpoint/2010/main" val="1318905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075229-70D9-C54E-A44D-C518C5BEA3CB}" type="datetimeFigureOut">
              <a:rPr lang="en-US" smtClean="0"/>
              <a:t>4/19/2016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3D323ED-6DF2-5241-8180-BDEE134154C9}" type="slidenum">
              <a:rPr lang="en-US" smtClean="0"/>
              <a:t>‹#›</a:t>
            </a:fld>
            <a:endParaRPr lang="en-US" dirty="0"/>
          </a:p>
        </p:txBody>
      </p:sp>
    </p:spTree>
    <p:extLst>
      <p:ext uri="{BB962C8B-B14F-4D97-AF65-F5344CB8AC3E}">
        <p14:creationId xmlns:p14="http://schemas.microsoft.com/office/powerpoint/2010/main" val="1411946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075229-70D9-C54E-A44D-C518C5BEA3CB}" type="datetimeFigureOut">
              <a:rPr lang="en-US" smtClean="0"/>
              <a:t>4/19/2016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3D323ED-6DF2-5241-8180-BDEE134154C9}" type="slidenum">
              <a:rPr lang="en-US" smtClean="0"/>
              <a:t>‹#›</a:t>
            </a:fld>
            <a:endParaRPr lang="en-US" dirty="0"/>
          </a:p>
        </p:txBody>
      </p:sp>
    </p:spTree>
    <p:extLst>
      <p:ext uri="{BB962C8B-B14F-4D97-AF65-F5344CB8AC3E}">
        <p14:creationId xmlns:p14="http://schemas.microsoft.com/office/powerpoint/2010/main" val="2985002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054" indent="0">
              <a:buNone/>
              <a:defRPr sz="1200"/>
            </a:lvl2pPr>
            <a:lvl3pPr marL="914107" indent="0">
              <a:buNone/>
              <a:defRPr sz="1000"/>
            </a:lvl3pPr>
            <a:lvl4pPr marL="1371161" indent="0">
              <a:buNone/>
              <a:defRPr sz="900"/>
            </a:lvl4pPr>
            <a:lvl5pPr marL="1828215" indent="0">
              <a:buNone/>
              <a:defRPr sz="900"/>
            </a:lvl5pPr>
            <a:lvl6pPr marL="2285268" indent="0">
              <a:buNone/>
              <a:defRPr sz="900"/>
            </a:lvl6pPr>
            <a:lvl7pPr marL="2742322" indent="0">
              <a:buNone/>
              <a:defRPr sz="900"/>
            </a:lvl7pPr>
            <a:lvl8pPr marL="3199376" indent="0">
              <a:buNone/>
              <a:defRPr sz="900"/>
            </a:lvl8pPr>
            <a:lvl9pPr marL="365643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075229-70D9-C54E-A44D-C518C5BEA3CB}" type="datetimeFigureOut">
              <a:rPr lang="en-US" smtClean="0"/>
              <a:t>4/19/2016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D323ED-6DF2-5241-8180-BDEE134154C9}" type="slidenum">
              <a:rPr lang="en-US" smtClean="0"/>
              <a:t>‹#›</a:t>
            </a:fld>
            <a:endParaRPr lang="en-US" dirty="0"/>
          </a:p>
        </p:txBody>
      </p:sp>
    </p:spTree>
    <p:extLst>
      <p:ext uri="{BB962C8B-B14F-4D97-AF65-F5344CB8AC3E}">
        <p14:creationId xmlns:p14="http://schemas.microsoft.com/office/powerpoint/2010/main" val="1872828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54" indent="0">
              <a:buNone/>
              <a:defRPr sz="2800"/>
            </a:lvl2pPr>
            <a:lvl3pPr marL="914107" indent="0">
              <a:buNone/>
              <a:defRPr sz="2400"/>
            </a:lvl3pPr>
            <a:lvl4pPr marL="1371161" indent="0">
              <a:buNone/>
              <a:defRPr sz="2000"/>
            </a:lvl4pPr>
            <a:lvl5pPr marL="1828215" indent="0">
              <a:buNone/>
              <a:defRPr sz="2000"/>
            </a:lvl5pPr>
            <a:lvl6pPr marL="2285268" indent="0">
              <a:buNone/>
              <a:defRPr sz="2000"/>
            </a:lvl6pPr>
            <a:lvl7pPr marL="2742322" indent="0">
              <a:buNone/>
              <a:defRPr sz="2000"/>
            </a:lvl7pPr>
            <a:lvl8pPr marL="3199376" indent="0">
              <a:buNone/>
              <a:defRPr sz="2000"/>
            </a:lvl8pPr>
            <a:lvl9pPr marL="365643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54" indent="0">
              <a:buNone/>
              <a:defRPr sz="1200"/>
            </a:lvl2pPr>
            <a:lvl3pPr marL="914107" indent="0">
              <a:buNone/>
              <a:defRPr sz="1000"/>
            </a:lvl3pPr>
            <a:lvl4pPr marL="1371161" indent="0">
              <a:buNone/>
              <a:defRPr sz="900"/>
            </a:lvl4pPr>
            <a:lvl5pPr marL="1828215" indent="0">
              <a:buNone/>
              <a:defRPr sz="900"/>
            </a:lvl5pPr>
            <a:lvl6pPr marL="2285268" indent="0">
              <a:buNone/>
              <a:defRPr sz="900"/>
            </a:lvl6pPr>
            <a:lvl7pPr marL="2742322" indent="0">
              <a:buNone/>
              <a:defRPr sz="900"/>
            </a:lvl7pPr>
            <a:lvl8pPr marL="3199376" indent="0">
              <a:buNone/>
              <a:defRPr sz="900"/>
            </a:lvl8pPr>
            <a:lvl9pPr marL="365643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075229-70D9-C54E-A44D-C518C5BEA3CB}" type="datetimeFigureOut">
              <a:rPr lang="en-US" smtClean="0"/>
              <a:t>4/19/2016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D323ED-6DF2-5241-8180-BDEE134154C9}" type="slidenum">
              <a:rPr lang="en-US" smtClean="0"/>
              <a:t>‹#›</a:t>
            </a:fld>
            <a:endParaRPr lang="en-US" dirty="0"/>
          </a:p>
        </p:txBody>
      </p:sp>
    </p:spTree>
    <p:extLst>
      <p:ext uri="{BB962C8B-B14F-4D97-AF65-F5344CB8AC3E}">
        <p14:creationId xmlns:p14="http://schemas.microsoft.com/office/powerpoint/2010/main" val="1891479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075229-70D9-C54E-A44D-C518C5BEA3CB}" type="datetimeFigureOut">
              <a:rPr lang="en-US" smtClean="0"/>
              <a:t>4/19/2016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D323ED-6DF2-5241-8180-BDEE134154C9}" type="slidenum">
              <a:rPr lang="en-US" smtClean="0"/>
              <a:t>‹#›</a:t>
            </a:fld>
            <a:endParaRPr lang="en-US" dirty="0"/>
          </a:p>
        </p:txBody>
      </p:sp>
    </p:spTree>
    <p:extLst>
      <p:ext uri="{BB962C8B-B14F-4D97-AF65-F5344CB8AC3E}">
        <p14:creationId xmlns:p14="http://schemas.microsoft.com/office/powerpoint/2010/main" val="4032790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075229-70D9-C54E-A44D-C518C5BEA3CB}" type="datetimeFigureOut">
              <a:rPr lang="en-US" smtClean="0"/>
              <a:t>4/19/2016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D323ED-6DF2-5241-8180-BDEE134154C9}" type="slidenum">
              <a:rPr lang="en-US" smtClean="0"/>
              <a:t>‹#›</a:t>
            </a:fld>
            <a:endParaRPr lang="en-US" dirty="0"/>
          </a:p>
        </p:txBody>
      </p:sp>
    </p:spTree>
    <p:extLst>
      <p:ext uri="{BB962C8B-B14F-4D97-AF65-F5344CB8AC3E}">
        <p14:creationId xmlns:p14="http://schemas.microsoft.com/office/powerpoint/2010/main" val="27674890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srgbClr val="FFFFCC"/>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grpSp>
        <p:nvGrpSpPr>
          <p:cNvPr id="8" name="Group 7"/>
          <p:cNvGrpSpPr/>
          <p:nvPr userDrawn="1"/>
        </p:nvGrpSpPr>
        <p:grpSpPr>
          <a:xfrm>
            <a:off x="0" y="5867400"/>
            <a:ext cx="9144000" cy="990600"/>
            <a:chOff x="0" y="5867400"/>
            <a:chExt cx="9144000" cy="990600"/>
          </a:xfrm>
        </p:grpSpPr>
        <p:sp>
          <p:nvSpPr>
            <p:cNvPr id="9" name="Rectangle 8"/>
            <p:cNvSpPr/>
            <p:nvPr/>
          </p:nvSpPr>
          <p:spPr>
            <a:xfrm>
              <a:off x="0" y="5867400"/>
              <a:ext cx="9144000" cy="990600"/>
            </a:xfrm>
            <a:prstGeom prst="rect">
              <a:avLst/>
            </a:prstGeom>
            <a:solidFill>
              <a:srgbClr val="9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srgbClr val="982828"/>
                </a:solidFill>
              </a:endParaRPr>
            </a:p>
          </p:txBody>
        </p:sp>
        <p:sp>
          <p:nvSpPr>
            <p:cNvPr id="10" name="TextBox 9"/>
            <p:cNvSpPr txBox="1"/>
            <p:nvPr/>
          </p:nvSpPr>
          <p:spPr>
            <a:xfrm>
              <a:off x="3657600" y="5867400"/>
              <a:ext cx="1996059" cy="461665"/>
            </a:xfrm>
            <a:prstGeom prst="rect">
              <a:avLst/>
            </a:prstGeom>
            <a:noFill/>
          </p:spPr>
          <p:txBody>
            <a:bodyPr wrap="none" rtlCol="0">
              <a:spAutoFit/>
            </a:bodyPr>
            <a:lstStyle/>
            <a:p>
              <a:pPr defTabSz="914400"/>
              <a:r>
                <a:rPr lang="en-US" sz="2400" dirty="0" smtClean="0">
                  <a:solidFill>
                    <a:srgbClr val="FFFF99"/>
                  </a:solidFill>
                  <a:latin typeface="Berlin Sans FB" pitchFamily="34" charset="0"/>
                </a:rPr>
                <a:t>www.ccuri.org</a:t>
              </a:r>
              <a:endParaRPr lang="en-US" sz="2400" dirty="0">
                <a:solidFill>
                  <a:srgbClr val="FFFF99"/>
                </a:solidFill>
                <a:latin typeface="Berlin Sans FB" pitchFamily="34" charset="0"/>
              </a:endParaRPr>
            </a:p>
          </p:txBody>
        </p:sp>
        <p:sp>
          <p:nvSpPr>
            <p:cNvPr id="11" name="TextBox 10"/>
            <p:cNvSpPr txBox="1"/>
            <p:nvPr/>
          </p:nvSpPr>
          <p:spPr>
            <a:xfrm>
              <a:off x="2590800" y="6334780"/>
              <a:ext cx="5791200" cy="523220"/>
            </a:xfrm>
            <a:prstGeom prst="rect">
              <a:avLst/>
            </a:prstGeom>
            <a:noFill/>
          </p:spPr>
          <p:txBody>
            <a:bodyPr wrap="square" rtlCol="0">
              <a:spAutoFit/>
            </a:bodyPr>
            <a:lstStyle/>
            <a:p>
              <a:pPr defTabSz="914400"/>
              <a:r>
                <a:rPr lang="en-US" sz="2800" dirty="0" smtClean="0">
                  <a:solidFill>
                    <a:srgbClr val="FFFFCC"/>
                  </a:solidFill>
                  <a:latin typeface="Freestyle Script" pitchFamily="66" charset="0"/>
                </a:rPr>
                <a:t>What we have to learn to do, we learn by doing</a:t>
              </a:r>
              <a:endParaRPr lang="en-US" sz="2800" dirty="0">
                <a:solidFill>
                  <a:srgbClr val="FFFFCC"/>
                </a:solidFill>
                <a:latin typeface="Freestyle Script" pitchFamily="66" charset="0"/>
              </a:endParaRPr>
            </a:p>
          </p:txBody>
        </p:sp>
      </p:grpSp>
      <p:grpSp>
        <p:nvGrpSpPr>
          <p:cNvPr id="16" name="Group 15"/>
          <p:cNvGrpSpPr/>
          <p:nvPr userDrawn="1"/>
        </p:nvGrpSpPr>
        <p:grpSpPr>
          <a:xfrm>
            <a:off x="0" y="0"/>
            <a:ext cx="9144000" cy="1143001"/>
            <a:chOff x="0" y="0"/>
            <a:chExt cx="9144000" cy="1143001"/>
          </a:xfrm>
        </p:grpSpPr>
        <p:sp>
          <p:nvSpPr>
            <p:cNvPr id="17" name="Rectangle 16"/>
            <p:cNvSpPr/>
            <p:nvPr userDrawn="1"/>
          </p:nvSpPr>
          <p:spPr>
            <a:xfrm>
              <a:off x="0" y="1"/>
              <a:ext cx="91440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pic>
          <p:nvPicPr>
            <p:cNvPr id="18" name="Picture 17" descr="CCURILogo5Revised.tif"/>
            <p:cNvPicPr>
              <a:picLocks noChangeAspect="1"/>
            </p:cNvPicPr>
            <p:nvPr userDrawn="1"/>
          </p:nvPicPr>
          <p:blipFill>
            <a:blip r:embed="rId2" cstate="print"/>
            <a:stretch>
              <a:fillRect/>
            </a:stretch>
          </p:blipFill>
          <p:spPr>
            <a:xfrm>
              <a:off x="2819400" y="0"/>
              <a:ext cx="3288131" cy="1120425"/>
            </a:xfrm>
            <a:prstGeom prst="rect">
              <a:avLst/>
            </a:prstGeom>
          </p:spPr>
        </p:pic>
        <p:pic>
          <p:nvPicPr>
            <p:cNvPr id="19" name="Picture 6" descr="http://faculty.physics.tamu.edu/mahapatra/nsf_logo.gif"/>
            <p:cNvPicPr>
              <a:picLocks noChangeAspect="1" noChangeArrowheads="1"/>
            </p:cNvPicPr>
            <p:nvPr userDrawn="1"/>
          </p:nvPicPr>
          <p:blipFill>
            <a:blip r:embed="rId3" cstate="print"/>
            <a:srcRect/>
            <a:stretch>
              <a:fillRect/>
            </a:stretch>
          </p:blipFill>
          <p:spPr bwMode="auto">
            <a:xfrm>
              <a:off x="8063345" y="1"/>
              <a:ext cx="1080655" cy="990600"/>
            </a:xfrm>
            <a:prstGeom prst="rect">
              <a:avLst/>
            </a:prstGeom>
            <a:noFill/>
          </p:spPr>
        </p:pic>
        <p:pic>
          <p:nvPicPr>
            <p:cNvPr id="20" name="Picture 2" descr="http://www.uwlax.edu/urc/images/CUR-Logo-with-TTT.jpg"/>
            <p:cNvPicPr>
              <a:picLocks noChangeAspect="1" noChangeArrowheads="1"/>
            </p:cNvPicPr>
            <p:nvPr userDrawn="1"/>
          </p:nvPicPr>
          <p:blipFill>
            <a:blip r:embed="rId4" cstate="print"/>
            <a:srcRect/>
            <a:stretch>
              <a:fillRect/>
            </a:stretch>
          </p:blipFill>
          <p:spPr bwMode="auto">
            <a:xfrm>
              <a:off x="221513" y="115188"/>
              <a:ext cx="1175424" cy="685799"/>
            </a:xfrm>
            <a:prstGeom prst="rect">
              <a:avLst/>
            </a:prstGeom>
            <a:noFill/>
          </p:spPr>
        </p:pic>
      </p:grpSp>
    </p:spTree>
    <p:extLst>
      <p:ext uri="{BB962C8B-B14F-4D97-AF65-F5344CB8AC3E}">
        <p14:creationId xmlns:p14="http://schemas.microsoft.com/office/powerpoint/2010/main" val="1184094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2133601"/>
            <a:ext cx="82296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332610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3962400"/>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685800" y="22098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57429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133599"/>
            <a:ext cx="4038600" cy="35814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133599"/>
            <a:ext cx="4038600" cy="35814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13371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1336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895599"/>
            <a:ext cx="4040188" cy="274320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1336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895599"/>
            <a:ext cx="4041775" cy="274320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9612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20628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1693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3008313" cy="82550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295401"/>
            <a:ext cx="5111750" cy="4495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209800"/>
            <a:ext cx="3008313" cy="3611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13068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4958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219199"/>
            <a:ext cx="5486400" cy="320040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828800" y="5105400"/>
            <a:ext cx="5486400" cy="685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78690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133601"/>
            <a:ext cx="8229600" cy="3581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41143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371601"/>
            <a:ext cx="2057400" cy="4419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371601"/>
            <a:ext cx="6019800" cy="4419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21733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srgbClr val="FFFFCC"/>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grpSp>
        <p:nvGrpSpPr>
          <p:cNvPr id="8" name="Group 7"/>
          <p:cNvGrpSpPr/>
          <p:nvPr userDrawn="1"/>
        </p:nvGrpSpPr>
        <p:grpSpPr>
          <a:xfrm>
            <a:off x="0" y="5867400"/>
            <a:ext cx="9144000" cy="990600"/>
            <a:chOff x="0" y="5867400"/>
            <a:chExt cx="9144000" cy="990600"/>
          </a:xfrm>
        </p:grpSpPr>
        <p:sp>
          <p:nvSpPr>
            <p:cNvPr id="9" name="Rectangle 8"/>
            <p:cNvSpPr/>
            <p:nvPr/>
          </p:nvSpPr>
          <p:spPr>
            <a:xfrm>
              <a:off x="0" y="5867400"/>
              <a:ext cx="9144000" cy="990600"/>
            </a:xfrm>
            <a:prstGeom prst="rect">
              <a:avLst/>
            </a:prstGeom>
            <a:solidFill>
              <a:srgbClr val="9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srgbClr val="982828"/>
                </a:solidFill>
              </a:endParaRPr>
            </a:p>
          </p:txBody>
        </p:sp>
        <p:sp>
          <p:nvSpPr>
            <p:cNvPr id="10" name="TextBox 9"/>
            <p:cNvSpPr txBox="1"/>
            <p:nvPr/>
          </p:nvSpPr>
          <p:spPr>
            <a:xfrm>
              <a:off x="3657600" y="5867400"/>
              <a:ext cx="1996059" cy="461665"/>
            </a:xfrm>
            <a:prstGeom prst="rect">
              <a:avLst/>
            </a:prstGeom>
            <a:noFill/>
          </p:spPr>
          <p:txBody>
            <a:bodyPr wrap="none" rtlCol="0">
              <a:spAutoFit/>
            </a:bodyPr>
            <a:lstStyle/>
            <a:p>
              <a:pPr defTabSz="914400"/>
              <a:r>
                <a:rPr lang="en-US" sz="2400" dirty="0" smtClean="0">
                  <a:solidFill>
                    <a:srgbClr val="FFFF99"/>
                  </a:solidFill>
                  <a:latin typeface="Berlin Sans FB" pitchFamily="34" charset="0"/>
                </a:rPr>
                <a:t>www.ccuri.org</a:t>
              </a:r>
              <a:endParaRPr lang="en-US" sz="2400" dirty="0">
                <a:solidFill>
                  <a:srgbClr val="FFFF99"/>
                </a:solidFill>
                <a:latin typeface="Berlin Sans FB" pitchFamily="34" charset="0"/>
              </a:endParaRPr>
            </a:p>
          </p:txBody>
        </p:sp>
        <p:sp>
          <p:nvSpPr>
            <p:cNvPr id="11" name="TextBox 10"/>
            <p:cNvSpPr txBox="1"/>
            <p:nvPr/>
          </p:nvSpPr>
          <p:spPr>
            <a:xfrm>
              <a:off x="2590800" y="6334780"/>
              <a:ext cx="5791200" cy="523220"/>
            </a:xfrm>
            <a:prstGeom prst="rect">
              <a:avLst/>
            </a:prstGeom>
            <a:noFill/>
          </p:spPr>
          <p:txBody>
            <a:bodyPr wrap="square" rtlCol="0">
              <a:spAutoFit/>
            </a:bodyPr>
            <a:lstStyle/>
            <a:p>
              <a:pPr defTabSz="914400"/>
              <a:r>
                <a:rPr lang="en-US" sz="2800" dirty="0" smtClean="0">
                  <a:solidFill>
                    <a:srgbClr val="FFFFCC"/>
                  </a:solidFill>
                  <a:latin typeface="Freestyle Script" pitchFamily="66" charset="0"/>
                </a:rPr>
                <a:t>What we have to learn to do, we learn by doing</a:t>
              </a:r>
              <a:endParaRPr lang="en-US" sz="2800" dirty="0">
                <a:solidFill>
                  <a:srgbClr val="FFFFCC"/>
                </a:solidFill>
                <a:latin typeface="Freestyle Script" pitchFamily="66" charset="0"/>
              </a:endParaRPr>
            </a:p>
          </p:txBody>
        </p:sp>
      </p:grpSp>
      <p:grpSp>
        <p:nvGrpSpPr>
          <p:cNvPr id="16" name="Group 15"/>
          <p:cNvGrpSpPr/>
          <p:nvPr userDrawn="1"/>
        </p:nvGrpSpPr>
        <p:grpSpPr>
          <a:xfrm>
            <a:off x="0" y="0"/>
            <a:ext cx="9144000" cy="1143001"/>
            <a:chOff x="0" y="0"/>
            <a:chExt cx="9144000" cy="1143001"/>
          </a:xfrm>
        </p:grpSpPr>
        <p:sp>
          <p:nvSpPr>
            <p:cNvPr id="17" name="Rectangle 16"/>
            <p:cNvSpPr/>
            <p:nvPr userDrawn="1"/>
          </p:nvSpPr>
          <p:spPr>
            <a:xfrm>
              <a:off x="0" y="1"/>
              <a:ext cx="91440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pic>
          <p:nvPicPr>
            <p:cNvPr id="18" name="Picture 17" descr="CCURILogo5Revised.tif"/>
            <p:cNvPicPr>
              <a:picLocks noChangeAspect="1"/>
            </p:cNvPicPr>
            <p:nvPr userDrawn="1"/>
          </p:nvPicPr>
          <p:blipFill>
            <a:blip r:embed="rId2" cstate="print"/>
            <a:stretch>
              <a:fillRect/>
            </a:stretch>
          </p:blipFill>
          <p:spPr>
            <a:xfrm>
              <a:off x="2819400" y="0"/>
              <a:ext cx="3288131" cy="1120425"/>
            </a:xfrm>
            <a:prstGeom prst="rect">
              <a:avLst/>
            </a:prstGeom>
          </p:spPr>
        </p:pic>
        <p:pic>
          <p:nvPicPr>
            <p:cNvPr id="19" name="Picture 6" descr="http://faculty.physics.tamu.edu/mahapatra/nsf_logo.gif"/>
            <p:cNvPicPr>
              <a:picLocks noChangeAspect="1" noChangeArrowheads="1"/>
            </p:cNvPicPr>
            <p:nvPr userDrawn="1"/>
          </p:nvPicPr>
          <p:blipFill>
            <a:blip r:embed="rId3" cstate="print"/>
            <a:srcRect/>
            <a:stretch>
              <a:fillRect/>
            </a:stretch>
          </p:blipFill>
          <p:spPr bwMode="auto">
            <a:xfrm>
              <a:off x="8063345" y="1"/>
              <a:ext cx="1080655" cy="990600"/>
            </a:xfrm>
            <a:prstGeom prst="rect">
              <a:avLst/>
            </a:prstGeom>
            <a:noFill/>
          </p:spPr>
        </p:pic>
        <p:pic>
          <p:nvPicPr>
            <p:cNvPr id="20" name="Picture 2" descr="http://www.uwlax.edu/urc/images/CUR-Logo-with-TTT.jpg"/>
            <p:cNvPicPr>
              <a:picLocks noChangeAspect="1" noChangeArrowheads="1"/>
            </p:cNvPicPr>
            <p:nvPr userDrawn="1"/>
          </p:nvPicPr>
          <p:blipFill>
            <a:blip r:embed="rId4" cstate="print"/>
            <a:srcRect/>
            <a:stretch>
              <a:fillRect/>
            </a:stretch>
          </p:blipFill>
          <p:spPr bwMode="auto">
            <a:xfrm>
              <a:off x="221513" y="115188"/>
              <a:ext cx="1175424" cy="685799"/>
            </a:xfrm>
            <a:prstGeom prst="rect">
              <a:avLst/>
            </a:prstGeom>
            <a:noFill/>
          </p:spPr>
        </p:pic>
      </p:grpSp>
    </p:spTree>
    <p:extLst>
      <p:ext uri="{BB962C8B-B14F-4D97-AF65-F5344CB8AC3E}">
        <p14:creationId xmlns:p14="http://schemas.microsoft.com/office/powerpoint/2010/main" val="37844350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2133601"/>
            <a:ext cx="82296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05932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3962400"/>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685800" y="22098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74201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133599"/>
            <a:ext cx="4038600" cy="35814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133599"/>
            <a:ext cx="4038600" cy="35814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32773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1336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895599"/>
            <a:ext cx="4040188" cy="274320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1336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895599"/>
            <a:ext cx="4041775" cy="274320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6483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1205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64169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3008313" cy="82550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295401"/>
            <a:ext cx="5111750" cy="4495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209800"/>
            <a:ext cx="3008313" cy="3611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7884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4958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219199"/>
            <a:ext cx="5486400" cy="320040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828800" y="5105400"/>
            <a:ext cx="5486400" cy="685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99258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133601"/>
            <a:ext cx="8229600" cy="3581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0298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371601"/>
            <a:ext cx="2057400" cy="4419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371601"/>
            <a:ext cx="6019800" cy="4419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D24DF5-5AF2-4E16-9654-280197E7DBFE}" type="datetimeFigureOut">
              <a:rPr lang="en-US" smtClean="0">
                <a:solidFill>
                  <a:prstClr val="black">
                    <a:tint val="75000"/>
                  </a:prstClr>
                </a:solidFill>
              </a:rPr>
              <a:pPr/>
              <a:t>4/19/2016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3EC714-BC9F-4B87-A493-6A3FC4D755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5235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tif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gi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tiff"/><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3.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11" tIns="45705" rIns="91411" bIns="4570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11" tIns="45705" rIns="91411" bIns="4570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11" tIns="45705" rIns="91411" bIns="45705" rtlCol="0" anchor="ctr"/>
          <a:lstStyle>
            <a:lvl1pPr algn="l">
              <a:defRPr sz="1200">
                <a:solidFill>
                  <a:schemeClr val="tx1">
                    <a:tint val="75000"/>
                  </a:schemeClr>
                </a:solidFill>
              </a:defRPr>
            </a:lvl1pPr>
          </a:lstStyle>
          <a:p>
            <a:fld id="{0C075229-70D9-C54E-A44D-C518C5BEA3CB}" type="datetimeFigureOut">
              <a:rPr lang="en-US" smtClean="0"/>
              <a:t>4/19/2016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11" tIns="45705" rIns="91411" bIns="45705"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11" tIns="45705" rIns="91411" bIns="45705" rtlCol="0" anchor="ctr"/>
          <a:lstStyle>
            <a:lvl1pPr algn="r">
              <a:defRPr sz="1200">
                <a:solidFill>
                  <a:schemeClr val="tx1">
                    <a:tint val="75000"/>
                  </a:schemeClr>
                </a:solidFill>
              </a:defRPr>
            </a:lvl1pPr>
          </a:lstStyle>
          <a:p>
            <a:fld id="{73D323ED-6DF2-5241-8180-BDEE134154C9}" type="slidenum">
              <a:rPr lang="en-US" smtClean="0"/>
              <a:t>‹#›</a:t>
            </a:fld>
            <a:endParaRPr lang="en-US" dirty="0"/>
          </a:p>
        </p:txBody>
      </p:sp>
    </p:spTree>
    <p:extLst>
      <p:ext uri="{BB962C8B-B14F-4D97-AF65-F5344CB8AC3E}">
        <p14:creationId xmlns:p14="http://schemas.microsoft.com/office/powerpoint/2010/main" val="2762886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054" rtl="0" eaLnBrk="1" latinLnBrk="0" hangingPunct="1">
        <a:spcBef>
          <a:spcPct val="0"/>
        </a:spcBef>
        <a:buNone/>
        <a:defRPr sz="4400" kern="1200">
          <a:solidFill>
            <a:schemeClr val="tx1"/>
          </a:solidFill>
          <a:latin typeface="+mj-lt"/>
          <a:ea typeface="+mj-ea"/>
          <a:cs typeface="+mj-cs"/>
        </a:defRPr>
      </a:lvl1pPr>
    </p:titleStyle>
    <p:bodyStyle>
      <a:lvl1pPr marL="342790" indent="-342790" algn="l" defTabSz="457054" rtl="0" eaLnBrk="1" latinLnBrk="0" hangingPunct="1">
        <a:spcBef>
          <a:spcPct val="20000"/>
        </a:spcBef>
        <a:buFont typeface="Arial"/>
        <a:buChar char="•"/>
        <a:defRPr sz="3200" kern="1200">
          <a:solidFill>
            <a:schemeClr val="tx1"/>
          </a:solidFill>
          <a:latin typeface="+mn-lt"/>
          <a:ea typeface="+mn-ea"/>
          <a:cs typeface="+mn-cs"/>
        </a:defRPr>
      </a:lvl1pPr>
      <a:lvl2pPr marL="742712" indent="-285659" algn="l" defTabSz="457054" rtl="0" eaLnBrk="1" latinLnBrk="0" hangingPunct="1">
        <a:spcBef>
          <a:spcPct val="20000"/>
        </a:spcBef>
        <a:buFont typeface="Arial"/>
        <a:buChar char="–"/>
        <a:defRPr sz="2800" kern="1200">
          <a:solidFill>
            <a:schemeClr val="tx1"/>
          </a:solidFill>
          <a:latin typeface="+mn-lt"/>
          <a:ea typeface="+mn-ea"/>
          <a:cs typeface="+mn-cs"/>
        </a:defRPr>
      </a:lvl2pPr>
      <a:lvl3pPr marL="1142634" indent="-228527" algn="l" defTabSz="457054" rtl="0" eaLnBrk="1" latinLnBrk="0" hangingPunct="1">
        <a:spcBef>
          <a:spcPct val="20000"/>
        </a:spcBef>
        <a:buFont typeface="Arial"/>
        <a:buChar char="•"/>
        <a:defRPr sz="2400" kern="1200">
          <a:solidFill>
            <a:schemeClr val="tx1"/>
          </a:solidFill>
          <a:latin typeface="+mn-lt"/>
          <a:ea typeface="+mn-ea"/>
          <a:cs typeface="+mn-cs"/>
        </a:defRPr>
      </a:lvl3pPr>
      <a:lvl4pPr marL="1599688" indent="-228527" algn="l" defTabSz="457054" rtl="0" eaLnBrk="1" latinLnBrk="0" hangingPunct="1">
        <a:spcBef>
          <a:spcPct val="20000"/>
        </a:spcBef>
        <a:buFont typeface="Arial"/>
        <a:buChar char="–"/>
        <a:defRPr sz="2000" kern="1200">
          <a:solidFill>
            <a:schemeClr val="tx1"/>
          </a:solidFill>
          <a:latin typeface="+mn-lt"/>
          <a:ea typeface="+mn-ea"/>
          <a:cs typeface="+mn-cs"/>
        </a:defRPr>
      </a:lvl4pPr>
      <a:lvl5pPr marL="2056742" indent="-228527" algn="l" defTabSz="457054" rtl="0" eaLnBrk="1" latinLnBrk="0" hangingPunct="1">
        <a:spcBef>
          <a:spcPct val="20000"/>
        </a:spcBef>
        <a:buFont typeface="Arial"/>
        <a:buChar char="»"/>
        <a:defRPr sz="2000" kern="1200">
          <a:solidFill>
            <a:schemeClr val="tx1"/>
          </a:solidFill>
          <a:latin typeface="+mn-lt"/>
          <a:ea typeface="+mn-ea"/>
          <a:cs typeface="+mn-cs"/>
        </a:defRPr>
      </a:lvl5pPr>
      <a:lvl6pPr marL="2513795" indent="-228527" algn="l" defTabSz="457054" rtl="0" eaLnBrk="1" latinLnBrk="0" hangingPunct="1">
        <a:spcBef>
          <a:spcPct val="20000"/>
        </a:spcBef>
        <a:buFont typeface="Arial"/>
        <a:buChar char="•"/>
        <a:defRPr sz="2000" kern="1200">
          <a:solidFill>
            <a:schemeClr val="tx1"/>
          </a:solidFill>
          <a:latin typeface="+mn-lt"/>
          <a:ea typeface="+mn-ea"/>
          <a:cs typeface="+mn-cs"/>
        </a:defRPr>
      </a:lvl6pPr>
      <a:lvl7pPr marL="2970849" indent="-228527" algn="l" defTabSz="457054" rtl="0" eaLnBrk="1" latinLnBrk="0" hangingPunct="1">
        <a:spcBef>
          <a:spcPct val="20000"/>
        </a:spcBef>
        <a:buFont typeface="Arial"/>
        <a:buChar char="•"/>
        <a:defRPr sz="2000" kern="1200">
          <a:solidFill>
            <a:schemeClr val="tx1"/>
          </a:solidFill>
          <a:latin typeface="+mn-lt"/>
          <a:ea typeface="+mn-ea"/>
          <a:cs typeface="+mn-cs"/>
        </a:defRPr>
      </a:lvl7pPr>
      <a:lvl8pPr marL="3427903" indent="-228527" algn="l" defTabSz="457054" rtl="0" eaLnBrk="1" latinLnBrk="0" hangingPunct="1">
        <a:spcBef>
          <a:spcPct val="20000"/>
        </a:spcBef>
        <a:buFont typeface="Arial"/>
        <a:buChar char="•"/>
        <a:defRPr sz="2000" kern="1200">
          <a:solidFill>
            <a:schemeClr val="tx1"/>
          </a:solidFill>
          <a:latin typeface="+mn-lt"/>
          <a:ea typeface="+mn-ea"/>
          <a:cs typeface="+mn-cs"/>
        </a:defRPr>
      </a:lvl8pPr>
      <a:lvl9pPr marL="3884956" indent="-228527" algn="l" defTabSz="45705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54" rtl="0" eaLnBrk="1" latinLnBrk="0" hangingPunct="1">
        <a:defRPr sz="1800" kern="1200">
          <a:solidFill>
            <a:schemeClr val="tx1"/>
          </a:solidFill>
          <a:latin typeface="+mn-lt"/>
          <a:ea typeface="+mn-ea"/>
          <a:cs typeface="+mn-cs"/>
        </a:defRPr>
      </a:lvl1pPr>
      <a:lvl2pPr marL="457054" algn="l" defTabSz="457054" rtl="0" eaLnBrk="1" latinLnBrk="0" hangingPunct="1">
        <a:defRPr sz="1800" kern="1200">
          <a:solidFill>
            <a:schemeClr val="tx1"/>
          </a:solidFill>
          <a:latin typeface="+mn-lt"/>
          <a:ea typeface="+mn-ea"/>
          <a:cs typeface="+mn-cs"/>
        </a:defRPr>
      </a:lvl2pPr>
      <a:lvl3pPr marL="914107" algn="l" defTabSz="457054" rtl="0" eaLnBrk="1" latinLnBrk="0" hangingPunct="1">
        <a:defRPr sz="1800" kern="1200">
          <a:solidFill>
            <a:schemeClr val="tx1"/>
          </a:solidFill>
          <a:latin typeface="+mn-lt"/>
          <a:ea typeface="+mn-ea"/>
          <a:cs typeface="+mn-cs"/>
        </a:defRPr>
      </a:lvl3pPr>
      <a:lvl4pPr marL="1371161" algn="l" defTabSz="457054" rtl="0" eaLnBrk="1" latinLnBrk="0" hangingPunct="1">
        <a:defRPr sz="1800" kern="1200">
          <a:solidFill>
            <a:schemeClr val="tx1"/>
          </a:solidFill>
          <a:latin typeface="+mn-lt"/>
          <a:ea typeface="+mn-ea"/>
          <a:cs typeface="+mn-cs"/>
        </a:defRPr>
      </a:lvl4pPr>
      <a:lvl5pPr marL="1828215" algn="l" defTabSz="457054" rtl="0" eaLnBrk="1" latinLnBrk="0" hangingPunct="1">
        <a:defRPr sz="1800" kern="1200">
          <a:solidFill>
            <a:schemeClr val="tx1"/>
          </a:solidFill>
          <a:latin typeface="+mn-lt"/>
          <a:ea typeface="+mn-ea"/>
          <a:cs typeface="+mn-cs"/>
        </a:defRPr>
      </a:lvl5pPr>
      <a:lvl6pPr marL="2285268" algn="l" defTabSz="457054" rtl="0" eaLnBrk="1" latinLnBrk="0" hangingPunct="1">
        <a:defRPr sz="1800" kern="1200">
          <a:solidFill>
            <a:schemeClr val="tx1"/>
          </a:solidFill>
          <a:latin typeface="+mn-lt"/>
          <a:ea typeface="+mn-ea"/>
          <a:cs typeface="+mn-cs"/>
        </a:defRPr>
      </a:lvl6pPr>
      <a:lvl7pPr marL="2742322" algn="l" defTabSz="457054" rtl="0" eaLnBrk="1" latinLnBrk="0" hangingPunct="1">
        <a:defRPr sz="1800" kern="1200">
          <a:solidFill>
            <a:schemeClr val="tx1"/>
          </a:solidFill>
          <a:latin typeface="+mn-lt"/>
          <a:ea typeface="+mn-ea"/>
          <a:cs typeface="+mn-cs"/>
        </a:defRPr>
      </a:lvl7pPr>
      <a:lvl8pPr marL="3199376" algn="l" defTabSz="457054" rtl="0" eaLnBrk="1" latinLnBrk="0" hangingPunct="1">
        <a:defRPr sz="1800" kern="1200">
          <a:solidFill>
            <a:schemeClr val="tx1"/>
          </a:solidFill>
          <a:latin typeface="+mn-lt"/>
          <a:ea typeface="+mn-ea"/>
          <a:cs typeface="+mn-cs"/>
        </a:defRPr>
      </a:lvl8pPr>
      <a:lvl9pPr marL="3656430" algn="l" defTabSz="4570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srgbClr val="FFFFCC"/>
              </a:solidFill>
            </a:endParaRPr>
          </a:p>
        </p:txBody>
      </p:sp>
      <p:sp>
        <p:nvSpPr>
          <p:cNvPr id="2" name="Title Placeholder 1"/>
          <p:cNvSpPr>
            <a:spLocks noGrp="1"/>
          </p:cNvSpPr>
          <p:nvPr>
            <p:ph type="title"/>
          </p:nvPr>
        </p:nvSpPr>
        <p:spPr>
          <a:xfrm>
            <a:off x="457200" y="1143000"/>
            <a:ext cx="8229600" cy="9144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133600"/>
            <a:ext cx="8229600" cy="3992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28D24DF5-5AF2-4E16-9654-280197E7DBFE}" type="datetimeFigureOut">
              <a:rPr lang="en-US" smtClean="0">
                <a:solidFill>
                  <a:prstClr val="black">
                    <a:tint val="75000"/>
                  </a:prstClr>
                </a:solidFill>
              </a:rPr>
              <a:pPr defTabSz="914400"/>
              <a:t>4/19/2016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EF3EC714-BC9F-4B87-A493-6A3FC4D75567}" type="slidenum">
              <a:rPr lang="en-US" smtClean="0">
                <a:solidFill>
                  <a:prstClr val="black">
                    <a:tint val="75000"/>
                  </a:prstClr>
                </a:solidFill>
              </a:rPr>
              <a:pPr defTabSz="914400"/>
              <a:t>‹#›</a:t>
            </a:fld>
            <a:endParaRPr lang="en-US">
              <a:solidFill>
                <a:prstClr val="black">
                  <a:tint val="75000"/>
                </a:prstClr>
              </a:solidFill>
            </a:endParaRPr>
          </a:p>
        </p:txBody>
      </p:sp>
      <p:sp>
        <p:nvSpPr>
          <p:cNvPr id="8" name="Rectangle 7"/>
          <p:cNvSpPr/>
          <p:nvPr/>
        </p:nvSpPr>
        <p:spPr>
          <a:xfrm>
            <a:off x="0" y="0"/>
            <a:ext cx="91440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pic>
        <p:nvPicPr>
          <p:cNvPr id="9" name="Picture 8" descr="CCURILogo5Revised.tif"/>
          <p:cNvPicPr>
            <a:picLocks noChangeAspect="1"/>
          </p:cNvPicPr>
          <p:nvPr/>
        </p:nvPicPr>
        <p:blipFill>
          <a:blip r:embed="rId13" cstate="print"/>
          <a:stretch>
            <a:fillRect/>
          </a:stretch>
        </p:blipFill>
        <p:spPr>
          <a:xfrm>
            <a:off x="2819400" y="-1"/>
            <a:ext cx="3288131" cy="1120425"/>
          </a:xfrm>
          <a:prstGeom prst="rect">
            <a:avLst/>
          </a:prstGeom>
        </p:spPr>
      </p:pic>
      <p:pic>
        <p:nvPicPr>
          <p:cNvPr id="10" name="Picture 6" descr="http://faculty.physics.tamu.edu/mahapatra/nsf_logo.gif"/>
          <p:cNvPicPr>
            <a:picLocks noChangeAspect="1" noChangeArrowheads="1"/>
          </p:cNvPicPr>
          <p:nvPr/>
        </p:nvPicPr>
        <p:blipFill>
          <a:blip r:embed="rId14" cstate="print"/>
          <a:srcRect/>
          <a:stretch>
            <a:fillRect/>
          </a:stretch>
        </p:blipFill>
        <p:spPr bwMode="auto">
          <a:xfrm>
            <a:off x="8063345" y="0"/>
            <a:ext cx="1080655" cy="990600"/>
          </a:xfrm>
          <a:prstGeom prst="rect">
            <a:avLst/>
          </a:prstGeom>
          <a:noFill/>
        </p:spPr>
      </p:pic>
      <p:grpSp>
        <p:nvGrpSpPr>
          <p:cNvPr id="12" name="Group 11"/>
          <p:cNvGrpSpPr/>
          <p:nvPr/>
        </p:nvGrpSpPr>
        <p:grpSpPr>
          <a:xfrm>
            <a:off x="0" y="5867400"/>
            <a:ext cx="9144000" cy="990600"/>
            <a:chOff x="0" y="5867400"/>
            <a:chExt cx="9144000" cy="990600"/>
          </a:xfrm>
        </p:grpSpPr>
        <p:sp>
          <p:nvSpPr>
            <p:cNvPr id="13" name="Rectangle 12"/>
            <p:cNvSpPr/>
            <p:nvPr/>
          </p:nvSpPr>
          <p:spPr>
            <a:xfrm>
              <a:off x="0" y="5867400"/>
              <a:ext cx="9144000" cy="990600"/>
            </a:xfrm>
            <a:prstGeom prst="rect">
              <a:avLst/>
            </a:prstGeom>
            <a:solidFill>
              <a:srgbClr val="9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srgbClr val="982828"/>
                </a:solidFill>
              </a:endParaRPr>
            </a:p>
          </p:txBody>
        </p:sp>
        <p:sp>
          <p:nvSpPr>
            <p:cNvPr id="14" name="TextBox 13"/>
            <p:cNvSpPr txBox="1"/>
            <p:nvPr/>
          </p:nvSpPr>
          <p:spPr>
            <a:xfrm>
              <a:off x="3657600" y="5867400"/>
              <a:ext cx="1996059" cy="461665"/>
            </a:xfrm>
            <a:prstGeom prst="rect">
              <a:avLst/>
            </a:prstGeom>
            <a:noFill/>
          </p:spPr>
          <p:txBody>
            <a:bodyPr wrap="none" rtlCol="0">
              <a:spAutoFit/>
            </a:bodyPr>
            <a:lstStyle/>
            <a:p>
              <a:pPr defTabSz="914400"/>
              <a:r>
                <a:rPr lang="en-US" sz="2400" dirty="0" smtClean="0">
                  <a:solidFill>
                    <a:srgbClr val="FFFF99"/>
                  </a:solidFill>
                  <a:latin typeface="Berlin Sans FB" pitchFamily="34" charset="0"/>
                </a:rPr>
                <a:t>www.ccuri.org</a:t>
              </a:r>
              <a:endParaRPr lang="en-US" sz="2400" dirty="0">
                <a:solidFill>
                  <a:srgbClr val="FFFF99"/>
                </a:solidFill>
                <a:latin typeface="Berlin Sans FB" pitchFamily="34" charset="0"/>
              </a:endParaRPr>
            </a:p>
          </p:txBody>
        </p:sp>
        <p:sp>
          <p:nvSpPr>
            <p:cNvPr id="15" name="TextBox 14"/>
            <p:cNvSpPr txBox="1"/>
            <p:nvPr/>
          </p:nvSpPr>
          <p:spPr>
            <a:xfrm>
              <a:off x="2590800" y="6334780"/>
              <a:ext cx="5791200" cy="523220"/>
            </a:xfrm>
            <a:prstGeom prst="rect">
              <a:avLst/>
            </a:prstGeom>
            <a:noFill/>
          </p:spPr>
          <p:txBody>
            <a:bodyPr wrap="square" rtlCol="0">
              <a:spAutoFit/>
            </a:bodyPr>
            <a:lstStyle/>
            <a:p>
              <a:pPr defTabSz="914400"/>
              <a:r>
                <a:rPr lang="en-US" sz="2800" dirty="0" smtClean="0">
                  <a:solidFill>
                    <a:srgbClr val="FFFFCC"/>
                  </a:solidFill>
                  <a:latin typeface="Freestyle Script" pitchFamily="66" charset="0"/>
                </a:rPr>
                <a:t>What we have to learn to do, we learn by doing</a:t>
              </a:r>
              <a:endParaRPr lang="en-US" sz="2800" dirty="0">
                <a:solidFill>
                  <a:srgbClr val="FFFFCC"/>
                </a:solidFill>
                <a:latin typeface="Freestyle Script" pitchFamily="66" charset="0"/>
              </a:endParaRPr>
            </a:p>
          </p:txBody>
        </p:sp>
      </p:grpSp>
      <p:pic>
        <p:nvPicPr>
          <p:cNvPr id="15362" name="Picture 2" descr="http://www.uwlax.edu/urc/images/CUR-Logo-with-TTT.jpg"/>
          <p:cNvPicPr>
            <a:picLocks noChangeAspect="1" noChangeArrowheads="1"/>
          </p:cNvPicPr>
          <p:nvPr/>
        </p:nvPicPr>
        <p:blipFill>
          <a:blip r:embed="rId15" cstate="print"/>
          <a:srcRect/>
          <a:stretch>
            <a:fillRect/>
          </a:stretch>
        </p:blipFill>
        <p:spPr bwMode="auto">
          <a:xfrm>
            <a:off x="221513" y="115187"/>
            <a:ext cx="1175424" cy="685799"/>
          </a:xfrm>
          <a:prstGeom prst="rect">
            <a:avLst/>
          </a:prstGeom>
          <a:noFill/>
        </p:spPr>
      </p:pic>
      <p:grpSp>
        <p:nvGrpSpPr>
          <p:cNvPr id="21" name="Group 20"/>
          <p:cNvGrpSpPr/>
          <p:nvPr/>
        </p:nvGrpSpPr>
        <p:grpSpPr>
          <a:xfrm>
            <a:off x="0" y="0"/>
            <a:ext cx="9144000" cy="1143001"/>
            <a:chOff x="0" y="0"/>
            <a:chExt cx="9144000" cy="1143001"/>
          </a:xfrm>
        </p:grpSpPr>
        <p:sp>
          <p:nvSpPr>
            <p:cNvPr id="17" name="Rectangle 16"/>
            <p:cNvSpPr/>
            <p:nvPr userDrawn="1"/>
          </p:nvSpPr>
          <p:spPr>
            <a:xfrm>
              <a:off x="0" y="1"/>
              <a:ext cx="91440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pic>
          <p:nvPicPr>
            <p:cNvPr id="18" name="Picture 17" descr="CCURILogo5Revised.tif"/>
            <p:cNvPicPr>
              <a:picLocks noChangeAspect="1"/>
            </p:cNvPicPr>
            <p:nvPr userDrawn="1"/>
          </p:nvPicPr>
          <p:blipFill>
            <a:blip r:embed="rId13" cstate="print"/>
            <a:stretch>
              <a:fillRect/>
            </a:stretch>
          </p:blipFill>
          <p:spPr>
            <a:xfrm>
              <a:off x="2819400" y="0"/>
              <a:ext cx="3288131" cy="1120425"/>
            </a:xfrm>
            <a:prstGeom prst="rect">
              <a:avLst/>
            </a:prstGeom>
          </p:spPr>
        </p:pic>
        <p:pic>
          <p:nvPicPr>
            <p:cNvPr id="19" name="Picture 6" descr="http://faculty.physics.tamu.edu/mahapatra/nsf_logo.gif"/>
            <p:cNvPicPr>
              <a:picLocks noChangeAspect="1" noChangeArrowheads="1"/>
            </p:cNvPicPr>
            <p:nvPr userDrawn="1"/>
          </p:nvPicPr>
          <p:blipFill>
            <a:blip r:embed="rId14" cstate="print"/>
            <a:srcRect/>
            <a:stretch>
              <a:fillRect/>
            </a:stretch>
          </p:blipFill>
          <p:spPr bwMode="auto">
            <a:xfrm>
              <a:off x="8063345" y="1"/>
              <a:ext cx="1080655" cy="990600"/>
            </a:xfrm>
            <a:prstGeom prst="rect">
              <a:avLst/>
            </a:prstGeom>
            <a:noFill/>
          </p:spPr>
        </p:pic>
        <p:pic>
          <p:nvPicPr>
            <p:cNvPr id="20" name="Picture 2" descr="http://www.uwlax.edu/urc/images/CUR-Logo-with-TTT.jpg"/>
            <p:cNvPicPr>
              <a:picLocks noChangeAspect="1" noChangeArrowheads="1"/>
            </p:cNvPicPr>
            <p:nvPr userDrawn="1"/>
          </p:nvPicPr>
          <p:blipFill>
            <a:blip r:embed="rId15" cstate="print"/>
            <a:srcRect/>
            <a:stretch>
              <a:fillRect/>
            </a:stretch>
          </p:blipFill>
          <p:spPr bwMode="auto">
            <a:xfrm>
              <a:off x="221513" y="115188"/>
              <a:ext cx="1175424" cy="685799"/>
            </a:xfrm>
            <a:prstGeom prst="rect">
              <a:avLst/>
            </a:prstGeom>
            <a:noFill/>
          </p:spPr>
        </p:pic>
      </p:grpSp>
    </p:spTree>
    <p:extLst>
      <p:ext uri="{BB962C8B-B14F-4D97-AF65-F5344CB8AC3E}">
        <p14:creationId xmlns:p14="http://schemas.microsoft.com/office/powerpoint/2010/main" val="33640455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srgbClr val="FFFFCC"/>
              </a:solidFill>
            </a:endParaRPr>
          </a:p>
        </p:txBody>
      </p:sp>
      <p:sp>
        <p:nvSpPr>
          <p:cNvPr id="2" name="Title Placeholder 1"/>
          <p:cNvSpPr>
            <a:spLocks noGrp="1"/>
          </p:cNvSpPr>
          <p:nvPr>
            <p:ph type="title"/>
          </p:nvPr>
        </p:nvSpPr>
        <p:spPr>
          <a:xfrm>
            <a:off x="457200" y="1143000"/>
            <a:ext cx="8229600" cy="9144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133600"/>
            <a:ext cx="8229600" cy="3992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28D24DF5-5AF2-4E16-9654-280197E7DBFE}" type="datetimeFigureOut">
              <a:rPr lang="en-US" smtClean="0">
                <a:solidFill>
                  <a:prstClr val="black">
                    <a:tint val="75000"/>
                  </a:prstClr>
                </a:solidFill>
              </a:rPr>
              <a:pPr defTabSz="914400"/>
              <a:t>4/19/2016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EF3EC714-BC9F-4B87-A493-6A3FC4D75567}" type="slidenum">
              <a:rPr lang="en-US" smtClean="0">
                <a:solidFill>
                  <a:prstClr val="black">
                    <a:tint val="75000"/>
                  </a:prstClr>
                </a:solidFill>
              </a:rPr>
              <a:pPr defTabSz="914400"/>
              <a:t>‹#›</a:t>
            </a:fld>
            <a:endParaRPr lang="en-US">
              <a:solidFill>
                <a:prstClr val="black">
                  <a:tint val="75000"/>
                </a:prstClr>
              </a:solidFill>
            </a:endParaRPr>
          </a:p>
        </p:txBody>
      </p:sp>
      <p:sp>
        <p:nvSpPr>
          <p:cNvPr id="8" name="Rectangle 7"/>
          <p:cNvSpPr/>
          <p:nvPr/>
        </p:nvSpPr>
        <p:spPr>
          <a:xfrm>
            <a:off x="0" y="0"/>
            <a:ext cx="91440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pic>
        <p:nvPicPr>
          <p:cNvPr id="9" name="Picture 8" descr="CCURILogo5Revised.tif"/>
          <p:cNvPicPr>
            <a:picLocks noChangeAspect="1"/>
          </p:cNvPicPr>
          <p:nvPr/>
        </p:nvPicPr>
        <p:blipFill>
          <a:blip r:embed="rId13" cstate="print"/>
          <a:stretch>
            <a:fillRect/>
          </a:stretch>
        </p:blipFill>
        <p:spPr>
          <a:xfrm>
            <a:off x="2819400" y="-1"/>
            <a:ext cx="3288131" cy="1120425"/>
          </a:xfrm>
          <a:prstGeom prst="rect">
            <a:avLst/>
          </a:prstGeom>
        </p:spPr>
      </p:pic>
      <p:pic>
        <p:nvPicPr>
          <p:cNvPr id="10" name="Picture 6" descr="http://faculty.physics.tamu.edu/mahapatra/nsf_logo.gif"/>
          <p:cNvPicPr>
            <a:picLocks noChangeAspect="1" noChangeArrowheads="1"/>
          </p:cNvPicPr>
          <p:nvPr/>
        </p:nvPicPr>
        <p:blipFill>
          <a:blip r:embed="rId14" cstate="print"/>
          <a:srcRect/>
          <a:stretch>
            <a:fillRect/>
          </a:stretch>
        </p:blipFill>
        <p:spPr bwMode="auto">
          <a:xfrm>
            <a:off x="8063345" y="0"/>
            <a:ext cx="1080655" cy="990600"/>
          </a:xfrm>
          <a:prstGeom prst="rect">
            <a:avLst/>
          </a:prstGeom>
          <a:noFill/>
        </p:spPr>
      </p:pic>
      <p:grpSp>
        <p:nvGrpSpPr>
          <p:cNvPr id="12" name="Group 11"/>
          <p:cNvGrpSpPr/>
          <p:nvPr/>
        </p:nvGrpSpPr>
        <p:grpSpPr>
          <a:xfrm>
            <a:off x="0" y="5867400"/>
            <a:ext cx="9144000" cy="990600"/>
            <a:chOff x="0" y="5867400"/>
            <a:chExt cx="9144000" cy="990600"/>
          </a:xfrm>
        </p:grpSpPr>
        <p:sp>
          <p:nvSpPr>
            <p:cNvPr id="13" name="Rectangle 12"/>
            <p:cNvSpPr/>
            <p:nvPr/>
          </p:nvSpPr>
          <p:spPr>
            <a:xfrm>
              <a:off x="0" y="5867400"/>
              <a:ext cx="9144000" cy="990600"/>
            </a:xfrm>
            <a:prstGeom prst="rect">
              <a:avLst/>
            </a:prstGeom>
            <a:solidFill>
              <a:srgbClr val="9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srgbClr val="982828"/>
                </a:solidFill>
              </a:endParaRPr>
            </a:p>
          </p:txBody>
        </p:sp>
        <p:sp>
          <p:nvSpPr>
            <p:cNvPr id="14" name="TextBox 13"/>
            <p:cNvSpPr txBox="1"/>
            <p:nvPr/>
          </p:nvSpPr>
          <p:spPr>
            <a:xfrm>
              <a:off x="3657600" y="5867400"/>
              <a:ext cx="1996059" cy="461665"/>
            </a:xfrm>
            <a:prstGeom prst="rect">
              <a:avLst/>
            </a:prstGeom>
            <a:noFill/>
          </p:spPr>
          <p:txBody>
            <a:bodyPr wrap="none" rtlCol="0">
              <a:spAutoFit/>
            </a:bodyPr>
            <a:lstStyle/>
            <a:p>
              <a:pPr defTabSz="914400"/>
              <a:r>
                <a:rPr lang="en-US" sz="2400" dirty="0" smtClean="0">
                  <a:solidFill>
                    <a:srgbClr val="FFFF99"/>
                  </a:solidFill>
                  <a:latin typeface="Berlin Sans FB" pitchFamily="34" charset="0"/>
                </a:rPr>
                <a:t>www.ccuri.org</a:t>
              </a:r>
              <a:endParaRPr lang="en-US" sz="2400" dirty="0">
                <a:solidFill>
                  <a:srgbClr val="FFFF99"/>
                </a:solidFill>
                <a:latin typeface="Berlin Sans FB" pitchFamily="34" charset="0"/>
              </a:endParaRPr>
            </a:p>
          </p:txBody>
        </p:sp>
        <p:sp>
          <p:nvSpPr>
            <p:cNvPr id="15" name="TextBox 14"/>
            <p:cNvSpPr txBox="1"/>
            <p:nvPr/>
          </p:nvSpPr>
          <p:spPr>
            <a:xfrm>
              <a:off x="2590800" y="6334780"/>
              <a:ext cx="5791200" cy="523220"/>
            </a:xfrm>
            <a:prstGeom prst="rect">
              <a:avLst/>
            </a:prstGeom>
            <a:noFill/>
          </p:spPr>
          <p:txBody>
            <a:bodyPr wrap="square" rtlCol="0">
              <a:spAutoFit/>
            </a:bodyPr>
            <a:lstStyle/>
            <a:p>
              <a:pPr defTabSz="914400"/>
              <a:r>
                <a:rPr lang="en-US" sz="2800" dirty="0" smtClean="0">
                  <a:solidFill>
                    <a:srgbClr val="FFFFCC"/>
                  </a:solidFill>
                  <a:latin typeface="Freestyle Script" pitchFamily="66" charset="0"/>
                </a:rPr>
                <a:t>What we have to learn to do, we learn by doing</a:t>
              </a:r>
              <a:endParaRPr lang="en-US" sz="2800" dirty="0">
                <a:solidFill>
                  <a:srgbClr val="FFFFCC"/>
                </a:solidFill>
                <a:latin typeface="Freestyle Script" pitchFamily="66" charset="0"/>
              </a:endParaRPr>
            </a:p>
          </p:txBody>
        </p:sp>
      </p:grpSp>
      <p:pic>
        <p:nvPicPr>
          <p:cNvPr id="15362" name="Picture 2" descr="http://www.uwlax.edu/urc/images/CUR-Logo-with-TTT.jpg"/>
          <p:cNvPicPr>
            <a:picLocks noChangeAspect="1" noChangeArrowheads="1"/>
          </p:cNvPicPr>
          <p:nvPr/>
        </p:nvPicPr>
        <p:blipFill>
          <a:blip r:embed="rId15" cstate="print"/>
          <a:srcRect/>
          <a:stretch>
            <a:fillRect/>
          </a:stretch>
        </p:blipFill>
        <p:spPr bwMode="auto">
          <a:xfrm>
            <a:off x="221513" y="115187"/>
            <a:ext cx="1175424" cy="685799"/>
          </a:xfrm>
          <a:prstGeom prst="rect">
            <a:avLst/>
          </a:prstGeom>
          <a:noFill/>
        </p:spPr>
      </p:pic>
      <p:grpSp>
        <p:nvGrpSpPr>
          <p:cNvPr id="21" name="Group 20"/>
          <p:cNvGrpSpPr/>
          <p:nvPr/>
        </p:nvGrpSpPr>
        <p:grpSpPr>
          <a:xfrm>
            <a:off x="0" y="0"/>
            <a:ext cx="9144000" cy="1143001"/>
            <a:chOff x="0" y="0"/>
            <a:chExt cx="9144000" cy="1143001"/>
          </a:xfrm>
        </p:grpSpPr>
        <p:sp>
          <p:nvSpPr>
            <p:cNvPr id="17" name="Rectangle 16"/>
            <p:cNvSpPr/>
            <p:nvPr userDrawn="1"/>
          </p:nvSpPr>
          <p:spPr>
            <a:xfrm>
              <a:off x="0" y="1"/>
              <a:ext cx="91440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pic>
          <p:nvPicPr>
            <p:cNvPr id="18" name="Picture 17" descr="CCURILogo5Revised.tif"/>
            <p:cNvPicPr>
              <a:picLocks noChangeAspect="1"/>
            </p:cNvPicPr>
            <p:nvPr userDrawn="1"/>
          </p:nvPicPr>
          <p:blipFill>
            <a:blip r:embed="rId13" cstate="print"/>
            <a:stretch>
              <a:fillRect/>
            </a:stretch>
          </p:blipFill>
          <p:spPr>
            <a:xfrm>
              <a:off x="2819400" y="0"/>
              <a:ext cx="3288131" cy="1120425"/>
            </a:xfrm>
            <a:prstGeom prst="rect">
              <a:avLst/>
            </a:prstGeom>
          </p:spPr>
        </p:pic>
        <p:pic>
          <p:nvPicPr>
            <p:cNvPr id="19" name="Picture 6" descr="http://faculty.physics.tamu.edu/mahapatra/nsf_logo.gif"/>
            <p:cNvPicPr>
              <a:picLocks noChangeAspect="1" noChangeArrowheads="1"/>
            </p:cNvPicPr>
            <p:nvPr userDrawn="1"/>
          </p:nvPicPr>
          <p:blipFill>
            <a:blip r:embed="rId14" cstate="print"/>
            <a:srcRect/>
            <a:stretch>
              <a:fillRect/>
            </a:stretch>
          </p:blipFill>
          <p:spPr bwMode="auto">
            <a:xfrm>
              <a:off x="8063345" y="1"/>
              <a:ext cx="1080655" cy="990600"/>
            </a:xfrm>
            <a:prstGeom prst="rect">
              <a:avLst/>
            </a:prstGeom>
            <a:noFill/>
          </p:spPr>
        </p:pic>
        <p:pic>
          <p:nvPicPr>
            <p:cNvPr id="20" name="Picture 2" descr="http://www.uwlax.edu/urc/images/CUR-Logo-with-TTT.jpg"/>
            <p:cNvPicPr>
              <a:picLocks noChangeAspect="1" noChangeArrowheads="1"/>
            </p:cNvPicPr>
            <p:nvPr userDrawn="1"/>
          </p:nvPicPr>
          <p:blipFill>
            <a:blip r:embed="rId15" cstate="print"/>
            <a:srcRect/>
            <a:stretch>
              <a:fillRect/>
            </a:stretch>
          </p:blipFill>
          <p:spPr bwMode="auto">
            <a:xfrm>
              <a:off x="221513" y="115188"/>
              <a:ext cx="1175424" cy="685799"/>
            </a:xfrm>
            <a:prstGeom prst="rect">
              <a:avLst/>
            </a:prstGeom>
            <a:noFill/>
          </p:spPr>
        </p:pic>
      </p:grpSp>
    </p:spTree>
    <p:extLst>
      <p:ext uri="{BB962C8B-B14F-4D97-AF65-F5344CB8AC3E}">
        <p14:creationId xmlns:p14="http://schemas.microsoft.com/office/powerpoint/2010/main" val="11736972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7.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8.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een scale chemistry.jpg"/>
          <p:cNvPicPr>
            <a:picLocks noChangeAspect="1"/>
          </p:cNvPicPr>
          <p:nvPr/>
        </p:nvPicPr>
        <p:blipFill rotWithShape="1">
          <a:blip r:embed="rId2" cstate="print">
            <a:alphaModFix amt="48000"/>
            <a:extLst>
              <a:ext uri="{28A0092B-C50C-407E-A947-70E740481C1C}">
                <a14:useLocalDpi xmlns:a14="http://schemas.microsoft.com/office/drawing/2010/main"/>
              </a:ext>
            </a:extLst>
          </a:blip>
          <a:srcRect/>
          <a:stretch/>
        </p:blipFill>
        <p:spPr>
          <a:xfrm>
            <a:off x="0" y="-6353"/>
            <a:ext cx="9144001" cy="6858000"/>
          </a:xfrm>
          <a:prstGeom prst="rect">
            <a:avLst/>
          </a:prstGeom>
        </p:spPr>
      </p:pic>
      <p:sp>
        <p:nvSpPr>
          <p:cNvPr id="5" name="TextBox 4"/>
          <p:cNvSpPr txBox="1"/>
          <p:nvPr/>
        </p:nvSpPr>
        <p:spPr>
          <a:xfrm>
            <a:off x="166033" y="239835"/>
            <a:ext cx="8811933" cy="1200298"/>
          </a:xfrm>
          <a:prstGeom prst="rect">
            <a:avLst/>
          </a:prstGeom>
          <a:noFill/>
        </p:spPr>
        <p:txBody>
          <a:bodyPr wrap="square" lIns="91411" tIns="45705" rIns="91411" bIns="45705" rtlCol="0">
            <a:spAutoFit/>
          </a:bodyPr>
          <a:lstStyle/>
          <a:p>
            <a:pPr algn="ctr"/>
            <a:r>
              <a:rPr lang="en-US" sz="3600" b="1" dirty="0">
                <a:latin typeface="Cambria" panose="02040503050406030204" pitchFamily="18" charset="0"/>
                <a:cs typeface="Times New Roman" panose="02020603050405020304" pitchFamily="18" charset="0"/>
              </a:rPr>
              <a:t>Undergraduate </a:t>
            </a:r>
            <a:r>
              <a:rPr lang="en-US" sz="3600" b="1" dirty="0" smtClean="0">
                <a:latin typeface="Cambria" panose="02040503050406030204" pitchFamily="18" charset="0"/>
                <a:cs typeface="Times New Roman" panose="02020603050405020304" pitchFamily="18" charset="0"/>
              </a:rPr>
              <a:t>Research</a:t>
            </a:r>
          </a:p>
          <a:p>
            <a:pPr algn="ctr"/>
            <a:r>
              <a:rPr lang="en-US" sz="3600" b="1" dirty="0" smtClean="0">
                <a:latin typeface="Cambria" panose="02040503050406030204" pitchFamily="18" charset="0"/>
                <a:cs typeface="Times New Roman" panose="02020603050405020304" pitchFamily="18" charset="0"/>
              </a:rPr>
              <a:t>Experiences at </a:t>
            </a:r>
            <a:r>
              <a:rPr lang="en-US" sz="3600" b="1" dirty="0">
                <a:latin typeface="Cambria" panose="02040503050406030204" pitchFamily="18" charset="0"/>
                <a:cs typeface="Times New Roman" panose="02020603050405020304" pitchFamily="18" charset="0"/>
              </a:rPr>
              <a:t>VSCC</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712" y="5910534"/>
            <a:ext cx="1786637" cy="51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0335" y="5910535"/>
            <a:ext cx="1799994" cy="51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8263" y="5910534"/>
            <a:ext cx="2169315" cy="48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66246" y="1577781"/>
            <a:ext cx="8490857" cy="4524285"/>
          </a:xfrm>
          <a:prstGeom prst="rect">
            <a:avLst/>
          </a:prstGeom>
          <a:noFill/>
        </p:spPr>
        <p:txBody>
          <a:bodyPr wrap="square" lIns="91411" tIns="45705" rIns="91411" bIns="45705" rtlCol="0">
            <a:spAutoFit/>
          </a:bodyPr>
          <a:lstStyle/>
          <a:p>
            <a:endParaRPr lang="en-US" sz="2000" b="1" dirty="0" smtClean="0">
              <a:latin typeface="Cambria" panose="02040503050406030204" pitchFamily="18" charset="0"/>
            </a:endParaRPr>
          </a:p>
          <a:p>
            <a:pPr algn="ctr"/>
            <a:r>
              <a:rPr lang="en-US" sz="2400" b="1" dirty="0" smtClean="0">
                <a:latin typeface="Cambria" panose="02040503050406030204" pitchFamily="18" charset="0"/>
              </a:rPr>
              <a:t>Dr. Jerry Faulkner,  President</a:t>
            </a:r>
          </a:p>
          <a:p>
            <a:pPr algn="ctr"/>
            <a:endParaRPr lang="en-US" sz="2400" b="1" dirty="0" smtClean="0">
              <a:latin typeface="Cambria" panose="02040503050406030204" pitchFamily="18" charset="0"/>
            </a:endParaRPr>
          </a:p>
          <a:p>
            <a:pPr algn="ctr"/>
            <a:r>
              <a:rPr lang="en-US" sz="2400" b="1" dirty="0" smtClean="0">
                <a:latin typeface="Cambria" panose="02040503050406030204" pitchFamily="18" charset="0"/>
              </a:rPr>
              <a:t>Parris Powers, Associate Professor of Chemistry</a:t>
            </a:r>
          </a:p>
          <a:p>
            <a:pPr algn="ctr"/>
            <a:endParaRPr lang="en-US" sz="2400" b="1" dirty="0" smtClean="0">
              <a:latin typeface="Cambria" panose="02040503050406030204" pitchFamily="18" charset="0"/>
            </a:endParaRPr>
          </a:p>
          <a:p>
            <a:pPr algn="ctr"/>
            <a:endParaRPr lang="en-US" sz="2400" b="1" dirty="0" smtClean="0">
              <a:latin typeface="Cambria" panose="02040503050406030204" pitchFamily="18" charset="0"/>
            </a:endParaRPr>
          </a:p>
          <a:p>
            <a:pPr algn="ctr"/>
            <a:r>
              <a:rPr lang="en-US" sz="2800" b="1" i="1" dirty="0" smtClean="0">
                <a:latin typeface="Cambria" panose="02040503050406030204" pitchFamily="18" charset="0"/>
              </a:rPr>
              <a:t>Justin </a:t>
            </a:r>
            <a:r>
              <a:rPr lang="en-US" sz="2800" b="1" i="1" dirty="0" err="1" smtClean="0">
                <a:latin typeface="Cambria" panose="02040503050406030204" pitchFamily="18" charset="0"/>
              </a:rPr>
              <a:t>Pemerton</a:t>
            </a:r>
            <a:r>
              <a:rPr lang="en-US" sz="2800" b="1" i="1" dirty="0" smtClean="0">
                <a:latin typeface="Cambria" panose="02040503050406030204" pitchFamily="18" charset="0"/>
              </a:rPr>
              <a:t>, VSCC Student</a:t>
            </a:r>
          </a:p>
          <a:p>
            <a:pPr algn="ctr"/>
            <a:endParaRPr lang="en-US" sz="2800" b="1" i="1" dirty="0" smtClean="0">
              <a:latin typeface="Cambria" panose="02040503050406030204" pitchFamily="18" charset="0"/>
            </a:endParaRPr>
          </a:p>
          <a:p>
            <a:pPr algn="ctr"/>
            <a:r>
              <a:rPr lang="en-US" sz="2800" b="1" i="1" dirty="0" err="1" smtClean="0">
                <a:latin typeface="Cambria" panose="02040503050406030204" pitchFamily="18" charset="0"/>
              </a:rPr>
              <a:t>Corbette</a:t>
            </a:r>
            <a:r>
              <a:rPr lang="en-US" sz="2800" b="1" i="1" dirty="0" smtClean="0">
                <a:latin typeface="Cambria" panose="02040503050406030204" pitchFamily="18" charset="0"/>
              </a:rPr>
              <a:t>  Jackson,  VU student</a:t>
            </a:r>
          </a:p>
          <a:p>
            <a:pPr algn="ctr"/>
            <a:endParaRPr lang="en-US" sz="2400" b="1" dirty="0" smtClean="0">
              <a:latin typeface="Cambria" panose="02040503050406030204" pitchFamily="18" charset="0"/>
            </a:endParaRPr>
          </a:p>
          <a:p>
            <a:pPr algn="ctr"/>
            <a:endParaRPr lang="en-US" sz="2000" b="1" dirty="0" smtClean="0">
              <a:latin typeface="Cambria" panose="02040503050406030204" pitchFamily="18" charset="0"/>
            </a:endParaRPr>
          </a:p>
          <a:p>
            <a:pPr algn="ctr"/>
            <a:endParaRPr lang="en-US" sz="2000" b="1" dirty="0">
              <a:latin typeface="Cambria" panose="02040503050406030204" pitchFamily="18" charset="0"/>
            </a:endParaRPr>
          </a:p>
        </p:txBody>
      </p:sp>
      <p:pic>
        <p:nvPicPr>
          <p:cNvPr id="3076" name="Picture 4" descr="http://www.volstate.edu/PublicRelations/images/VSCC_horz_blue_red.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7751" y="5910534"/>
            <a:ext cx="1333610" cy="519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8067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8229600" cy="914400"/>
          </a:xfrm>
        </p:spPr>
        <p:txBody>
          <a:bodyPr>
            <a:noAutofit/>
          </a:bodyPr>
          <a:lstStyle/>
          <a:p>
            <a:r>
              <a:rPr lang="en-US" sz="3600" dirty="0" smtClean="0"/>
              <a:t>TUES Type III : $4.37M Total Funding (NSF)</a:t>
            </a:r>
            <a:br>
              <a:rPr lang="en-US" sz="3600" dirty="0" smtClean="0"/>
            </a:br>
            <a:r>
              <a:rPr lang="en-US" sz="3600" dirty="0" smtClean="0"/>
              <a:t>IUSE:  $1.7M Funding (NSF)</a:t>
            </a:r>
            <a:endParaRPr lang="en-US" sz="3600"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825" y="1998184"/>
            <a:ext cx="4920175" cy="3716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057400"/>
            <a:ext cx="2352675" cy="11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995041" y="3347545"/>
            <a:ext cx="4114800" cy="707886"/>
          </a:xfrm>
          <a:prstGeom prst="rect">
            <a:avLst/>
          </a:prstGeom>
          <a:noFill/>
        </p:spPr>
        <p:txBody>
          <a:bodyPr wrap="square" rtlCol="0">
            <a:spAutoFit/>
          </a:bodyPr>
          <a:lstStyle/>
          <a:p>
            <a:pPr defTabSz="914400"/>
            <a:r>
              <a:rPr lang="en-US" sz="2000" b="1" dirty="0" smtClean="0">
                <a:solidFill>
                  <a:prstClr val="black"/>
                </a:solidFill>
              </a:rPr>
              <a:t>Vol State was selected as one of 25 Community College partners in 2011 </a:t>
            </a:r>
            <a:endParaRPr lang="en-US" sz="2000" b="1" dirty="0">
              <a:solidFill>
                <a:prstClr val="black"/>
              </a:solidFill>
            </a:endParaRP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4055431"/>
            <a:ext cx="2268520" cy="173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20448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1143000"/>
            <a:ext cx="5257800" cy="914400"/>
          </a:xfrm>
        </p:spPr>
        <p:txBody>
          <a:bodyPr>
            <a:normAutofit fontScale="90000"/>
          </a:bodyPr>
          <a:lstStyle/>
          <a:p>
            <a:r>
              <a:rPr lang="en-US" dirty="0" smtClean="0"/>
              <a:t>The </a:t>
            </a:r>
            <a:r>
              <a:rPr lang="en-US" dirty="0" err="1" smtClean="0"/>
              <a:t>Vol</a:t>
            </a:r>
            <a:r>
              <a:rPr lang="en-US" dirty="0" smtClean="0"/>
              <a:t> State case study</a:t>
            </a:r>
            <a:endParaRPr lang="en-US" dirty="0"/>
          </a:p>
        </p:txBody>
      </p:sp>
      <p:sp>
        <p:nvSpPr>
          <p:cNvPr id="3" name="Content Placeholder 2"/>
          <p:cNvSpPr>
            <a:spLocks noGrp="1"/>
          </p:cNvSpPr>
          <p:nvPr>
            <p:ph idx="1"/>
          </p:nvPr>
        </p:nvSpPr>
        <p:spPr>
          <a:xfrm>
            <a:off x="3429000" y="1981200"/>
            <a:ext cx="5715000" cy="3581400"/>
          </a:xfrm>
        </p:spPr>
        <p:txBody>
          <a:bodyPr>
            <a:normAutofit fontScale="77500" lnSpcReduction="20000"/>
          </a:bodyPr>
          <a:lstStyle/>
          <a:p>
            <a:r>
              <a:rPr lang="en-US" dirty="0" smtClean="0"/>
              <a:t>Self-study / strategic plan</a:t>
            </a:r>
          </a:p>
          <a:p>
            <a:r>
              <a:rPr lang="en-US" dirty="0" smtClean="0"/>
              <a:t>Top down drivers (administrative priority)</a:t>
            </a:r>
          </a:p>
          <a:p>
            <a:r>
              <a:rPr lang="en-US" dirty="0" smtClean="0"/>
              <a:t>CURE - Embedded research experience (required courses - barriers)</a:t>
            </a:r>
          </a:p>
          <a:p>
            <a:r>
              <a:rPr lang="en-US" dirty="0" smtClean="0"/>
              <a:t>CCURI faculty development</a:t>
            </a:r>
          </a:p>
          <a:p>
            <a:r>
              <a:rPr lang="en-US" dirty="0" smtClean="0"/>
              <a:t>External community research collaborations (network)</a:t>
            </a:r>
          </a:p>
          <a:p>
            <a:r>
              <a:rPr lang="en-US" dirty="0" smtClean="0"/>
              <a:t>Internal CCURI research collaborations (network)</a:t>
            </a:r>
            <a:endParaRPr lang="en-US" dirty="0"/>
          </a:p>
        </p:txBody>
      </p:sp>
      <p:pic>
        <p:nvPicPr>
          <p:cNvPr id="55298" name="Picture 2"/>
          <p:cNvPicPr>
            <a:picLocks noChangeAspect="1" noChangeArrowheads="1"/>
          </p:cNvPicPr>
          <p:nvPr/>
        </p:nvPicPr>
        <p:blipFill>
          <a:blip r:embed="rId2" cstate="print"/>
          <a:srcRect/>
          <a:stretch>
            <a:fillRect/>
          </a:stretch>
        </p:blipFill>
        <p:spPr bwMode="auto">
          <a:xfrm>
            <a:off x="0" y="1066800"/>
            <a:ext cx="3288431" cy="2314575"/>
          </a:xfrm>
          <a:prstGeom prst="rect">
            <a:avLst/>
          </a:prstGeom>
          <a:noFill/>
          <a:ln w="9525">
            <a:noFill/>
            <a:miter lim="800000"/>
            <a:headEnd/>
            <a:tailEnd/>
          </a:ln>
        </p:spPr>
      </p:pic>
      <p:sp>
        <p:nvSpPr>
          <p:cNvPr id="5" name="TextBox 4"/>
          <p:cNvSpPr txBox="1"/>
          <p:nvPr/>
        </p:nvSpPr>
        <p:spPr>
          <a:xfrm>
            <a:off x="152400" y="3429000"/>
            <a:ext cx="3276600" cy="2446824"/>
          </a:xfrm>
          <a:prstGeom prst="rect">
            <a:avLst/>
          </a:prstGeom>
          <a:noFill/>
        </p:spPr>
        <p:txBody>
          <a:bodyPr wrap="square" rtlCol="0">
            <a:spAutoFit/>
          </a:bodyPr>
          <a:lstStyle/>
          <a:p>
            <a:pPr defTabSz="914400"/>
            <a:r>
              <a:rPr lang="en-US" sz="1700" b="1" i="1" dirty="0" smtClean="0">
                <a:solidFill>
                  <a:srgbClr val="982828"/>
                </a:solidFill>
              </a:rPr>
              <a:t>Univ. of Tennessee  Univ. of Alabama, Wake Forest, Univ. of North Carolina, NC State, Univ. of Kentucky, Texas Tech, Univ. South Carolina, Mercer, Furman, Virginia Military Institute, UAB, APSU, TTU, TSU, LSU.....the list goes on……80  universities in the southeast ! ! </a:t>
            </a:r>
            <a:endParaRPr lang="en-US" sz="1700" b="1" i="1" dirty="0">
              <a:solidFill>
                <a:srgbClr val="982828"/>
              </a:solidFill>
            </a:endParaRPr>
          </a:p>
        </p:txBody>
      </p:sp>
    </p:spTree>
    <p:extLst>
      <p:ext uri="{BB962C8B-B14F-4D97-AF65-F5344CB8AC3E}">
        <p14:creationId xmlns:p14="http://schemas.microsoft.com/office/powerpoint/2010/main" val="2874626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een scale chemistry.jpg"/>
          <p:cNvPicPr>
            <a:picLocks noChangeAspect="1"/>
          </p:cNvPicPr>
          <p:nvPr/>
        </p:nvPicPr>
        <p:blipFill rotWithShape="1">
          <a:blip r:embed="rId2" cstate="print">
            <a:alphaModFix amt="48000"/>
            <a:extLst>
              <a:ext uri="{28A0092B-C50C-407E-A947-70E740481C1C}">
                <a14:useLocalDpi xmlns:a14="http://schemas.microsoft.com/office/drawing/2010/main"/>
              </a:ext>
            </a:extLst>
          </a:blip>
          <a:srcRect/>
          <a:stretch/>
        </p:blipFill>
        <p:spPr>
          <a:xfrm>
            <a:off x="0" y="-6353"/>
            <a:ext cx="9144001" cy="6858000"/>
          </a:xfrm>
          <a:prstGeom prst="rect">
            <a:avLst/>
          </a:prstGeom>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712" y="5910534"/>
            <a:ext cx="1786637" cy="51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0335" y="5910535"/>
            <a:ext cx="1799994" cy="51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8263" y="5910534"/>
            <a:ext cx="2169315" cy="48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http://www.volstate.edu/PublicRelations/images/VSCC_horz_blue_red.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7751" y="5910534"/>
            <a:ext cx="1333610" cy="519861"/>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1739" y="250167"/>
            <a:ext cx="8541719" cy="5409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23808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een scale chemistry.jpg"/>
          <p:cNvPicPr>
            <a:picLocks noChangeAspect="1"/>
          </p:cNvPicPr>
          <p:nvPr/>
        </p:nvPicPr>
        <p:blipFill rotWithShape="1">
          <a:blip r:embed="rId2" cstate="print">
            <a:alphaModFix amt="48000"/>
            <a:extLst>
              <a:ext uri="{28A0092B-C50C-407E-A947-70E740481C1C}">
                <a14:useLocalDpi xmlns:a14="http://schemas.microsoft.com/office/drawing/2010/main"/>
              </a:ext>
            </a:extLst>
          </a:blip>
          <a:srcRect/>
          <a:stretch/>
        </p:blipFill>
        <p:spPr>
          <a:xfrm>
            <a:off x="0" y="-6353"/>
            <a:ext cx="9144001" cy="6858000"/>
          </a:xfrm>
          <a:prstGeom prst="rect">
            <a:avLst/>
          </a:prstGeom>
        </p:spPr>
      </p:pic>
      <p:sp>
        <p:nvSpPr>
          <p:cNvPr id="5" name="TextBox 4"/>
          <p:cNvSpPr txBox="1"/>
          <p:nvPr/>
        </p:nvSpPr>
        <p:spPr>
          <a:xfrm>
            <a:off x="166033" y="239835"/>
            <a:ext cx="8811933" cy="1200298"/>
          </a:xfrm>
          <a:prstGeom prst="rect">
            <a:avLst/>
          </a:prstGeom>
          <a:noFill/>
        </p:spPr>
        <p:txBody>
          <a:bodyPr wrap="square" lIns="91411" tIns="45705" rIns="91411" bIns="45705" rtlCol="0">
            <a:spAutoFit/>
          </a:bodyPr>
          <a:lstStyle/>
          <a:p>
            <a:pPr algn="ctr"/>
            <a:r>
              <a:rPr lang="en-US" sz="3600" b="1" dirty="0">
                <a:latin typeface="Cambria" panose="02040503050406030204" pitchFamily="18" charset="0"/>
                <a:cs typeface="Times New Roman" panose="02020603050405020304" pitchFamily="18" charset="0"/>
              </a:rPr>
              <a:t>Undergraduate </a:t>
            </a:r>
            <a:r>
              <a:rPr lang="en-US" sz="3600" b="1" dirty="0" smtClean="0">
                <a:latin typeface="Cambria" panose="02040503050406030204" pitchFamily="18" charset="0"/>
                <a:cs typeface="Times New Roman" panose="02020603050405020304" pitchFamily="18" charset="0"/>
              </a:rPr>
              <a:t>Research</a:t>
            </a:r>
          </a:p>
          <a:p>
            <a:pPr algn="ctr"/>
            <a:r>
              <a:rPr lang="en-US" sz="3600" b="1" dirty="0" smtClean="0">
                <a:latin typeface="Cambria" panose="02040503050406030204" pitchFamily="18" charset="0"/>
                <a:cs typeface="Times New Roman" panose="02020603050405020304" pitchFamily="18" charset="0"/>
              </a:rPr>
              <a:t>Experiences at </a:t>
            </a:r>
            <a:r>
              <a:rPr lang="en-US" sz="3600" b="1" dirty="0">
                <a:latin typeface="Cambria" panose="02040503050406030204" pitchFamily="18" charset="0"/>
                <a:cs typeface="Times New Roman" panose="02020603050405020304" pitchFamily="18" charset="0"/>
              </a:rPr>
              <a:t>VSCC</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712" y="5910534"/>
            <a:ext cx="1786637" cy="51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0335" y="5910535"/>
            <a:ext cx="1799994" cy="51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8263" y="5910534"/>
            <a:ext cx="2169315" cy="48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66246" y="1758936"/>
            <a:ext cx="8490857" cy="1692741"/>
          </a:xfrm>
          <a:prstGeom prst="rect">
            <a:avLst/>
          </a:prstGeom>
          <a:noFill/>
        </p:spPr>
        <p:txBody>
          <a:bodyPr wrap="square" lIns="91411" tIns="45705" rIns="91411" bIns="45705" rtlCol="0">
            <a:spAutoFit/>
          </a:bodyPr>
          <a:lstStyle/>
          <a:p>
            <a:endParaRPr lang="en-US" sz="4000" b="1" dirty="0" smtClean="0">
              <a:latin typeface="Cambria" panose="02040503050406030204" pitchFamily="18" charset="0"/>
            </a:endParaRPr>
          </a:p>
          <a:p>
            <a:pPr algn="ctr"/>
            <a:endParaRPr lang="en-US" sz="2400" b="1" dirty="0" smtClean="0">
              <a:latin typeface="Cambria" panose="02040503050406030204" pitchFamily="18" charset="0"/>
            </a:endParaRPr>
          </a:p>
          <a:p>
            <a:pPr algn="ctr"/>
            <a:endParaRPr lang="en-US" sz="2000" b="1" dirty="0" smtClean="0">
              <a:latin typeface="Cambria" panose="02040503050406030204" pitchFamily="18" charset="0"/>
            </a:endParaRPr>
          </a:p>
          <a:p>
            <a:pPr algn="ctr"/>
            <a:endParaRPr lang="en-US" sz="2000" b="1" dirty="0">
              <a:latin typeface="Cambria" panose="02040503050406030204" pitchFamily="18" charset="0"/>
            </a:endParaRPr>
          </a:p>
        </p:txBody>
      </p:sp>
      <p:pic>
        <p:nvPicPr>
          <p:cNvPr id="3076" name="Picture 4" descr="http://www.volstate.edu/PublicRelations/images/VSCC_horz_blue_red.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7751" y="5910534"/>
            <a:ext cx="1333610" cy="51986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88767" y="1481900"/>
            <a:ext cx="8027719" cy="3600955"/>
          </a:xfrm>
          <a:prstGeom prst="rect">
            <a:avLst/>
          </a:prstGeom>
          <a:noFill/>
        </p:spPr>
        <p:txBody>
          <a:bodyPr wrap="square" lIns="91411" tIns="45705" rIns="91411" bIns="45705" rtlCol="0">
            <a:spAutoFit/>
          </a:bodyPr>
          <a:lstStyle/>
          <a:p>
            <a:pPr marL="285659" indent="-285659">
              <a:buFont typeface="Arial" panose="020B0604020202020204" pitchFamily="34" charset="0"/>
              <a:buChar char="•"/>
            </a:pPr>
            <a:r>
              <a:rPr lang="en-US" sz="2400" b="1" dirty="0" smtClean="0"/>
              <a:t>Green and Microscale Techniques in the Synthesis of 	Flavones</a:t>
            </a:r>
          </a:p>
          <a:p>
            <a:pPr marL="285659" indent="-285659">
              <a:lnSpc>
                <a:spcPct val="150000"/>
              </a:lnSpc>
              <a:buFont typeface="Arial" panose="020B0604020202020204" pitchFamily="34" charset="0"/>
              <a:buChar char="•"/>
            </a:pPr>
            <a:r>
              <a:rPr lang="en-US" sz="2400" b="1" dirty="0" smtClean="0"/>
              <a:t>Genomic Annotation of </a:t>
            </a:r>
            <a:r>
              <a:rPr lang="en-US" sz="2400" b="1" i="1" dirty="0" err="1" smtClean="0"/>
              <a:t>Acidianus</a:t>
            </a:r>
            <a:r>
              <a:rPr lang="en-US" sz="2400" b="1" i="1" dirty="0" smtClean="0"/>
              <a:t> </a:t>
            </a:r>
            <a:r>
              <a:rPr lang="en-US" sz="2400" b="1" i="1" dirty="0" err="1" smtClean="0"/>
              <a:t>hospitalis</a:t>
            </a:r>
            <a:endParaRPr lang="en-US" sz="2400" b="1" i="1" dirty="0" smtClean="0"/>
          </a:p>
          <a:p>
            <a:pPr marL="285659" indent="-285659">
              <a:lnSpc>
                <a:spcPct val="150000"/>
              </a:lnSpc>
              <a:buFont typeface="Arial" panose="020B0604020202020204" pitchFamily="34" charset="0"/>
              <a:buChar char="•"/>
            </a:pPr>
            <a:r>
              <a:rPr lang="en-US" sz="2400" b="1" i="1" dirty="0" smtClean="0"/>
              <a:t>Species Richness of Wildlife Using Non-Invasive Infrared 	Camera Trapping</a:t>
            </a:r>
          </a:p>
          <a:p>
            <a:pPr marL="285659" indent="-285659">
              <a:lnSpc>
                <a:spcPct val="150000"/>
              </a:lnSpc>
              <a:buFont typeface="Arial" panose="020B0604020202020204" pitchFamily="34" charset="0"/>
              <a:buChar char="•"/>
            </a:pPr>
            <a:r>
              <a:rPr lang="en-US" sz="2400" b="1" i="1" dirty="0" smtClean="0"/>
              <a:t>Toxicity vs Wattage determination of 10 Solvents in Vapor Cigarettes</a:t>
            </a:r>
            <a:endParaRPr lang="en-US" sz="2000" b="1" i="1" dirty="0"/>
          </a:p>
        </p:txBody>
      </p:sp>
    </p:spTree>
    <p:extLst>
      <p:ext uri="{BB962C8B-B14F-4D97-AF65-F5344CB8AC3E}">
        <p14:creationId xmlns:p14="http://schemas.microsoft.com/office/powerpoint/2010/main" val="39644742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84041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een scale chemistry.jpg"/>
          <p:cNvPicPr>
            <a:picLocks noChangeAspect="1"/>
          </p:cNvPicPr>
          <p:nvPr/>
        </p:nvPicPr>
        <p:blipFill rotWithShape="1">
          <a:blip r:embed="rId2" cstate="print">
            <a:alphaModFix amt="48000"/>
            <a:extLst>
              <a:ext uri="{28A0092B-C50C-407E-A947-70E740481C1C}">
                <a14:useLocalDpi xmlns:a14="http://schemas.microsoft.com/office/drawing/2010/main"/>
              </a:ext>
            </a:extLst>
          </a:blip>
          <a:srcRect/>
          <a:stretch/>
        </p:blipFill>
        <p:spPr>
          <a:xfrm>
            <a:off x="0" y="-6353"/>
            <a:ext cx="9144001" cy="6858000"/>
          </a:xfrm>
          <a:prstGeom prst="rect">
            <a:avLst/>
          </a:prstGeom>
        </p:spPr>
      </p:pic>
      <p:sp>
        <p:nvSpPr>
          <p:cNvPr id="5" name="TextBox 4"/>
          <p:cNvSpPr txBox="1"/>
          <p:nvPr/>
        </p:nvSpPr>
        <p:spPr>
          <a:xfrm>
            <a:off x="166033" y="239835"/>
            <a:ext cx="8811933" cy="1200298"/>
          </a:xfrm>
          <a:prstGeom prst="rect">
            <a:avLst/>
          </a:prstGeom>
          <a:noFill/>
        </p:spPr>
        <p:txBody>
          <a:bodyPr wrap="square" lIns="91411" tIns="45705" rIns="91411" bIns="45705" rtlCol="0">
            <a:spAutoFit/>
          </a:bodyPr>
          <a:lstStyle/>
          <a:p>
            <a:pPr algn="ctr"/>
            <a:r>
              <a:rPr lang="en-US" sz="3600" b="1" dirty="0">
                <a:latin typeface="Cambria" panose="02040503050406030204" pitchFamily="18" charset="0"/>
                <a:cs typeface="Times New Roman" panose="02020603050405020304" pitchFamily="18" charset="0"/>
              </a:rPr>
              <a:t>Undergraduate </a:t>
            </a:r>
            <a:r>
              <a:rPr lang="en-US" sz="3600" b="1" dirty="0" smtClean="0">
                <a:latin typeface="Cambria" panose="02040503050406030204" pitchFamily="18" charset="0"/>
                <a:cs typeface="Times New Roman" panose="02020603050405020304" pitchFamily="18" charset="0"/>
              </a:rPr>
              <a:t>Research</a:t>
            </a:r>
          </a:p>
          <a:p>
            <a:pPr algn="ctr"/>
            <a:r>
              <a:rPr lang="en-US" sz="3600" b="1" dirty="0" smtClean="0">
                <a:latin typeface="Cambria" panose="02040503050406030204" pitchFamily="18" charset="0"/>
                <a:cs typeface="Times New Roman" panose="02020603050405020304" pitchFamily="18" charset="0"/>
              </a:rPr>
              <a:t>Experiences at </a:t>
            </a:r>
            <a:r>
              <a:rPr lang="en-US" sz="3600" b="1" dirty="0">
                <a:latin typeface="Cambria" panose="02040503050406030204" pitchFamily="18" charset="0"/>
                <a:cs typeface="Times New Roman" panose="02020603050405020304" pitchFamily="18" charset="0"/>
              </a:rPr>
              <a:t>VSCC</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712" y="5910534"/>
            <a:ext cx="1786637" cy="51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0335" y="5910535"/>
            <a:ext cx="1799994" cy="51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8263" y="5910534"/>
            <a:ext cx="2169315" cy="48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http://www.volstate.edu/PublicRelations/images/VSCC_horz_blue_red.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7751" y="5910534"/>
            <a:ext cx="1333610" cy="51986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4866" y="1683981"/>
            <a:ext cx="8145463"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27856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een scale chemistry.jpg"/>
          <p:cNvPicPr>
            <a:picLocks noChangeAspect="1"/>
          </p:cNvPicPr>
          <p:nvPr/>
        </p:nvPicPr>
        <p:blipFill rotWithShape="1">
          <a:blip r:embed="rId2" cstate="print">
            <a:alphaModFix amt="48000"/>
            <a:extLst>
              <a:ext uri="{28A0092B-C50C-407E-A947-70E740481C1C}">
                <a14:useLocalDpi xmlns:a14="http://schemas.microsoft.com/office/drawing/2010/main"/>
              </a:ext>
            </a:extLst>
          </a:blip>
          <a:srcRect/>
          <a:stretch/>
        </p:blipFill>
        <p:spPr>
          <a:xfrm>
            <a:off x="0" y="-6353"/>
            <a:ext cx="9144001" cy="6858000"/>
          </a:xfrm>
          <a:prstGeom prst="rect">
            <a:avLst/>
          </a:prstGeom>
        </p:spPr>
      </p:pic>
      <p:sp>
        <p:nvSpPr>
          <p:cNvPr id="5" name="TextBox 4"/>
          <p:cNvSpPr txBox="1"/>
          <p:nvPr/>
        </p:nvSpPr>
        <p:spPr>
          <a:xfrm>
            <a:off x="166033" y="239835"/>
            <a:ext cx="8811933" cy="1200298"/>
          </a:xfrm>
          <a:prstGeom prst="rect">
            <a:avLst/>
          </a:prstGeom>
          <a:noFill/>
        </p:spPr>
        <p:txBody>
          <a:bodyPr wrap="square" lIns="91411" tIns="45705" rIns="91411" bIns="45705" rtlCol="0">
            <a:spAutoFit/>
          </a:bodyPr>
          <a:lstStyle/>
          <a:p>
            <a:pPr algn="ctr"/>
            <a:r>
              <a:rPr lang="en-US" sz="3600" b="1" dirty="0">
                <a:latin typeface="Cambria" panose="02040503050406030204" pitchFamily="18" charset="0"/>
                <a:cs typeface="Times New Roman" panose="02020603050405020304" pitchFamily="18" charset="0"/>
              </a:rPr>
              <a:t>Undergraduate </a:t>
            </a:r>
            <a:r>
              <a:rPr lang="en-US" sz="3600" b="1" dirty="0" smtClean="0">
                <a:latin typeface="Cambria" panose="02040503050406030204" pitchFamily="18" charset="0"/>
                <a:cs typeface="Times New Roman" panose="02020603050405020304" pitchFamily="18" charset="0"/>
              </a:rPr>
              <a:t>Research</a:t>
            </a:r>
          </a:p>
          <a:p>
            <a:pPr algn="ctr"/>
            <a:r>
              <a:rPr lang="en-US" sz="3600" b="1" dirty="0" smtClean="0">
                <a:latin typeface="Cambria" panose="02040503050406030204" pitchFamily="18" charset="0"/>
                <a:cs typeface="Times New Roman" panose="02020603050405020304" pitchFamily="18" charset="0"/>
              </a:rPr>
              <a:t>Experiences at </a:t>
            </a:r>
            <a:r>
              <a:rPr lang="en-US" sz="3600" b="1" dirty="0">
                <a:latin typeface="Cambria" panose="02040503050406030204" pitchFamily="18" charset="0"/>
                <a:cs typeface="Times New Roman" panose="02020603050405020304" pitchFamily="18" charset="0"/>
              </a:rPr>
              <a:t>VSCC</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712" y="5910534"/>
            <a:ext cx="1786637" cy="51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0335" y="5910535"/>
            <a:ext cx="1799994" cy="51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8263" y="5910534"/>
            <a:ext cx="2169315" cy="48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http://www.volstate.edu/PublicRelations/images/VSCC_horz_blue_red.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7751" y="5910534"/>
            <a:ext cx="1333610" cy="519861"/>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3127" y="1697008"/>
            <a:ext cx="7264444" cy="364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37686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een scale chemistry.jpg"/>
          <p:cNvPicPr>
            <a:picLocks noChangeAspect="1"/>
          </p:cNvPicPr>
          <p:nvPr/>
        </p:nvPicPr>
        <p:blipFill rotWithShape="1">
          <a:blip r:embed="rId2" cstate="print">
            <a:alphaModFix amt="48000"/>
            <a:extLst>
              <a:ext uri="{28A0092B-C50C-407E-A947-70E740481C1C}">
                <a14:useLocalDpi xmlns:a14="http://schemas.microsoft.com/office/drawing/2010/main"/>
              </a:ext>
            </a:extLst>
          </a:blip>
          <a:srcRect/>
          <a:stretch/>
        </p:blipFill>
        <p:spPr>
          <a:xfrm>
            <a:off x="0" y="-6353"/>
            <a:ext cx="9144001" cy="6858000"/>
          </a:xfrm>
          <a:prstGeom prst="rect">
            <a:avLst/>
          </a:prstGeom>
        </p:spPr>
      </p:pic>
      <p:sp>
        <p:nvSpPr>
          <p:cNvPr id="5" name="TextBox 4"/>
          <p:cNvSpPr txBox="1"/>
          <p:nvPr/>
        </p:nvSpPr>
        <p:spPr>
          <a:xfrm>
            <a:off x="166033" y="239835"/>
            <a:ext cx="8811933" cy="1200298"/>
          </a:xfrm>
          <a:prstGeom prst="rect">
            <a:avLst/>
          </a:prstGeom>
          <a:noFill/>
        </p:spPr>
        <p:txBody>
          <a:bodyPr wrap="square" lIns="91411" tIns="45705" rIns="91411" bIns="45705" rtlCol="0">
            <a:spAutoFit/>
          </a:bodyPr>
          <a:lstStyle/>
          <a:p>
            <a:pPr algn="ctr"/>
            <a:r>
              <a:rPr lang="en-US" sz="3600" b="1" dirty="0">
                <a:latin typeface="Cambria" panose="02040503050406030204" pitchFamily="18" charset="0"/>
                <a:cs typeface="Times New Roman" panose="02020603050405020304" pitchFamily="18" charset="0"/>
              </a:rPr>
              <a:t>Undergraduate </a:t>
            </a:r>
            <a:r>
              <a:rPr lang="en-US" sz="3600" b="1" dirty="0" smtClean="0">
                <a:latin typeface="Cambria" panose="02040503050406030204" pitchFamily="18" charset="0"/>
                <a:cs typeface="Times New Roman" panose="02020603050405020304" pitchFamily="18" charset="0"/>
              </a:rPr>
              <a:t>Research</a:t>
            </a:r>
          </a:p>
          <a:p>
            <a:pPr algn="ctr"/>
            <a:r>
              <a:rPr lang="en-US" sz="3600" b="1" dirty="0" smtClean="0">
                <a:latin typeface="Cambria" panose="02040503050406030204" pitchFamily="18" charset="0"/>
                <a:cs typeface="Times New Roman" panose="02020603050405020304" pitchFamily="18" charset="0"/>
              </a:rPr>
              <a:t>Experiences at </a:t>
            </a:r>
            <a:r>
              <a:rPr lang="en-US" sz="3600" b="1" dirty="0">
                <a:latin typeface="Cambria" panose="02040503050406030204" pitchFamily="18" charset="0"/>
                <a:cs typeface="Times New Roman" panose="02020603050405020304" pitchFamily="18" charset="0"/>
              </a:rPr>
              <a:t>VSCC</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712" y="5910534"/>
            <a:ext cx="1786637" cy="51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0335" y="5910535"/>
            <a:ext cx="1799994" cy="51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8263" y="5910534"/>
            <a:ext cx="2169315" cy="48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http://www.volstate.edu/PublicRelations/images/VSCC_horz_blue_red.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7751" y="5910534"/>
            <a:ext cx="1333610" cy="519861"/>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5663" y="1560513"/>
            <a:ext cx="7578725" cy="3694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54887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een scale chemistry.jpg"/>
          <p:cNvPicPr>
            <a:picLocks noChangeAspect="1"/>
          </p:cNvPicPr>
          <p:nvPr/>
        </p:nvPicPr>
        <p:blipFill rotWithShape="1">
          <a:blip r:embed="rId2" cstate="print">
            <a:alphaModFix amt="48000"/>
            <a:extLst>
              <a:ext uri="{28A0092B-C50C-407E-A947-70E740481C1C}">
                <a14:useLocalDpi xmlns:a14="http://schemas.microsoft.com/office/drawing/2010/main"/>
              </a:ext>
            </a:extLst>
          </a:blip>
          <a:srcRect/>
          <a:stretch/>
        </p:blipFill>
        <p:spPr>
          <a:xfrm>
            <a:off x="0" y="-6353"/>
            <a:ext cx="9144001" cy="6858000"/>
          </a:xfrm>
          <a:prstGeom prst="rect">
            <a:avLst/>
          </a:prstGeom>
        </p:spPr>
      </p:pic>
      <p:sp>
        <p:nvSpPr>
          <p:cNvPr id="5" name="TextBox 4"/>
          <p:cNvSpPr txBox="1"/>
          <p:nvPr/>
        </p:nvSpPr>
        <p:spPr>
          <a:xfrm>
            <a:off x="166033" y="239835"/>
            <a:ext cx="8811933" cy="1200298"/>
          </a:xfrm>
          <a:prstGeom prst="rect">
            <a:avLst/>
          </a:prstGeom>
          <a:noFill/>
        </p:spPr>
        <p:txBody>
          <a:bodyPr wrap="square" lIns="91411" tIns="45705" rIns="91411" bIns="45705" rtlCol="0">
            <a:spAutoFit/>
          </a:bodyPr>
          <a:lstStyle/>
          <a:p>
            <a:pPr algn="ctr"/>
            <a:r>
              <a:rPr lang="en-US" sz="3600" b="1" dirty="0">
                <a:latin typeface="Cambria" panose="02040503050406030204" pitchFamily="18" charset="0"/>
                <a:cs typeface="Times New Roman" panose="02020603050405020304" pitchFamily="18" charset="0"/>
              </a:rPr>
              <a:t>Undergraduate </a:t>
            </a:r>
            <a:r>
              <a:rPr lang="en-US" sz="3600" b="1" dirty="0" smtClean="0">
                <a:latin typeface="Cambria" panose="02040503050406030204" pitchFamily="18" charset="0"/>
                <a:cs typeface="Times New Roman" panose="02020603050405020304" pitchFamily="18" charset="0"/>
              </a:rPr>
              <a:t>Research</a:t>
            </a:r>
          </a:p>
          <a:p>
            <a:pPr algn="ctr"/>
            <a:r>
              <a:rPr lang="en-US" sz="3600" b="1" dirty="0" smtClean="0">
                <a:latin typeface="Cambria" panose="02040503050406030204" pitchFamily="18" charset="0"/>
                <a:cs typeface="Times New Roman" panose="02020603050405020304" pitchFamily="18" charset="0"/>
              </a:rPr>
              <a:t>Experiences at </a:t>
            </a:r>
            <a:r>
              <a:rPr lang="en-US" sz="3600" b="1" dirty="0">
                <a:latin typeface="Cambria" panose="02040503050406030204" pitchFamily="18" charset="0"/>
                <a:cs typeface="Times New Roman" panose="02020603050405020304" pitchFamily="18" charset="0"/>
              </a:rPr>
              <a:t>VSCC</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712" y="5910534"/>
            <a:ext cx="1786637" cy="51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0335" y="5910535"/>
            <a:ext cx="1799994" cy="51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8263" y="5910534"/>
            <a:ext cx="2169315" cy="48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http://www.volstate.edu/PublicRelations/images/VSCC_horz_blue_red.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7751" y="5910534"/>
            <a:ext cx="1333610" cy="519861"/>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3983" y="1860615"/>
            <a:ext cx="3122732" cy="2340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2027062" y="4998865"/>
            <a:ext cx="4671234" cy="707886"/>
          </a:xfrm>
          <a:prstGeom prst="rect">
            <a:avLst/>
          </a:prstGeom>
          <a:noFill/>
        </p:spPr>
        <p:txBody>
          <a:bodyPr wrap="square" lIns="91411" tIns="45705" rIns="91411" bIns="45705" rtlCol="0">
            <a:spAutoFit/>
          </a:bodyPr>
          <a:lstStyle/>
          <a:p>
            <a:pPr algn="ctr"/>
            <a:r>
              <a:rPr lang="en-US" sz="4000" b="1" dirty="0" smtClean="0">
                <a:latin typeface="Cambria" panose="02040503050406030204" pitchFamily="18" charset="0"/>
              </a:rPr>
              <a:t> Thank You</a:t>
            </a:r>
            <a:endParaRPr lang="en-US" sz="4000" b="1" dirty="0">
              <a:latin typeface="Cambria" panose="02040503050406030204" pitchFamily="18" charset="0"/>
            </a:endParaRPr>
          </a:p>
        </p:txBody>
      </p:sp>
    </p:spTree>
    <p:extLst>
      <p:ext uri="{BB962C8B-B14F-4D97-AF65-F5344CB8AC3E}">
        <p14:creationId xmlns:p14="http://schemas.microsoft.com/office/powerpoint/2010/main" val="31146410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CURI Slid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CURI Slid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534</TotalTime>
  <Words>196</Words>
  <Application>Microsoft Office PowerPoint</Application>
  <PresentationFormat>On-screen Show (4:3)</PresentationFormat>
  <Paragraphs>39</Paragraphs>
  <Slides>10</Slides>
  <Notes>0</Notes>
  <HiddenSlides>0</HiddenSlides>
  <MMClips>0</MMClips>
  <ScaleCrop>false</ScaleCrop>
  <HeadingPairs>
    <vt:vector size="4" baseType="variant">
      <vt:variant>
        <vt:lpstr>Theme</vt:lpstr>
      </vt:variant>
      <vt:variant>
        <vt:i4>3</vt:i4>
      </vt:variant>
      <vt:variant>
        <vt:lpstr>Slide Titles</vt:lpstr>
      </vt:variant>
      <vt:variant>
        <vt:i4>10</vt:i4>
      </vt:variant>
    </vt:vector>
  </HeadingPairs>
  <TitlesOfParts>
    <vt:vector size="13" baseType="lpstr">
      <vt:lpstr>Office Theme</vt:lpstr>
      <vt:lpstr>CCURI Slide Template</vt:lpstr>
      <vt:lpstr>1_CCURI Slide Template</vt:lpstr>
      <vt:lpstr>PowerPoint Presentation</vt:lpstr>
      <vt:lpstr>TUES Type III : $4.37M Total Funding (NSF) IUSE:  $1.7M Funding (NSF)</vt:lpstr>
      <vt:lpstr>The Vol State case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Corbette Jackson</dc:creator>
  <cp:lastModifiedBy>Powers, Parris</cp:lastModifiedBy>
  <cp:revision>31</cp:revision>
  <dcterms:created xsi:type="dcterms:W3CDTF">2015-09-15T21:30:05Z</dcterms:created>
  <dcterms:modified xsi:type="dcterms:W3CDTF">2016-04-19T20:14:10Z</dcterms:modified>
</cp:coreProperties>
</file>