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50" r:id="rId3"/>
    <p:sldId id="267" r:id="rId4"/>
    <p:sldId id="268" r:id="rId5"/>
    <p:sldId id="346" r:id="rId6"/>
    <p:sldId id="347" r:id="rId7"/>
    <p:sldId id="349" r:id="rId8"/>
    <p:sldId id="295" r:id="rId9"/>
    <p:sldId id="299" r:id="rId10"/>
    <p:sldId id="348" r:id="rId11"/>
    <p:sldId id="301" r:id="rId12"/>
    <p:sldId id="303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73"/>
    <a:srgbClr val="D22630"/>
    <a:srgbClr val="95B3D7"/>
    <a:srgbClr val="8064A2"/>
    <a:srgbClr val="9BBB59"/>
    <a:srgbClr val="C0504D"/>
    <a:srgbClr val="757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89744" autoAdjust="0"/>
  </p:normalViewPr>
  <p:slideViewPr>
    <p:cSldViewPr>
      <p:cViewPr>
        <p:scale>
          <a:sx n="100" d="100"/>
          <a:sy n="100" d="100"/>
        </p:scale>
        <p:origin x="-312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r">
              <a:defRPr sz="1200"/>
            </a:lvl1pPr>
          </a:lstStyle>
          <a:p>
            <a:fld id="{C6CA8CDE-626C-4D67-BC52-C146275B2511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r">
              <a:defRPr sz="1200"/>
            </a:lvl1pPr>
          </a:lstStyle>
          <a:p>
            <a:fld id="{122583AA-0549-4D6C-BF98-040DFBB20B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110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6F5C8F1C-7645-4AA7-89AB-AD4908341C9A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908A9F40-DC54-48BD-8D2A-4FB620F6E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43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45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5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15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87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60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6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21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15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02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16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72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9F40-DC54-48BD-8D2A-4FB620F6E1C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5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8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1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64180"/>
            <a:ext cx="9162564" cy="493820"/>
          </a:xfrm>
          <a:prstGeom prst="rect">
            <a:avLst/>
          </a:prstGeom>
          <a:gradFill flip="none" rotWithShape="1">
            <a:gsLst>
              <a:gs pos="0">
                <a:srgbClr val="002C73"/>
              </a:gs>
              <a:gs pos="77000">
                <a:srgbClr val="002C73">
                  <a:alpha val="72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49441" y="6446214"/>
            <a:ext cx="461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Tennessee Higher</a:t>
            </a:r>
            <a:r>
              <a:rPr lang="en-US" b="0" baseline="0" dirty="0" smtClean="0">
                <a:solidFill>
                  <a:schemeClr val="bg1"/>
                </a:solidFill>
              </a:rPr>
              <a:t> Education Commission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85800" y="1676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/>
              <a:t>2016-17 </a:t>
            </a:r>
          </a:p>
          <a:p>
            <a:r>
              <a:rPr lang="en-US" sz="4800" b="1" dirty="0" smtClean="0"/>
              <a:t>Legislative Budget</a:t>
            </a:r>
            <a:endParaRPr lang="en-US" sz="4800" b="1" i="1" dirty="0">
              <a:solidFill>
                <a:srgbClr val="E30101"/>
              </a:solidFill>
              <a:latin typeface="Times New Roman" pitchFamily="18" charset="0"/>
            </a:endParaRPr>
          </a:p>
        </p:txBody>
      </p:sp>
      <p:sp>
        <p:nvSpPr>
          <p:cNvPr id="7" name="Subtitle 5"/>
          <p:cNvSpPr>
            <a:spLocks noGrp="1"/>
          </p:cNvSpPr>
          <p:nvPr>
            <p:ph type="subTitle" idx="1"/>
          </p:nvPr>
        </p:nvSpPr>
        <p:spPr>
          <a:xfrm>
            <a:off x="20782" y="3886200"/>
            <a:ext cx="9144000" cy="685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Tennessee Higher Education Commission</a:t>
            </a:r>
          </a:p>
          <a:p>
            <a:endParaRPr lang="en-US" dirty="0"/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50292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April 20, 2016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209800" y="47244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71800" y="37338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36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0499" y="914400"/>
            <a:ext cx="8763001" cy="556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002C73"/>
                </a:solidFill>
              </a:rPr>
              <a:t>2016-17 legislative budget passed on Thursday, April 14.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$1.365B total recurring appropriation</a:t>
            </a:r>
          </a:p>
          <a:p>
            <a:pPr lvl="1"/>
            <a:r>
              <a:rPr lang="en-US" dirty="0" smtClean="0">
                <a:solidFill>
                  <a:srgbClr val="002C73"/>
                </a:solidFill>
              </a:rPr>
              <a:t> $86M increase in recurring funds;</a:t>
            </a:r>
          </a:p>
          <a:p>
            <a:pPr lvl="1"/>
            <a:r>
              <a:rPr lang="en-US" dirty="0">
                <a:solidFill>
                  <a:srgbClr val="002C73"/>
                </a:solidFill>
              </a:rPr>
              <a:t> </a:t>
            </a:r>
            <a:r>
              <a:rPr lang="en-US" dirty="0" smtClean="0">
                <a:solidFill>
                  <a:srgbClr val="002C73"/>
                </a:solidFill>
              </a:rPr>
              <a:t>6.7 percent increase over 2015-16;</a:t>
            </a:r>
          </a:p>
          <a:p>
            <a:pPr lvl="1"/>
            <a:r>
              <a:rPr lang="en-US" dirty="0" smtClean="0">
                <a:solidFill>
                  <a:srgbClr val="002C73"/>
                </a:solidFill>
              </a:rPr>
              <a:t> Nearly $60M in operating funds to formula and non-formula units.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$49.1M non-recurring appropriation:</a:t>
            </a:r>
          </a:p>
          <a:p>
            <a:pPr lvl="1"/>
            <a:r>
              <a:rPr lang="en-US" dirty="0">
                <a:solidFill>
                  <a:srgbClr val="002C73"/>
                </a:solidFill>
              </a:rPr>
              <a:t> </a:t>
            </a:r>
            <a:r>
              <a:rPr lang="en-US" dirty="0" smtClean="0">
                <a:solidFill>
                  <a:srgbClr val="002C73"/>
                </a:solidFill>
              </a:rPr>
              <a:t>$16.1M to fund several Drive to 55 and THEC-administered initiatives.</a:t>
            </a:r>
          </a:p>
          <a:p>
            <a:endParaRPr lang="en-US" sz="3600" dirty="0" smtClean="0">
              <a:solidFill>
                <a:srgbClr val="002C73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 smtClean="0"/>
              <a:t>2016-17 Legislative Budget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4191392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0782" y="3124200"/>
            <a:ext cx="9144000" cy="8382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Operating Appropriations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44196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71800" y="28194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48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0499" y="762000"/>
            <a:ext cx="8763001" cy="5715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002C73"/>
                </a:solidFill>
              </a:rPr>
              <a:t>$50M to fund outcomes formula units and TCATs:</a:t>
            </a:r>
            <a:endParaRPr lang="en-US" dirty="0" smtClean="0">
              <a:solidFill>
                <a:srgbClr val="002C73"/>
              </a:solidFill>
            </a:endParaRPr>
          </a:p>
          <a:p>
            <a:pPr lvl="1"/>
            <a:r>
              <a:rPr lang="en-US" sz="3200" dirty="0" smtClean="0">
                <a:solidFill>
                  <a:srgbClr val="002C73"/>
                </a:solidFill>
              </a:rPr>
              <a:t> $46M for outcomes formula units</a:t>
            </a:r>
          </a:p>
          <a:p>
            <a:pPr lvl="1"/>
            <a:r>
              <a:rPr lang="en-US" sz="3200" dirty="0">
                <a:solidFill>
                  <a:srgbClr val="002C73"/>
                </a:solidFill>
              </a:rPr>
              <a:t> </a:t>
            </a:r>
            <a:r>
              <a:rPr lang="en-US" sz="3200" dirty="0" smtClean="0">
                <a:solidFill>
                  <a:srgbClr val="002C73"/>
                </a:solidFill>
              </a:rPr>
              <a:t>$4M for TN Colleges of Applied Tech </a:t>
            </a:r>
          </a:p>
          <a:p>
            <a:pPr lvl="1"/>
            <a:r>
              <a:rPr lang="en-US" sz="3200" dirty="0" smtClean="0">
                <a:solidFill>
                  <a:srgbClr val="002C73"/>
                </a:solidFill>
              </a:rPr>
              <a:t> 5.7% increase over 2015-16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$13.2M for TSAA financial aid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$9.2M for non-formula units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$9.8M for group health insurance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$1.6M for 401k matches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 smtClean="0"/>
              <a:t>2016-17 Operating Appropriations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18401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D55 and THEC Administered Programs</a:t>
            </a:r>
            <a:endParaRPr lang="en-US" sz="36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0499" y="838200"/>
            <a:ext cx="8763001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002C73"/>
                </a:solidFill>
              </a:rPr>
              <a:t>$10M to expand LEAP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$2.5M for College Advising Corps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$1M for Veteran Reconnect</a:t>
            </a:r>
          </a:p>
          <a:p>
            <a:r>
              <a:rPr lang="en-US" sz="3600" dirty="0" smtClean="0">
                <a:solidFill>
                  <a:srgbClr val="002C73"/>
                </a:solidFill>
              </a:rPr>
              <a:t>$1.6M for competitive grant programs:</a:t>
            </a:r>
          </a:p>
          <a:p>
            <a:pPr lvl="1"/>
            <a:r>
              <a:rPr lang="en-US" dirty="0">
                <a:solidFill>
                  <a:srgbClr val="002C73"/>
                </a:solidFill>
              </a:rPr>
              <a:t> </a:t>
            </a:r>
            <a:r>
              <a:rPr lang="en-US" dirty="0" smtClean="0">
                <a:solidFill>
                  <a:srgbClr val="002C73"/>
                </a:solidFill>
              </a:rPr>
              <a:t>$800K for Institutional Outcome Improvement Fund Grants</a:t>
            </a:r>
          </a:p>
          <a:p>
            <a:pPr lvl="1"/>
            <a:r>
              <a:rPr lang="en-US" dirty="0">
                <a:solidFill>
                  <a:srgbClr val="002C73"/>
                </a:solidFill>
              </a:rPr>
              <a:t> </a:t>
            </a:r>
            <a:r>
              <a:rPr lang="en-US" dirty="0" smtClean="0">
                <a:solidFill>
                  <a:srgbClr val="002C73"/>
                </a:solidFill>
              </a:rPr>
              <a:t>$800K for Tennessee Promise Forward Grants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$400K for Tennessee Promise Bridge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$469,100 to expand SAILS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948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Other Recurring Improvements</a:t>
            </a:r>
            <a:endParaRPr lang="en-US" sz="3600" b="1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90499" y="838200"/>
            <a:ext cx="8763001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2C73"/>
                </a:solidFill>
              </a:rPr>
              <a:t>$1.04M for TSU Institute of Ag &amp; Environmental Research;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$250K for operation of UTM Somerville Center;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$416K for three positions at THEC for implementation of FOCUS Act;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$300K for two positions at UT CTAS to provide property assessment support;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$175K for one position at UTIA dedicated to dairy production and management.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8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Non-Recurring Improvements</a:t>
            </a:r>
            <a:endParaRPr lang="en-US" sz="3600" b="1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90499" y="838200"/>
            <a:ext cx="8763001" cy="5638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2C73"/>
                </a:solidFill>
              </a:rPr>
              <a:t>$3M for the UT Health Science Center to match funds provided to St. Jude;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$28.7M to the TBR system for a resource system for community colleges;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$1.5M for new Chair of Excellence;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$875K for completion of the UTM Somerville Center;</a:t>
            </a:r>
          </a:p>
          <a:p>
            <a:r>
              <a:rPr lang="en-US" dirty="0" smtClean="0">
                <a:solidFill>
                  <a:srgbClr val="002C73"/>
                </a:solidFill>
              </a:rPr>
              <a:t>$150K for Achieving the Dream Nationwide Community College Quality Improvement Program.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50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0782" y="2895600"/>
            <a:ext cx="9144000" cy="9144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Capital Projects</a:t>
            </a:r>
          </a:p>
          <a:p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39624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71800" y="27432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3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838200"/>
            <a:ext cx="8458200" cy="5562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400" dirty="0" smtClean="0"/>
              <a:t>$187.8M for five THEC Recommended Projects:</a:t>
            </a:r>
          </a:p>
          <a:p>
            <a:pPr lvl="1"/>
            <a:r>
              <a:rPr lang="en-US" sz="2850" dirty="0" smtClean="0"/>
              <a:t> $24.3M </a:t>
            </a:r>
            <a:r>
              <a:rPr lang="en-US" sz="2850" dirty="0"/>
              <a:t>Drive to 55 Program Capacity </a:t>
            </a:r>
            <a:r>
              <a:rPr lang="en-US" sz="2850" dirty="0" smtClean="0"/>
              <a:t>Fund (THEC recommended $10.0 million);</a:t>
            </a:r>
            <a:endParaRPr lang="en-US" sz="2850" dirty="0"/>
          </a:p>
          <a:p>
            <a:pPr lvl="1"/>
            <a:r>
              <a:rPr lang="en-US" sz="2850" dirty="0" smtClean="0"/>
              <a:t> $28.4M for UTC Academic Classroom Building Renovation;</a:t>
            </a:r>
          </a:p>
          <a:p>
            <a:pPr lvl="1"/>
            <a:r>
              <a:rPr lang="en-US" sz="2850" dirty="0" smtClean="0"/>
              <a:t> $29.1M for TSU Health Sciences Facility;</a:t>
            </a:r>
          </a:p>
          <a:p>
            <a:pPr lvl="1"/>
            <a:r>
              <a:rPr lang="en-US" sz="2850" dirty="0" smtClean="0"/>
              <a:t> $34.7M for UTHSC Dentistry Faculty Practice/Research Building;</a:t>
            </a:r>
          </a:p>
          <a:p>
            <a:pPr lvl="1"/>
            <a:r>
              <a:rPr lang="en-US" sz="2850" dirty="0" smtClean="0"/>
              <a:t> $71.3M for TTU Laboratory Science Building and Infrastructure.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2016-17 Capital Outlay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9369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762000"/>
            <a:ext cx="8458200" cy="5562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$12.7M in additional administrative and legislative capital outlay projects:</a:t>
            </a:r>
          </a:p>
          <a:p>
            <a:pPr lvl="1"/>
            <a:r>
              <a:rPr lang="en-US" sz="2700" dirty="0" smtClean="0"/>
              <a:t> $5.0M for Phase 2 of the UT Joint Institute of Advanced Materials project;</a:t>
            </a:r>
          </a:p>
          <a:p>
            <a:pPr lvl="1"/>
            <a:r>
              <a:rPr lang="en-US" sz="2700" dirty="0" smtClean="0"/>
              <a:t> $4.1M to Walters State for the Greeneville/Greene County Campus;</a:t>
            </a:r>
          </a:p>
          <a:p>
            <a:pPr lvl="1"/>
            <a:r>
              <a:rPr lang="en-US" sz="2700" dirty="0" smtClean="0"/>
              <a:t> $2.0M to Chattanooga State to complete the CETAS Building;</a:t>
            </a:r>
          </a:p>
          <a:p>
            <a:pPr lvl="1"/>
            <a:r>
              <a:rPr lang="en-US" sz="2700" dirty="0" smtClean="0"/>
              <a:t> $1.1M to Roane State for the Campbell County Higher Education Center;</a:t>
            </a:r>
          </a:p>
          <a:p>
            <a:pPr lvl="1"/>
            <a:r>
              <a:rPr lang="en-US" sz="2700" dirty="0" smtClean="0"/>
              <a:t> $500K to Columbia State for improvements to the Williamson County campus.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Additional Capital Outlay Projects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81919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/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371600"/>
            <a:ext cx="8229600" cy="4800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/>
              <a:t>$74.9M for 54 THEC recommended projects:</a:t>
            </a:r>
          </a:p>
          <a:p>
            <a:pPr lvl="1"/>
            <a:r>
              <a:rPr lang="en-US" sz="3600" dirty="0"/>
              <a:t> </a:t>
            </a:r>
            <a:r>
              <a:rPr lang="en-US" sz="3600" dirty="0" smtClean="0"/>
              <a:t>$45.5M for 48 projects in the Tennessee Board of Regents</a:t>
            </a:r>
          </a:p>
          <a:p>
            <a:pPr lvl="1"/>
            <a:r>
              <a:rPr lang="en-US" sz="3600" dirty="0"/>
              <a:t> </a:t>
            </a:r>
            <a:r>
              <a:rPr lang="en-US" sz="3600" dirty="0" smtClean="0"/>
              <a:t>$29.4M for 6 projects in the University of Tennessee system.</a:t>
            </a:r>
            <a:r>
              <a:rPr lang="en-US" sz="3200" dirty="0" smtClean="0"/>
              <a:t>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2016-17 Capital Maintenance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68902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85800" y="1676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/>
              <a:t>2016-17 </a:t>
            </a:r>
          </a:p>
          <a:p>
            <a:r>
              <a:rPr lang="en-US" sz="4800" b="1" dirty="0"/>
              <a:t>Legislative Budget</a:t>
            </a:r>
            <a:endParaRPr lang="en-US" sz="4800" b="1" i="1" dirty="0">
              <a:solidFill>
                <a:srgbClr val="E30101"/>
              </a:solidFill>
              <a:latin typeface="Times New Roman" pitchFamily="18" charset="0"/>
            </a:endParaRPr>
          </a:p>
        </p:txBody>
      </p:sp>
      <p:sp>
        <p:nvSpPr>
          <p:cNvPr id="7" name="Subtitle 5"/>
          <p:cNvSpPr>
            <a:spLocks noGrp="1"/>
          </p:cNvSpPr>
          <p:nvPr>
            <p:ph type="subTitle" idx="1"/>
          </p:nvPr>
        </p:nvSpPr>
        <p:spPr>
          <a:xfrm>
            <a:off x="20782" y="3886200"/>
            <a:ext cx="9144000" cy="685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Tennessee Higher Education Commission</a:t>
            </a:r>
          </a:p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209800" y="4724400"/>
            <a:ext cx="457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71800" y="37338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70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nnessee State Colors">
      <a:dk1>
        <a:srgbClr val="002C73"/>
      </a:dk1>
      <a:lt1>
        <a:srgbClr val="FFFFFF"/>
      </a:lt1>
      <a:dk2>
        <a:srgbClr val="D22630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2DCCD3"/>
      </a:accent5>
      <a:accent6>
        <a:srgbClr val="E87722"/>
      </a:accent6>
      <a:hlink>
        <a:srgbClr val="5D7975"/>
      </a:hlink>
      <a:folHlink>
        <a:srgbClr val="D2D755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2599</TotalTime>
  <Words>533</Words>
  <Application>Microsoft Office PowerPoint</Application>
  <PresentationFormat>On-screen Show (4:3)</PresentationFormat>
  <Paragraphs>85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Derrick</dc:creator>
  <cp:lastModifiedBy>Crystal Collins</cp:lastModifiedBy>
  <cp:revision>187</cp:revision>
  <cp:lastPrinted>2016-04-19T19:59:36Z</cp:lastPrinted>
  <dcterms:created xsi:type="dcterms:W3CDTF">2015-09-11T02:11:17Z</dcterms:created>
  <dcterms:modified xsi:type="dcterms:W3CDTF">2016-04-20T15:10:59Z</dcterms:modified>
</cp:coreProperties>
</file>