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0" r:id="rId2"/>
    <p:sldId id="296" r:id="rId3"/>
    <p:sldId id="304" r:id="rId4"/>
    <p:sldId id="302" r:id="rId5"/>
    <p:sldId id="301" r:id="rId6"/>
    <p:sldId id="303" r:id="rId7"/>
    <p:sldId id="297" r:id="rId8"/>
    <p:sldId id="299" r:id="rId9"/>
    <p:sldId id="300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70C20B4-36EC-4D20-A1F0-6577FBB6216D}">
          <p14:sldIdLst>
            <p14:sldId id="260"/>
            <p14:sldId id="296"/>
            <p14:sldId id="304"/>
            <p14:sldId id="302"/>
            <p14:sldId id="301"/>
            <p14:sldId id="303"/>
            <p14:sldId id="297"/>
            <p14:sldId id="299"/>
            <p14:sldId id="30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204"/>
    <a:srgbClr val="002C73"/>
    <a:srgbClr val="75787B"/>
    <a:srgbClr val="D22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r">
              <a:defRPr sz="1200"/>
            </a:lvl1pPr>
          </a:lstStyle>
          <a:p>
            <a:fld id="{05B39BBF-2256-480A-AD01-DDF6E517DABB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r">
              <a:defRPr sz="1200"/>
            </a:lvl1pPr>
          </a:lstStyle>
          <a:p>
            <a:fld id="{D1087900-E5E1-4CC7-B103-3CB7C6414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4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/>
          <a:lstStyle>
            <a:lvl1pPr algn="r">
              <a:defRPr sz="1200"/>
            </a:lvl1pPr>
          </a:lstStyle>
          <a:p>
            <a:fld id="{FA6BCFBD-AECD-4B4F-83EA-71E27D6C32D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1" tIns="46586" rIns="93171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3171" tIns="46586" rIns="93171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1" tIns="46586" rIns="93171" bIns="46586" rtlCol="0" anchor="b"/>
          <a:lstStyle>
            <a:lvl1pPr algn="r">
              <a:defRPr sz="1200"/>
            </a:lvl1pPr>
          </a:lstStyle>
          <a:p>
            <a:fld id="{BEEF16BB-A437-4957-A6C9-E68FDEDD8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5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5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52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0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51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7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8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4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1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0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64180"/>
            <a:ext cx="9162564" cy="493820"/>
          </a:xfrm>
          <a:prstGeom prst="rect">
            <a:avLst/>
          </a:prstGeom>
          <a:gradFill flip="none" rotWithShape="1">
            <a:gsLst>
              <a:gs pos="0">
                <a:srgbClr val="002C73"/>
              </a:gs>
              <a:gs pos="77000">
                <a:srgbClr val="002C73">
                  <a:alpha val="72000"/>
                </a:srgb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49441" y="6446214"/>
            <a:ext cx="4618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Tennessee Higher</a:t>
            </a:r>
            <a:r>
              <a:rPr lang="en-US" b="0" baseline="0" dirty="0" smtClean="0">
                <a:solidFill>
                  <a:schemeClr val="bg1"/>
                </a:solidFill>
              </a:rPr>
              <a:t> Education Commission</a:t>
            </a:r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61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Emily.house@tn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1066800"/>
            <a:ext cx="8305800" cy="16002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Joint Report: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Pre-Kindergarten through Higher Education in Tennessee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276600"/>
            <a:ext cx="7772400" cy="2667000"/>
          </a:xfrm>
        </p:spPr>
        <p:txBody>
          <a:bodyPr>
            <a:normAutofit fontScale="85000" lnSpcReduction="20000"/>
          </a:bodyPr>
          <a:lstStyle/>
          <a:p>
            <a:r>
              <a:rPr lang="en-US" sz="2800" b="1" dirty="0" smtClean="0">
                <a:solidFill>
                  <a:srgbClr val="002C73"/>
                </a:solidFill>
              </a:rPr>
              <a:t>Laura Encalade</a:t>
            </a:r>
          </a:p>
          <a:p>
            <a:r>
              <a:rPr lang="en-US" sz="2800" b="1" dirty="0" smtClean="0">
                <a:solidFill>
                  <a:srgbClr val="002C73"/>
                </a:solidFill>
              </a:rPr>
              <a:t>State Board of Education</a:t>
            </a:r>
          </a:p>
          <a:p>
            <a:endParaRPr lang="en-US" sz="2800" b="1" dirty="0" smtClean="0">
              <a:solidFill>
                <a:srgbClr val="002C73"/>
              </a:solidFill>
            </a:endParaRPr>
          </a:p>
          <a:p>
            <a:r>
              <a:rPr lang="en-US" sz="2800" b="1" dirty="0" smtClean="0">
                <a:solidFill>
                  <a:srgbClr val="002C73"/>
                </a:solidFill>
              </a:rPr>
              <a:t>Emily </a:t>
            </a:r>
            <a:r>
              <a:rPr lang="en-US" sz="2800" b="1" dirty="0">
                <a:solidFill>
                  <a:srgbClr val="002C73"/>
                </a:solidFill>
              </a:rPr>
              <a:t>House</a:t>
            </a:r>
          </a:p>
          <a:p>
            <a:r>
              <a:rPr lang="en-US" sz="2800" b="1" dirty="0">
                <a:solidFill>
                  <a:srgbClr val="002C73"/>
                </a:solidFill>
              </a:rPr>
              <a:t>Tennessee Higher Education </a:t>
            </a:r>
            <a:r>
              <a:rPr lang="en-US" sz="2800" b="1" dirty="0" smtClean="0">
                <a:solidFill>
                  <a:srgbClr val="002C73"/>
                </a:solidFill>
              </a:rPr>
              <a:t>Commission</a:t>
            </a:r>
          </a:p>
          <a:p>
            <a:endParaRPr lang="en-US" sz="2800" b="1" dirty="0">
              <a:solidFill>
                <a:srgbClr val="002C73"/>
              </a:solidFill>
            </a:endParaRPr>
          </a:p>
          <a:p>
            <a:r>
              <a:rPr lang="en-US" sz="2800" b="1" dirty="0" smtClean="0">
                <a:solidFill>
                  <a:srgbClr val="002C73"/>
                </a:solidFill>
              </a:rPr>
              <a:t>January 27, 2015</a:t>
            </a:r>
          </a:p>
          <a:p>
            <a:endParaRPr lang="en-US" sz="2800" dirty="0" smtClean="0">
              <a:solidFill>
                <a:srgbClr val="002C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08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Context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Progress toward the Drive to 55 requires alignment between K-12 and higher education.</a:t>
            </a:r>
          </a:p>
          <a:p>
            <a:pPr lvl="1"/>
            <a:r>
              <a:rPr lang="en-US" dirty="0" smtClean="0"/>
              <a:t>Minimized duplication (P20 data system)</a:t>
            </a:r>
          </a:p>
          <a:p>
            <a:pPr lvl="1"/>
            <a:r>
              <a:rPr lang="en-US" dirty="0" smtClean="0"/>
              <a:t>Compatibility (high school requirements)</a:t>
            </a:r>
          </a:p>
          <a:p>
            <a:r>
              <a:rPr lang="en-US" dirty="0" smtClean="0"/>
              <a:t>Joint report speaks to </a:t>
            </a:r>
            <a:r>
              <a:rPr lang="en-US" b="1" dirty="0" smtClean="0"/>
              <a:t>state needs </a:t>
            </a:r>
            <a:r>
              <a:rPr lang="en-US" dirty="0" smtClean="0"/>
              <a:t>and </a:t>
            </a:r>
            <a:r>
              <a:rPr lang="en-US" b="1" dirty="0" smtClean="0"/>
              <a:t>Master Plan fulfillment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649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Drive</a:t>
            </a:r>
            <a:r>
              <a:rPr lang="en-US" dirty="0" smtClean="0"/>
              <a:t> </a:t>
            </a:r>
            <a:r>
              <a:rPr lang="en-US" b="1" dirty="0">
                <a:solidFill>
                  <a:srgbClr val="FF0000"/>
                </a:solidFill>
              </a:rPr>
              <a:t>to 55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Approximately 37.8 </a:t>
            </a:r>
            <a:r>
              <a:rPr lang="en-US" dirty="0"/>
              <a:t>percent of working age Tennesseans currently hold a postsecondary </a:t>
            </a:r>
            <a:r>
              <a:rPr lang="en-US" dirty="0" smtClean="0"/>
              <a:t>credential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reach </a:t>
            </a:r>
            <a:r>
              <a:rPr lang="en-US" dirty="0" smtClean="0"/>
              <a:t>the </a:t>
            </a:r>
            <a:r>
              <a:rPr lang="en-US" dirty="0"/>
              <a:t>Drive to 55, 871,309 additional credentials will need to be awarded by </a:t>
            </a:r>
            <a:r>
              <a:rPr lang="en-US"/>
              <a:t>2025</a:t>
            </a:r>
            <a:r>
              <a:rPr lang="en-US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362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SBE Master </a:t>
            </a:r>
            <a:r>
              <a:rPr lang="en-US" b="1" dirty="0" smtClean="0">
                <a:solidFill>
                  <a:srgbClr val="FF0000"/>
                </a:solidFill>
              </a:rPr>
              <a:t>Plan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TN </a:t>
            </a:r>
            <a:r>
              <a:rPr lang="en-US" dirty="0"/>
              <a:t>will rank in the top half of states on </a:t>
            </a:r>
            <a:r>
              <a:rPr lang="en-US" dirty="0" smtClean="0"/>
              <a:t>             the </a:t>
            </a:r>
            <a:r>
              <a:rPr lang="en-US" dirty="0"/>
              <a:t>NAEP by the year 2020.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average ACT composite score in TN will be a 21, or a comparable score of 990 on the SAT, by 2020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majority of high school graduates from the class of 2020 will earn a postsecondary certificate, diploma, or degree.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49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SBE Master Plan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The 2016 Strategic Priorities:</a:t>
            </a:r>
          </a:p>
          <a:p>
            <a:pPr lvl="1"/>
            <a:r>
              <a:rPr lang="en-US" dirty="0" smtClean="0"/>
              <a:t>High Quality School Options</a:t>
            </a:r>
          </a:p>
          <a:p>
            <a:pPr lvl="2"/>
            <a:r>
              <a:rPr lang="en-US" dirty="0" smtClean="0"/>
              <a:t>Charter School Appeal Process</a:t>
            </a:r>
          </a:p>
          <a:p>
            <a:pPr lvl="2"/>
            <a:r>
              <a:rPr lang="en-US" dirty="0" smtClean="0"/>
              <a:t>Charter School Authorization</a:t>
            </a:r>
          </a:p>
          <a:p>
            <a:pPr lvl="2"/>
            <a:r>
              <a:rPr lang="en-US" dirty="0" smtClean="0"/>
              <a:t>Individualized Education Accounts (IEA)</a:t>
            </a:r>
          </a:p>
          <a:p>
            <a:pPr lvl="1"/>
            <a:r>
              <a:rPr lang="en-US" dirty="0" smtClean="0"/>
              <a:t>Great Teachers and Leaders</a:t>
            </a:r>
          </a:p>
          <a:p>
            <a:pPr lvl="2"/>
            <a:r>
              <a:rPr lang="en-US" dirty="0" smtClean="0"/>
              <a:t>Teacher Preparation Report Card Redesign</a:t>
            </a:r>
          </a:p>
          <a:p>
            <a:pPr lvl="2"/>
            <a:r>
              <a:rPr lang="en-US" dirty="0" smtClean="0"/>
              <a:t>Revised Educator Preparation Program Accountability</a:t>
            </a:r>
          </a:p>
          <a:p>
            <a:pPr lvl="2"/>
            <a:r>
              <a:rPr lang="en-US" dirty="0" smtClean="0"/>
              <a:t>Teacher Licensure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142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SBE Master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/>
              <a:t>The 2016 Strategic Priorities:</a:t>
            </a:r>
          </a:p>
          <a:p>
            <a:pPr lvl="1"/>
            <a:r>
              <a:rPr lang="en-US" dirty="0"/>
              <a:t>High </a:t>
            </a:r>
            <a:r>
              <a:rPr lang="en-US" dirty="0" smtClean="0"/>
              <a:t>Standards and Quality Measures</a:t>
            </a:r>
            <a:endParaRPr lang="en-US" dirty="0"/>
          </a:p>
          <a:p>
            <a:pPr lvl="2"/>
            <a:r>
              <a:rPr lang="en-US" dirty="0" smtClean="0"/>
              <a:t>Standards Review Process</a:t>
            </a:r>
            <a:endParaRPr lang="en-US" dirty="0"/>
          </a:p>
          <a:p>
            <a:pPr lvl="2"/>
            <a:r>
              <a:rPr lang="en-US" dirty="0" smtClean="0"/>
              <a:t>Grading Policies and Practices</a:t>
            </a:r>
          </a:p>
          <a:p>
            <a:pPr lvl="1"/>
            <a:r>
              <a:rPr lang="en-US" dirty="0" smtClean="0"/>
              <a:t>Public Engagement and Oversight</a:t>
            </a:r>
          </a:p>
          <a:p>
            <a:pPr lvl="2"/>
            <a:r>
              <a:rPr lang="en-US" dirty="0" smtClean="0"/>
              <a:t>Policy Audit</a:t>
            </a:r>
            <a:endParaRPr lang="en-US" dirty="0"/>
          </a:p>
          <a:p>
            <a:pPr lvl="2"/>
            <a:r>
              <a:rPr lang="en-US" dirty="0" smtClean="0"/>
              <a:t>Board Member Engagement</a:t>
            </a:r>
            <a:endParaRPr lang="en-US" dirty="0"/>
          </a:p>
          <a:p>
            <a:pPr lvl="2"/>
            <a:r>
              <a:rPr lang="en-US" dirty="0" smtClean="0"/>
              <a:t>Annual Expenditures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191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THEC Master Plan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Serve needs of key student populations:</a:t>
            </a:r>
          </a:p>
          <a:p>
            <a:pPr lvl="1"/>
            <a:r>
              <a:rPr lang="en-US" dirty="0" smtClean="0"/>
              <a:t>Adults </a:t>
            </a:r>
          </a:p>
          <a:p>
            <a:pPr lvl="2"/>
            <a:r>
              <a:rPr lang="en-US" dirty="0" smtClean="0"/>
              <a:t>Tennessee Reconnect initiatives</a:t>
            </a:r>
          </a:p>
          <a:p>
            <a:pPr lvl="1"/>
            <a:r>
              <a:rPr lang="en-US" dirty="0" smtClean="0"/>
              <a:t>Low income students </a:t>
            </a:r>
          </a:p>
          <a:p>
            <a:pPr lvl="2"/>
            <a:r>
              <a:rPr lang="en-US" dirty="0" smtClean="0"/>
              <a:t>FAFSA interventions; TN Promise</a:t>
            </a:r>
          </a:p>
          <a:p>
            <a:pPr lvl="2"/>
            <a:r>
              <a:rPr lang="en-US" dirty="0" smtClean="0"/>
              <a:t>GEAR UP; College Access Challenge Grant</a:t>
            </a:r>
          </a:p>
          <a:p>
            <a:pPr lvl="1"/>
            <a:r>
              <a:rPr lang="en-US" dirty="0" smtClean="0"/>
              <a:t>Academically-underprepared students </a:t>
            </a:r>
          </a:p>
          <a:p>
            <a:pPr lvl="2"/>
            <a:r>
              <a:rPr lang="en-US" dirty="0" smtClean="0"/>
              <a:t>SAILS; co-requisite remediation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722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THEC Master Plan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Alignment beyond higher education to meet the needs of TN’s workforce</a:t>
            </a:r>
          </a:p>
          <a:p>
            <a:pPr lvl="1"/>
            <a:r>
              <a:rPr lang="en-US" dirty="0" smtClean="0"/>
              <a:t>P20 data system</a:t>
            </a:r>
          </a:p>
          <a:p>
            <a:pPr lvl="1"/>
            <a:r>
              <a:rPr lang="en-US" dirty="0" smtClean="0"/>
              <a:t>Labor supply and occupational demand</a:t>
            </a:r>
          </a:p>
          <a:p>
            <a:pPr lvl="2"/>
            <a:r>
              <a:rPr lang="en-US" dirty="0" smtClean="0"/>
              <a:t>Reporting</a:t>
            </a:r>
          </a:p>
          <a:p>
            <a:pPr lvl="2"/>
            <a:r>
              <a:rPr lang="en-US" dirty="0" smtClean="0"/>
              <a:t>EduTrendsTn.com website</a:t>
            </a:r>
          </a:p>
          <a:p>
            <a:pPr lvl="1"/>
            <a:r>
              <a:rPr lang="en-US" dirty="0" smtClean="0"/>
              <a:t>LEAP grant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299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Questions?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>
              <a:hlinkClick r:id="rId2"/>
            </a:endParaRP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laura.encalade@tn.gov</a:t>
            </a:r>
          </a:p>
          <a:p>
            <a:pPr marL="0" indent="0" algn="ctr">
              <a:buNone/>
            </a:pPr>
            <a:endParaRPr lang="en-US" dirty="0" smtClean="0">
              <a:hlinkClick r:id="rId2"/>
            </a:endParaRP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e</a:t>
            </a:r>
            <a:r>
              <a:rPr lang="en-US" dirty="0" smtClean="0">
                <a:hlinkClick r:id="rId2"/>
              </a:rPr>
              <a:t>mily.house@tn.gov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094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nnessee State Colors">
      <a:dk1>
        <a:srgbClr val="002C73"/>
      </a:dk1>
      <a:lt1>
        <a:srgbClr val="FFFFFF"/>
      </a:lt1>
      <a:dk2>
        <a:srgbClr val="D22630"/>
      </a:dk2>
      <a:lt2>
        <a:srgbClr val="75787B"/>
      </a:lt2>
      <a:accent1>
        <a:srgbClr val="131E29"/>
      </a:accent1>
      <a:accent2>
        <a:srgbClr val="7C2529"/>
      </a:accent2>
      <a:accent3>
        <a:srgbClr val="F1E6B2"/>
      </a:accent3>
      <a:accent4>
        <a:srgbClr val="CBC4BC"/>
      </a:accent4>
      <a:accent5>
        <a:srgbClr val="2DCCD3"/>
      </a:accent5>
      <a:accent6>
        <a:srgbClr val="E87722"/>
      </a:accent6>
      <a:hlink>
        <a:srgbClr val="5D7975"/>
      </a:hlink>
      <a:folHlink>
        <a:srgbClr val="D2D755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298</Words>
  <Application>Microsoft Office PowerPoint</Application>
  <PresentationFormat>On-screen Show (4:3)</PresentationFormat>
  <Paragraphs>64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Joint Report: Pre-Kindergarten through Higher Education in Tennessee </vt:lpstr>
      <vt:lpstr>Context</vt:lpstr>
      <vt:lpstr>Drive to 55</vt:lpstr>
      <vt:lpstr>SBE Master Plan Goals</vt:lpstr>
      <vt:lpstr>SBE Master Plan</vt:lpstr>
      <vt:lpstr>SBE Master Plan</vt:lpstr>
      <vt:lpstr>THEC Master Plan</vt:lpstr>
      <vt:lpstr>THEC Master Plan</vt:lpstr>
      <vt:lpstr>Questions?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Derrick</dc:creator>
  <cp:lastModifiedBy>Emily House</cp:lastModifiedBy>
  <cp:revision>109</cp:revision>
  <cp:lastPrinted>2015-11-19T14:09:42Z</cp:lastPrinted>
  <dcterms:created xsi:type="dcterms:W3CDTF">2015-09-11T02:11:17Z</dcterms:created>
  <dcterms:modified xsi:type="dcterms:W3CDTF">2016-01-26T22:51:23Z</dcterms:modified>
</cp:coreProperties>
</file>