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7" r:id="rId2"/>
    <p:sldId id="262" r:id="rId3"/>
    <p:sldId id="263" r:id="rId4"/>
    <p:sldId id="267" r:id="rId5"/>
    <p:sldId id="269" r:id="rId6"/>
    <p:sldId id="268" r:id="rId7"/>
    <p:sldId id="264" r:id="rId8"/>
    <p:sldId id="258" r:id="rId9"/>
    <p:sldId id="261" r:id="rId10"/>
    <p:sldId id="265" r:id="rId11"/>
    <p:sldId id="270" r:id="rId12"/>
    <p:sldId id="271" r:id="rId13"/>
    <p:sldId id="272" r:id="rId14"/>
    <p:sldId id="26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43" d="100"/>
          <a:sy n="143" d="100"/>
        </p:scale>
        <p:origin x="-128" y="-3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42453C-0B22-4CE3-B57F-262C0AE44FD4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770BF88-6599-4669-BD97-067AF030A9AD}">
      <dgm:prSet phldrT="[Text]" custT="1"/>
      <dgm:spPr/>
      <dgm:t>
        <a:bodyPr/>
        <a:lstStyle/>
        <a:p>
          <a:r>
            <a:rPr lang="en-US" sz="1800" b="1" dirty="0" smtClean="0"/>
            <a:t>Initial Public Review</a:t>
          </a:r>
          <a:endParaRPr lang="en-US" sz="1800" b="1" dirty="0"/>
        </a:p>
      </dgm:t>
    </dgm:pt>
    <dgm:pt modelId="{D739C7FC-B007-4293-8517-2D012E04930A}" type="parTrans" cxnId="{5008B335-EEF6-4A06-9918-3C41CC2BD6CD}">
      <dgm:prSet/>
      <dgm:spPr/>
      <dgm:t>
        <a:bodyPr/>
        <a:lstStyle/>
        <a:p>
          <a:endParaRPr lang="en-US"/>
        </a:p>
      </dgm:t>
    </dgm:pt>
    <dgm:pt modelId="{30995C67-379F-49AA-9F84-1418DA8870D7}" type="sibTrans" cxnId="{5008B335-EEF6-4A06-9918-3C41CC2BD6CD}">
      <dgm:prSet/>
      <dgm:spPr/>
      <dgm:t>
        <a:bodyPr/>
        <a:lstStyle/>
        <a:p>
          <a:endParaRPr lang="en-US"/>
        </a:p>
      </dgm:t>
    </dgm:pt>
    <dgm:pt modelId="{6E1C8C37-6D17-43C0-8D26-C90D884AAFBE}">
      <dgm:prSet phldrT="[Text]" custT="1"/>
      <dgm:spPr/>
      <dgm:t>
        <a:bodyPr/>
        <a:lstStyle/>
        <a:p>
          <a:r>
            <a:rPr lang="en-US" sz="1400" b="1" dirty="0" smtClean="0"/>
            <a:t>November 2014-April 2015</a:t>
          </a:r>
        </a:p>
        <a:p>
          <a:endParaRPr lang="en-US" sz="1400" dirty="0"/>
        </a:p>
      </dgm:t>
    </dgm:pt>
    <dgm:pt modelId="{2A66CDBE-B6A9-4A26-BAFE-F81F97A4520E}" type="parTrans" cxnId="{1073AA5C-E306-415B-A4AD-D3C12CBC8339}">
      <dgm:prSet/>
      <dgm:spPr/>
      <dgm:t>
        <a:bodyPr/>
        <a:lstStyle/>
        <a:p>
          <a:endParaRPr lang="en-US"/>
        </a:p>
      </dgm:t>
    </dgm:pt>
    <dgm:pt modelId="{70ABF5D6-3924-4B06-B481-BFC68219C01F}" type="sibTrans" cxnId="{1073AA5C-E306-415B-A4AD-D3C12CBC8339}">
      <dgm:prSet/>
      <dgm:spPr/>
      <dgm:t>
        <a:bodyPr/>
        <a:lstStyle/>
        <a:p>
          <a:endParaRPr lang="en-US"/>
        </a:p>
      </dgm:t>
    </dgm:pt>
    <dgm:pt modelId="{A00206C4-F47B-4AB7-8934-A2E4A42771F5}">
      <dgm:prSet phldrT="[Text]" custT="1"/>
      <dgm:spPr/>
      <dgm:t>
        <a:bodyPr/>
        <a:lstStyle/>
        <a:p>
          <a:r>
            <a:rPr lang="en-US" sz="1600" b="1" dirty="0" smtClean="0"/>
            <a:t>Educator </a:t>
          </a:r>
          <a:r>
            <a:rPr lang="en-US" sz="1800" b="1" dirty="0" smtClean="0"/>
            <a:t>Teams</a:t>
          </a:r>
          <a:endParaRPr lang="en-US" sz="1600" b="1" dirty="0"/>
        </a:p>
      </dgm:t>
    </dgm:pt>
    <dgm:pt modelId="{EE3A02FE-6BE4-477C-A4A8-068664580B83}" type="parTrans" cxnId="{32E2399D-8907-4893-940C-67B1161FEE77}">
      <dgm:prSet/>
      <dgm:spPr/>
      <dgm:t>
        <a:bodyPr/>
        <a:lstStyle/>
        <a:p>
          <a:endParaRPr lang="en-US"/>
        </a:p>
      </dgm:t>
    </dgm:pt>
    <dgm:pt modelId="{7F36FD1C-7C32-47A0-A60D-E2D67DD0B382}" type="sibTrans" cxnId="{32E2399D-8907-4893-940C-67B1161FEE77}">
      <dgm:prSet/>
      <dgm:spPr/>
      <dgm:t>
        <a:bodyPr/>
        <a:lstStyle/>
        <a:p>
          <a:endParaRPr lang="en-US"/>
        </a:p>
      </dgm:t>
    </dgm:pt>
    <dgm:pt modelId="{82F37379-FF47-4ACA-A357-6E790A77089C}">
      <dgm:prSet phldrT="[Text]" custT="1"/>
      <dgm:spPr/>
      <dgm:t>
        <a:bodyPr/>
        <a:lstStyle/>
        <a:p>
          <a:r>
            <a:rPr lang="en-US" sz="1400" b="1" dirty="0" smtClean="0"/>
            <a:t>June- October 2015</a:t>
          </a:r>
        </a:p>
        <a:p>
          <a:endParaRPr lang="en-US" sz="1400" dirty="0" smtClean="0"/>
        </a:p>
        <a:p>
          <a:r>
            <a:rPr lang="en-US" sz="1400" dirty="0" smtClean="0"/>
            <a:t>Team of 47 educators—K-12 and higher ed. </a:t>
          </a:r>
        </a:p>
        <a:p>
          <a:endParaRPr lang="en-US" sz="1400" dirty="0" smtClean="0"/>
        </a:p>
        <a:p>
          <a:r>
            <a:rPr lang="en-US" sz="1400" dirty="0" smtClean="0"/>
            <a:t>Reviewed public feedback </a:t>
          </a:r>
        </a:p>
        <a:p>
          <a:endParaRPr lang="en-US" sz="1400" dirty="0" smtClean="0"/>
        </a:p>
        <a:p>
          <a:r>
            <a:rPr lang="en-US" sz="1400" dirty="0" smtClean="0"/>
            <a:t>Made initial revisions</a:t>
          </a:r>
        </a:p>
        <a:p>
          <a:endParaRPr lang="en-US" sz="1400" dirty="0" smtClean="0"/>
        </a:p>
      </dgm:t>
    </dgm:pt>
    <dgm:pt modelId="{D58509EE-65AD-44A9-9127-9FCDA5380EAD}" type="parTrans" cxnId="{5EF51ABA-CBFE-4F2D-9691-FDA6E3F8AC79}">
      <dgm:prSet/>
      <dgm:spPr/>
      <dgm:t>
        <a:bodyPr/>
        <a:lstStyle/>
        <a:p>
          <a:endParaRPr lang="en-US"/>
        </a:p>
      </dgm:t>
    </dgm:pt>
    <dgm:pt modelId="{9F05BCE4-DEAB-4672-9CDC-0480DB128376}" type="sibTrans" cxnId="{5EF51ABA-CBFE-4F2D-9691-FDA6E3F8AC79}">
      <dgm:prSet/>
      <dgm:spPr/>
      <dgm:t>
        <a:bodyPr/>
        <a:lstStyle/>
        <a:p>
          <a:endParaRPr lang="en-US"/>
        </a:p>
      </dgm:t>
    </dgm:pt>
    <dgm:pt modelId="{3BA9A9CA-702E-417C-B22F-35C028A818F5}">
      <dgm:prSet phldrT="[Text]" custT="1"/>
      <dgm:spPr/>
      <dgm:t>
        <a:bodyPr/>
        <a:lstStyle/>
        <a:p>
          <a:r>
            <a:rPr lang="en-US" sz="1800" b="1" dirty="0" smtClean="0"/>
            <a:t>SRC </a:t>
          </a:r>
          <a:endParaRPr lang="en-US" sz="1800" b="1" dirty="0"/>
        </a:p>
      </dgm:t>
    </dgm:pt>
    <dgm:pt modelId="{3D388864-C9BA-4C96-B9C4-D28558D56C73}" type="parTrans" cxnId="{F74C67D7-9F60-41BE-ADBE-E4E9ADECB8A6}">
      <dgm:prSet/>
      <dgm:spPr/>
      <dgm:t>
        <a:bodyPr/>
        <a:lstStyle/>
        <a:p>
          <a:endParaRPr lang="en-US"/>
        </a:p>
      </dgm:t>
    </dgm:pt>
    <dgm:pt modelId="{F1967F75-5953-42FA-B866-9FD8A78D62E2}" type="sibTrans" cxnId="{F74C67D7-9F60-41BE-ADBE-E4E9ADECB8A6}">
      <dgm:prSet/>
      <dgm:spPr/>
      <dgm:t>
        <a:bodyPr/>
        <a:lstStyle/>
        <a:p>
          <a:endParaRPr lang="en-US"/>
        </a:p>
      </dgm:t>
    </dgm:pt>
    <dgm:pt modelId="{C40773CC-BC00-4450-AA72-2CBF5586A3EC}">
      <dgm:prSet phldrT="[Text]" custT="1"/>
      <dgm:spPr/>
      <dgm:t>
        <a:bodyPr/>
        <a:lstStyle/>
        <a:p>
          <a:r>
            <a:rPr lang="en-US" sz="1400" b="1" dirty="0" smtClean="0"/>
            <a:t>August 2015-January 2016</a:t>
          </a:r>
        </a:p>
        <a:p>
          <a:endParaRPr lang="en-US" sz="1400" dirty="0" smtClean="0"/>
        </a:p>
        <a:p>
          <a:r>
            <a:rPr lang="en-US" sz="1400" dirty="0" smtClean="0"/>
            <a:t>10 appointed members</a:t>
          </a:r>
        </a:p>
        <a:p>
          <a:endParaRPr lang="en-US" sz="1400" dirty="0" smtClean="0"/>
        </a:p>
        <a:p>
          <a:r>
            <a:rPr lang="en-US" sz="1400" dirty="0" smtClean="0"/>
            <a:t>Recommended revisions</a:t>
          </a:r>
        </a:p>
        <a:p>
          <a:endParaRPr lang="en-US" sz="1400" dirty="0" smtClean="0"/>
        </a:p>
        <a:p>
          <a:r>
            <a:rPr lang="en-US" sz="1400" dirty="0" smtClean="0"/>
            <a:t>Position Statement </a:t>
          </a:r>
        </a:p>
        <a:p>
          <a:endParaRPr lang="en-US" sz="1400" dirty="0" smtClean="0"/>
        </a:p>
        <a:p>
          <a:endParaRPr lang="en-US" sz="1400" dirty="0" smtClean="0"/>
        </a:p>
        <a:p>
          <a:endParaRPr lang="en-US" sz="1400" dirty="0" smtClean="0"/>
        </a:p>
        <a:p>
          <a:endParaRPr lang="en-US" sz="1400" dirty="0"/>
        </a:p>
      </dgm:t>
    </dgm:pt>
    <dgm:pt modelId="{C1427CF8-09E2-416F-BEAA-FD1541DEECA2}" type="parTrans" cxnId="{2F570A09-BCA5-4D1D-BE86-07A7D36D0205}">
      <dgm:prSet/>
      <dgm:spPr/>
      <dgm:t>
        <a:bodyPr/>
        <a:lstStyle/>
        <a:p>
          <a:endParaRPr lang="en-US"/>
        </a:p>
      </dgm:t>
    </dgm:pt>
    <dgm:pt modelId="{138ECB14-2CCF-4BED-A6D0-6A7AF8737B78}" type="sibTrans" cxnId="{2F570A09-BCA5-4D1D-BE86-07A7D36D0205}">
      <dgm:prSet/>
      <dgm:spPr/>
      <dgm:t>
        <a:bodyPr/>
        <a:lstStyle/>
        <a:p>
          <a:endParaRPr lang="en-US"/>
        </a:p>
      </dgm:t>
    </dgm:pt>
    <dgm:pt modelId="{B1CAE3A2-1298-461C-96D0-DD02A07CC4E9}">
      <dgm:prSet phldrT="[Text]"/>
      <dgm:spPr/>
      <dgm:t>
        <a:bodyPr/>
        <a:lstStyle/>
        <a:p>
          <a:r>
            <a:rPr lang="en-US" b="1" dirty="0" smtClean="0"/>
            <a:t>Second Public Review </a:t>
          </a:r>
          <a:endParaRPr lang="en-US" b="1" dirty="0"/>
        </a:p>
      </dgm:t>
    </dgm:pt>
    <dgm:pt modelId="{0EFF033B-8523-4FC8-BB22-A98DC1F468BA}" type="parTrans" cxnId="{8B8A0882-4170-4450-9694-981580CEA2F6}">
      <dgm:prSet/>
      <dgm:spPr/>
      <dgm:t>
        <a:bodyPr/>
        <a:lstStyle/>
        <a:p>
          <a:endParaRPr lang="en-US"/>
        </a:p>
      </dgm:t>
    </dgm:pt>
    <dgm:pt modelId="{B96C1669-422E-4DAC-8FCF-937FB2CA8B3C}" type="sibTrans" cxnId="{8B8A0882-4170-4450-9694-981580CEA2F6}">
      <dgm:prSet/>
      <dgm:spPr/>
      <dgm:t>
        <a:bodyPr/>
        <a:lstStyle/>
        <a:p>
          <a:endParaRPr lang="en-US"/>
        </a:p>
      </dgm:t>
    </dgm:pt>
    <dgm:pt modelId="{EE3472C1-BD9F-42D6-8114-D6C8F8E2F070}">
      <dgm:prSet phldrT="[Text]" custT="1"/>
      <dgm:spPr/>
      <dgm:t>
        <a:bodyPr/>
        <a:lstStyle/>
        <a:p>
          <a:r>
            <a:rPr lang="en-US" sz="1400" dirty="0" smtClean="0"/>
            <a:t>131,000 reviews</a:t>
          </a:r>
        </a:p>
        <a:p>
          <a:endParaRPr lang="en-US" sz="1400" dirty="0"/>
        </a:p>
      </dgm:t>
    </dgm:pt>
    <dgm:pt modelId="{AE780A91-DED2-4CE4-9473-9D4D12D9A013}" type="parTrans" cxnId="{3432CA0C-E275-4599-820B-0BFE9B7291BD}">
      <dgm:prSet/>
      <dgm:spPr/>
      <dgm:t>
        <a:bodyPr/>
        <a:lstStyle/>
        <a:p>
          <a:endParaRPr lang="en-US"/>
        </a:p>
      </dgm:t>
    </dgm:pt>
    <dgm:pt modelId="{E8AC81F4-2B31-4E38-858E-B6B797F15798}" type="sibTrans" cxnId="{3432CA0C-E275-4599-820B-0BFE9B7291BD}">
      <dgm:prSet/>
      <dgm:spPr/>
      <dgm:t>
        <a:bodyPr/>
        <a:lstStyle/>
        <a:p>
          <a:endParaRPr lang="en-US"/>
        </a:p>
      </dgm:t>
    </dgm:pt>
    <dgm:pt modelId="{CC6D8E98-F075-4D97-BECB-2149DFC71C2A}">
      <dgm:prSet phldrT="[Text]" custT="1"/>
      <dgm:spPr/>
      <dgm:t>
        <a:bodyPr/>
        <a:lstStyle/>
        <a:p>
          <a:r>
            <a:rPr lang="en-US" sz="1400" dirty="0" smtClean="0"/>
            <a:t>20,000 comments</a:t>
          </a:r>
          <a:endParaRPr lang="en-US" sz="1400" dirty="0"/>
        </a:p>
      </dgm:t>
    </dgm:pt>
    <dgm:pt modelId="{14743661-E309-46F4-A71A-E62BB4D98CD3}" type="parTrans" cxnId="{AFDFCA52-E3CC-40F6-B82B-54F56A3457E4}">
      <dgm:prSet/>
      <dgm:spPr/>
      <dgm:t>
        <a:bodyPr/>
        <a:lstStyle/>
        <a:p>
          <a:endParaRPr lang="en-US"/>
        </a:p>
      </dgm:t>
    </dgm:pt>
    <dgm:pt modelId="{5DE03318-32FA-4409-A58E-3245E2EE49F0}" type="sibTrans" cxnId="{AFDFCA52-E3CC-40F6-B82B-54F56A3457E4}">
      <dgm:prSet/>
      <dgm:spPr/>
      <dgm:t>
        <a:bodyPr/>
        <a:lstStyle/>
        <a:p>
          <a:endParaRPr lang="en-US"/>
        </a:p>
      </dgm:t>
    </dgm:pt>
    <dgm:pt modelId="{278490E8-7014-4ED7-AD41-ECFB80A9410C}">
      <dgm:prSet phldrT="[Text]" custT="1"/>
      <dgm:spPr/>
      <dgm:t>
        <a:bodyPr/>
        <a:lstStyle/>
        <a:p>
          <a:r>
            <a:rPr lang="en-US" sz="1400" b="1" dirty="0" smtClean="0"/>
            <a:t>October- December 2015</a:t>
          </a:r>
        </a:p>
        <a:p>
          <a:endParaRPr lang="en-US" sz="1400" b="0" dirty="0" smtClean="0"/>
        </a:p>
        <a:p>
          <a:r>
            <a:rPr lang="en-US" sz="1400" b="0" dirty="0" smtClean="0"/>
            <a:t>Website and roundtables</a:t>
          </a:r>
          <a:endParaRPr lang="en-US" sz="1400" b="0" dirty="0" smtClean="0"/>
        </a:p>
        <a:p>
          <a:endParaRPr lang="en-US" sz="1400" b="0" dirty="0" smtClean="0"/>
        </a:p>
        <a:p>
          <a:r>
            <a:rPr lang="en-US" sz="1400" b="0" dirty="0" smtClean="0"/>
            <a:t>Higher education review</a:t>
          </a:r>
        </a:p>
        <a:p>
          <a:endParaRPr lang="en-US" sz="1400" b="0" dirty="0" smtClean="0"/>
        </a:p>
        <a:p>
          <a:r>
            <a:rPr lang="en-US" sz="1400" b="0" dirty="0" smtClean="0"/>
            <a:t>External </a:t>
          </a:r>
          <a:r>
            <a:rPr lang="en-US" sz="1400" b="0" dirty="0" smtClean="0"/>
            <a:t>review</a:t>
          </a:r>
          <a:endParaRPr lang="en-US" sz="1400" b="0" dirty="0"/>
        </a:p>
      </dgm:t>
    </dgm:pt>
    <dgm:pt modelId="{C3BBDC57-BAA1-476C-A2D0-FC5612C65289}" type="parTrans" cxnId="{5892F0D0-0F18-4A45-A84E-6570CE58F299}">
      <dgm:prSet/>
      <dgm:spPr/>
      <dgm:t>
        <a:bodyPr/>
        <a:lstStyle/>
        <a:p>
          <a:endParaRPr lang="en-US"/>
        </a:p>
      </dgm:t>
    </dgm:pt>
    <dgm:pt modelId="{9950D530-C0F7-4585-856A-EAB05C6AB8D8}" type="sibTrans" cxnId="{5892F0D0-0F18-4A45-A84E-6570CE58F299}">
      <dgm:prSet/>
      <dgm:spPr/>
      <dgm:t>
        <a:bodyPr/>
        <a:lstStyle/>
        <a:p>
          <a:endParaRPr lang="en-US"/>
        </a:p>
      </dgm:t>
    </dgm:pt>
    <dgm:pt modelId="{B4310529-0C9E-41E8-BA74-D835CD69F61E}" type="pres">
      <dgm:prSet presAssocID="{2442453C-0B22-4CE3-B57F-262C0AE44FD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5AB6889-F3AF-4187-B623-D70871A618A3}" type="pres">
      <dgm:prSet presAssocID="{1770BF88-6599-4669-BD97-067AF030A9AD}" presName="compositeNode" presStyleCnt="0">
        <dgm:presLayoutVars>
          <dgm:bulletEnabled val="1"/>
        </dgm:presLayoutVars>
      </dgm:prSet>
      <dgm:spPr/>
    </dgm:pt>
    <dgm:pt modelId="{F4B730A6-C123-4BF6-9C02-32EC921EE4A2}" type="pres">
      <dgm:prSet presAssocID="{1770BF88-6599-4669-BD97-067AF030A9AD}" presName="bgRect" presStyleLbl="node1" presStyleIdx="0" presStyleCnt="4"/>
      <dgm:spPr/>
      <dgm:t>
        <a:bodyPr/>
        <a:lstStyle/>
        <a:p>
          <a:endParaRPr lang="en-US"/>
        </a:p>
      </dgm:t>
    </dgm:pt>
    <dgm:pt modelId="{6848A714-3512-4A7A-A3B8-8911ABF1B192}" type="pres">
      <dgm:prSet presAssocID="{1770BF88-6599-4669-BD97-067AF030A9AD}" presName="parentNode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35F3FB-3A7C-4F81-AA21-FD7F3F2653FA}" type="pres">
      <dgm:prSet presAssocID="{1770BF88-6599-4669-BD97-067AF030A9AD}" presName="child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1CCC3D-6FF0-4B85-A11A-BC10D08227BA}" type="pres">
      <dgm:prSet presAssocID="{30995C67-379F-49AA-9F84-1418DA8870D7}" presName="hSp" presStyleCnt="0"/>
      <dgm:spPr/>
    </dgm:pt>
    <dgm:pt modelId="{140B15BA-CEBD-4FF1-ABC2-2A54C0131A7D}" type="pres">
      <dgm:prSet presAssocID="{30995C67-379F-49AA-9F84-1418DA8870D7}" presName="vProcSp" presStyleCnt="0"/>
      <dgm:spPr/>
    </dgm:pt>
    <dgm:pt modelId="{4B6C5ED8-F685-47D8-9C0F-7781CF6EC509}" type="pres">
      <dgm:prSet presAssocID="{30995C67-379F-49AA-9F84-1418DA8870D7}" presName="vSp1" presStyleCnt="0"/>
      <dgm:spPr/>
    </dgm:pt>
    <dgm:pt modelId="{5ED75A8B-93FB-4D0C-8E80-B60766FFC932}" type="pres">
      <dgm:prSet presAssocID="{30995C67-379F-49AA-9F84-1418DA8870D7}" presName="simulatedConn" presStyleLbl="solidFgAcc1" presStyleIdx="0" presStyleCnt="3"/>
      <dgm:spPr/>
    </dgm:pt>
    <dgm:pt modelId="{75721B94-C88C-44C3-9027-676A1B45C232}" type="pres">
      <dgm:prSet presAssocID="{30995C67-379F-49AA-9F84-1418DA8870D7}" presName="vSp2" presStyleCnt="0"/>
      <dgm:spPr/>
    </dgm:pt>
    <dgm:pt modelId="{65B61CAC-66EA-4082-BD94-F7722AD81336}" type="pres">
      <dgm:prSet presAssocID="{30995C67-379F-49AA-9F84-1418DA8870D7}" presName="sibTrans" presStyleCnt="0"/>
      <dgm:spPr/>
    </dgm:pt>
    <dgm:pt modelId="{79511D72-5DCF-434F-841C-9AD5E803B378}" type="pres">
      <dgm:prSet presAssocID="{A00206C4-F47B-4AB7-8934-A2E4A42771F5}" presName="compositeNode" presStyleCnt="0">
        <dgm:presLayoutVars>
          <dgm:bulletEnabled val="1"/>
        </dgm:presLayoutVars>
      </dgm:prSet>
      <dgm:spPr/>
    </dgm:pt>
    <dgm:pt modelId="{1ECA561B-5F18-42EC-9E99-E139D12896B8}" type="pres">
      <dgm:prSet presAssocID="{A00206C4-F47B-4AB7-8934-A2E4A42771F5}" presName="bgRect" presStyleLbl="node1" presStyleIdx="1" presStyleCnt="4"/>
      <dgm:spPr/>
      <dgm:t>
        <a:bodyPr/>
        <a:lstStyle/>
        <a:p>
          <a:endParaRPr lang="en-US"/>
        </a:p>
      </dgm:t>
    </dgm:pt>
    <dgm:pt modelId="{C1313232-F9AC-42D6-B6D5-9D690EDBF288}" type="pres">
      <dgm:prSet presAssocID="{A00206C4-F47B-4AB7-8934-A2E4A42771F5}" presName="parentNode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882E06-1D32-459F-B6FA-29F17F5671F4}" type="pres">
      <dgm:prSet presAssocID="{A00206C4-F47B-4AB7-8934-A2E4A42771F5}" presName="child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369F95-44D2-4D5E-97D9-73C83B43DB5E}" type="pres">
      <dgm:prSet presAssocID="{7F36FD1C-7C32-47A0-A60D-E2D67DD0B382}" presName="hSp" presStyleCnt="0"/>
      <dgm:spPr/>
    </dgm:pt>
    <dgm:pt modelId="{B93776D1-3374-411A-A740-997CD571DB4F}" type="pres">
      <dgm:prSet presAssocID="{7F36FD1C-7C32-47A0-A60D-E2D67DD0B382}" presName="vProcSp" presStyleCnt="0"/>
      <dgm:spPr/>
    </dgm:pt>
    <dgm:pt modelId="{BCF5205F-2756-4D27-843B-612C5F1A78F2}" type="pres">
      <dgm:prSet presAssocID="{7F36FD1C-7C32-47A0-A60D-E2D67DD0B382}" presName="vSp1" presStyleCnt="0"/>
      <dgm:spPr/>
    </dgm:pt>
    <dgm:pt modelId="{3DE2F723-EF02-4A5D-80B5-68B083B08AE5}" type="pres">
      <dgm:prSet presAssocID="{7F36FD1C-7C32-47A0-A60D-E2D67DD0B382}" presName="simulatedConn" presStyleLbl="solidFgAcc1" presStyleIdx="1" presStyleCnt="3"/>
      <dgm:spPr/>
    </dgm:pt>
    <dgm:pt modelId="{0E56C78E-C7BA-4A22-A87E-81A452A23851}" type="pres">
      <dgm:prSet presAssocID="{7F36FD1C-7C32-47A0-A60D-E2D67DD0B382}" presName="vSp2" presStyleCnt="0"/>
      <dgm:spPr/>
    </dgm:pt>
    <dgm:pt modelId="{CA0B6FCF-3702-4D08-96DA-67FECF78CD3B}" type="pres">
      <dgm:prSet presAssocID="{7F36FD1C-7C32-47A0-A60D-E2D67DD0B382}" presName="sibTrans" presStyleCnt="0"/>
      <dgm:spPr/>
    </dgm:pt>
    <dgm:pt modelId="{786B9A77-F6E6-4A55-9208-458486D05E78}" type="pres">
      <dgm:prSet presAssocID="{B1CAE3A2-1298-461C-96D0-DD02A07CC4E9}" presName="compositeNode" presStyleCnt="0">
        <dgm:presLayoutVars>
          <dgm:bulletEnabled val="1"/>
        </dgm:presLayoutVars>
      </dgm:prSet>
      <dgm:spPr/>
    </dgm:pt>
    <dgm:pt modelId="{0864F384-E6EE-47FA-A229-3C35E6ECD775}" type="pres">
      <dgm:prSet presAssocID="{B1CAE3A2-1298-461C-96D0-DD02A07CC4E9}" presName="bgRect" presStyleLbl="node1" presStyleIdx="2" presStyleCnt="4"/>
      <dgm:spPr/>
      <dgm:t>
        <a:bodyPr/>
        <a:lstStyle/>
        <a:p>
          <a:endParaRPr lang="en-US"/>
        </a:p>
      </dgm:t>
    </dgm:pt>
    <dgm:pt modelId="{6E46A49E-4409-45A9-B516-A9B0ED253234}" type="pres">
      <dgm:prSet presAssocID="{B1CAE3A2-1298-461C-96D0-DD02A07CC4E9}" presName="parentNode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DBB296-BCF9-4EC3-8AD2-ECB385133278}" type="pres">
      <dgm:prSet presAssocID="{B1CAE3A2-1298-461C-96D0-DD02A07CC4E9}" presName="child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CD1D30-891D-48C6-8E89-F056C7612A16}" type="pres">
      <dgm:prSet presAssocID="{B96C1669-422E-4DAC-8FCF-937FB2CA8B3C}" presName="hSp" presStyleCnt="0"/>
      <dgm:spPr/>
    </dgm:pt>
    <dgm:pt modelId="{81A016C3-0A33-4FFC-900C-E1F9334A0DBE}" type="pres">
      <dgm:prSet presAssocID="{B96C1669-422E-4DAC-8FCF-937FB2CA8B3C}" presName="vProcSp" presStyleCnt="0"/>
      <dgm:spPr/>
    </dgm:pt>
    <dgm:pt modelId="{41A3C567-D645-4137-BFFC-77E2A8C4683F}" type="pres">
      <dgm:prSet presAssocID="{B96C1669-422E-4DAC-8FCF-937FB2CA8B3C}" presName="vSp1" presStyleCnt="0"/>
      <dgm:spPr/>
    </dgm:pt>
    <dgm:pt modelId="{FE5C9C2F-1D10-4EAE-9150-D8CC47D4A1B9}" type="pres">
      <dgm:prSet presAssocID="{B96C1669-422E-4DAC-8FCF-937FB2CA8B3C}" presName="simulatedConn" presStyleLbl="solidFgAcc1" presStyleIdx="2" presStyleCnt="3"/>
      <dgm:spPr/>
    </dgm:pt>
    <dgm:pt modelId="{D6214AE0-BA7B-460B-91C1-D9B0EAFACBE3}" type="pres">
      <dgm:prSet presAssocID="{B96C1669-422E-4DAC-8FCF-937FB2CA8B3C}" presName="vSp2" presStyleCnt="0"/>
      <dgm:spPr/>
    </dgm:pt>
    <dgm:pt modelId="{CAE4769A-C754-4739-BC10-E247A284AA86}" type="pres">
      <dgm:prSet presAssocID="{B96C1669-422E-4DAC-8FCF-937FB2CA8B3C}" presName="sibTrans" presStyleCnt="0"/>
      <dgm:spPr/>
    </dgm:pt>
    <dgm:pt modelId="{08699A6F-234B-4845-B555-61F0510EB36C}" type="pres">
      <dgm:prSet presAssocID="{3BA9A9CA-702E-417C-B22F-35C028A818F5}" presName="compositeNode" presStyleCnt="0">
        <dgm:presLayoutVars>
          <dgm:bulletEnabled val="1"/>
        </dgm:presLayoutVars>
      </dgm:prSet>
      <dgm:spPr/>
    </dgm:pt>
    <dgm:pt modelId="{819DF276-34C3-44F8-991B-4272025D9F7C}" type="pres">
      <dgm:prSet presAssocID="{3BA9A9CA-702E-417C-B22F-35C028A818F5}" presName="bgRect" presStyleLbl="node1" presStyleIdx="3" presStyleCnt="4"/>
      <dgm:spPr/>
      <dgm:t>
        <a:bodyPr/>
        <a:lstStyle/>
        <a:p>
          <a:endParaRPr lang="en-US"/>
        </a:p>
      </dgm:t>
    </dgm:pt>
    <dgm:pt modelId="{301615C6-58BA-418C-BF25-C4856A253DA5}" type="pres">
      <dgm:prSet presAssocID="{3BA9A9CA-702E-417C-B22F-35C028A818F5}" presName="parentNode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048953-FDFC-49F2-AC08-B931A283EFDC}" type="pres">
      <dgm:prSet presAssocID="{3BA9A9CA-702E-417C-B22F-35C028A818F5}" presName="child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EAD7C13-DF43-4002-A466-A48445157919}" type="presOf" srcId="{1770BF88-6599-4669-BD97-067AF030A9AD}" destId="{6848A714-3512-4A7A-A3B8-8911ABF1B192}" srcOrd="1" destOrd="0" presId="urn:microsoft.com/office/officeart/2005/8/layout/hProcess7"/>
    <dgm:cxn modelId="{F2A1410D-5A9D-440D-8F50-2E97ED78F23C}" type="presOf" srcId="{CC6D8E98-F075-4D97-BECB-2149DFC71C2A}" destId="{2435F3FB-3A7C-4F81-AA21-FD7F3F2653FA}" srcOrd="0" destOrd="2" presId="urn:microsoft.com/office/officeart/2005/8/layout/hProcess7"/>
    <dgm:cxn modelId="{8B8A0882-4170-4450-9694-981580CEA2F6}" srcId="{2442453C-0B22-4CE3-B57F-262C0AE44FD4}" destId="{B1CAE3A2-1298-461C-96D0-DD02A07CC4E9}" srcOrd="2" destOrd="0" parTransId="{0EFF033B-8523-4FC8-BB22-A98DC1F468BA}" sibTransId="{B96C1669-422E-4DAC-8FCF-937FB2CA8B3C}"/>
    <dgm:cxn modelId="{DF8ECCEF-F963-4E5D-9405-48151B84CF5C}" type="presOf" srcId="{EE3472C1-BD9F-42D6-8114-D6C8F8E2F070}" destId="{2435F3FB-3A7C-4F81-AA21-FD7F3F2653FA}" srcOrd="0" destOrd="1" presId="urn:microsoft.com/office/officeart/2005/8/layout/hProcess7"/>
    <dgm:cxn modelId="{3432CA0C-E275-4599-820B-0BFE9B7291BD}" srcId="{1770BF88-6599-4669-BD97-067AF030A9AD}" destId="{EE3472C1-BD9F-42D6-8114-D6C8F8E2F070}" srcOrd="1" destOrd="0" parTransId="{AE780A91-DED2-4CE4-9473-9D4D12D9A013}" sibTransId="{E8AC81F4-2B31-4E38-858E-B6B797F15798}"/>
    <dgm:cxn modelId="{32E2399D-8907-4893-940C-67B1161FEE77}" srcId="{2442453C-0B22-4CE3-B57F-262C0AE44FD4}" destId="{A00206C4-F47B-4AB7-8934-A2E4A42771F5}" srcOrd="1" destOrd="0" parTransId="{EE3A02FE-6BE4-477C-A4A8-068664580B83}" sibTransId="{7F36FD1C-7C32-47A0-A60D-E2D67DD0B382}"/>
    <dgm:cxn modelId="{1073AA5C-E306-415B-A4AD-D3C12CBC8339}" srcId="{1770BF88-6599-4669-BD97-067AF030A9AD}" destId="{6E1C8C37-6D17-43C0-8D26-C90D884AAFBE}" srcOrd="0" destOrd="0" parTransId="{2A66CDBE-B6A9-4A26-BAFE-F81F97A4520E}" sibTransId="{70ABF5D6-3924-4B06-B481-BFC68219C01F}"/>
    <dgm:cxn modelId="{F6655C11-1505-406A-AC79-C76186849C1D}" type="presOf" srcId="{1770BF88-6599-4669-BD97-067AF030A9AD}" destId="{F4B730A6-C123-4BF6-9C02-32EC921EE4A2}" srcOrd="0" destOrd="0" presId="urn:microsoft.com/office/officeart/2005/8/layout/hProcess7"/>
    <dgm:cxn modelId="{4857A22A-6506-4FF5-9113-7D32300C872C}" type="presOf" srcId="{A00206C4-F47B-4AB7-8934-A2E4A42771F5}" destId="{1ECA561B-5F18-42EC-9E99-E139D12896B8}" srcOrd="0" destOrd="0" presId="urn:microsoft.com/office/officeart/2005/8/layout/hProcess7"/>
    <dgm:cxn modelId="{D6E9BBA5-53ED-452C-859D-977DC815BA18}" type="presOf" srcId="{278490E8-7014-4ED7-AD41-ECFB80A9410C}" destId="{12DBB296-BCF9-4EC3-8AD2-ECB385133278}" srcOrd="0" destOrd="0" presId="urn:microsoft.com/office/officeart/2005/8/layout/hProcess7"/>
    <dgm:cxn modelId="{2F570A09-BCA5-4D1D-BE86-07A7D36D0205}" srcId="{3BA9A9CA-702E-417C-B22F-35C028A818F5}" destId="{C40773CC-BC00-4450-AA72-2CBF5586A3EC}" srcOrd="0" destOrd="0" parTransId="{C1427CF8-09E2-416F-BEAA-FD1541DEECA2}" sibTransId="{138ECB14-2CCF-4BED-A6D0-6A7AF8737B78}"/>
    <dgm:cxn modelId="{5892F0D0-0F18-4A45-A84E-6570CE58F299}" srcId="{B1CAE3A2-1298-461C-96D0-DD02A07CC4E9}" destId="{278490E8-7014-4ED7-AD41-ECFB80A9410C}" srcOrd="0" destOrd="0" parTransId="{C3BBDC57-BAA1-476C-A2D0-FC5612C65289}" sibTransId="{9950D530-C0F7-4585-856A-EAB05C6AB8D8}"/>
    <dgm:cxn modelId="{CDC565AB-32DB-402F-ADB2-BB8A0558083D}" type="presOf" srcId="{B1CAE3A2-1298-461C-96D0-DD02A07CC4E9}" destId="{0864F384-E6EE-47FA-A229-3C35E6ECD775}" srcOrd="0" destOrd="0" presId="urn:microsoft.com/office/officeart/2005/8/layout/hProcess7"/>
    <dgm:cxn modelId="{F74C67D7-9F60-41BE-ADBE-E4E9ADECB8A6}" srcId="{2442453C-0B22-4CE3-B57F-262C0AE44FD4}" destId="{3BA9A9CA-702E-417C-B22F-35C028A818F5}" srcOrd="3" destOrd="0" parTransId="{3D388864-C9BA-4C96-B9C4-D28558D56C73}" sibTransId="{F1967F75-5953-42FA-B866-9FD8A78D62E2}"/>
    <dgm:cxn modelId="{46155F3A-1714-45C6-B2BF-9B63BA4DD958}" type="presOf" srcId="{A00206C4-F47B-4AB7-8934-A2E4A42771F5}" destId="{C1313232-F9AC-42D6-B6D5-9D690EDBF288}" srcOrd="1" destOrd="0" presId="urn:microsoft.com/office/officeart/2005/8/layout/hProcess7"/>
    <dgm:cxn modelId="{8C185D36-471D-4A6C-A922-C856F50B061D}" type="presOf" srcId="{3BA9A9CA-702E-417C-B22F-35C028A818F5}" destId="{819DF276-34C3-44F8-991B-4272025D9F7C}" srcOrd="0" destOrd="0" presId="urn:microsoft.com/office/officeart/2005/8/layout/hProcess7"/>
    <dgm:cxn modelId="{5EF51ABA-CBFE-4F2D-9691-FDA6E3F8AC79}" srcId="{A00206C4-F47B-4AB7-8934-A2E4A42771F5}" destId="{82F37379-FF47-4ACA-A357-6E790A77089C}" srcOrd="0" destOrd="0" parTransId="{D58509EE-65AD-44A9-9127-9FCDA5380EAD}" sibTransId="{9F05BCE4-DEAB-4672-9CDC-0480DB128376}"/>
    <dgm:cxn modelId="{7357506C-9251-4B36-ACF0-4D9E29FC8E00}" type="presOf" srcId="{3BA9A9CA-702E-417C-B22F-35C028A818F5}" destId="{301615C6-58BA-418C-BF25-C4856A253DA5}" srcOrd="1" destOrd="0" presId="urn:microsoft.com/office/officeart/2005/8/layout/hProcess7"/>
    <dgm:cxn modelId="{97D0A952-DE08-42F5-9B4D-C1596FBE67AA}" type="presOf" srcId="{6E1C8C37-6D17-43C0-8D26-C90D884AAFBE}" destId="{2435F3FB-3A7C-4F81-AA21-FD7F3F2653FA}" srcOrd="0" destOrd="0" presId="urn:microsoft.com/office/officeart/2005/8/layout/hProcess7"/>
    <dgm:cxn modelId="{C39EA34C-F394-4F2E-8B89-B10F6003A1E0}" type="presOf" srcId="{B1CAE3A2-1298-461C-96D0-DD02A07CC4E9}" destId="{6E46A49E-4409-45A9-B516-A9B0ED253234}" srcOrd="1" destOrd="0" presId="urn:microsoft.com/office/officeart/2005/8/layout/hProcess7"/>
    <dgm:cxn modelId="{B9A715CD-7D47-4E05-B05F-B279CEC568EF}" type="presOf" srcId="{82F37379-FF47-4ACA-A357-6E790A77089C}" destId="{9C882E06-1D32-459F-B6FA-29F17F5671F4}" srcOrd="0" destOrd="0" presId="urn:microsoft.com/office/officeart/2005/8/layout/hProcess7"/>
    <dgm:cxn modelId="{5008B335-EEF6-4A06-9918-3C41CC2BD6CD}" srcId="{2442453C-0B22-4CE3-B57F-262C0AE44FD4}" destId="{1770BF88-6599-4669-BD97-067AF030A9AD}" srcOrd="0" destOrd="0" parTransId="{D739C7FC-B007-4293-8517-2D012E04930A}" sibTransId="{30995C67-379F-49AA-9F84-1418DA8870D7}"/>
    <dgm:cxn modelId="{AFDFCA52-E3CC-40F6-B82B-54F56A3457E4}" srcId="{1770BF88-6599-4669-BD97-067AF030A9AD}" destId="{CC6D8E98-F075-4D97-BECB-2149DFC71C2A}" srcOrd="2" destOrd="0" parTransId="{14743661-E309-46F4-A71A-E62BB4D98CD3}" sibTransId="{5DE03318-32FA-4409-A58E-3245E2EE49F0}"/>
    <dgm:cxn modelId="{7501190C-6E23-4CFA-9F17-95A8615C7357}" type="presOf" srcId="{C40773CC-BC00-4450-AA72-2CBF5586A3EC}" destId="{44048953-FDFC-49F2-AC08-B931A283EFDC}" srcOrd="0" destOrd="0" presId="urn:microsoft.com/office/officeart/2005/8/layout/hProcess7"/>
    <dgm:cxn modelId="{73732726-281B-44C2-9F10-A403BC1C7C97}" type="presOf" srcId="{2442453C-0B22-4CE3-B57F-262C0AE44FD4}" destId="{B4310529-0C9E-41E8-BA74-D835CD69F61E}" srcOrd="0" destOrd="0" presId="urn:microsoft.com/office/officeart/2005/8/layout/hProcess7"/>
    <dgm:cxn modelId="{7F9306B8-F605-4D7C-B724-19B59A7271A6}" type="presParOf" srcId="{B4310529-0C9E-41E8-BA74-D835CD69F61E}" destId="{B5AB6889-F3AF-4187-B623-D70871A618A3}" srcOrd="0" destOrd="0" presId="urn:microsoft.com/office/officeart/2005/8/layout/hProcess7"/>
    <dgm:cxn modelId="{CEE419C0-28AD-4B33-BD83-ACE8B9EFBBE3}" type="presParOf" srcId="{B5AB6889-F3AF-4187-B623-D70871A618A3}" destId="{F4B730A6-C123-4BF6-9C02-32EC921EE4A2}" srcOrd="0" destOrd="0" presId="urn:microsoft.com/office/officeart/2005/8/layout/hProcess7"/>
    <dgm:cxn modelId="{3E4F788B-1682-4223-BB75-EBBF79DFC60A}" type="presParOf" srcId="{B5AB6889-F3AF-4187-B623-D70871A618A3}" destId="{6848A714-3512-4A7A-A3B8-8911ABF1B192}" srcOrd="1" destOrd="0" presId="urn:microsoft.com/office/officeart/2005/8/layout/hProcess7"/>
    <dgm:cxn modelId="{64207A59-F15B-4F27-84DA-5010282C92F7}" type="presParOf" srcId="{B5AB6889-F3AF-4187-B623-D70871A618A3}" destId="{2435F3FB-3A7C-4F81-AA21-FD7F3F2653FA}" srcOrd="2" destOrd="0" presId="urn:microsoft.com/office/officeart/2005/8/layout/hProcess7"/>
    <dgm:cxn modelId="{ECCCBFA6-AFFA-4FE7-BDC6-DC04CAD7B3B0}" type="presParOf" srcId="{B4310529-0C9E-41E8-BA74-D835CD69F61E}" destId="{BF1CCC3D-6FF0-4B85-A11A-BC10D08227BA}" srcOrd="1" destOrd="0" presId="urn:microsoft.com/office/officeart/2005/8/layout/hProcess7"/>
    <dgm:cxn modelId="{C9DED30F-1470-43B2-8B1E-5969FD8777CA}" type="presParOf" srcId="{B4310529-0C9E-41E8-BA74-D835CD69F61E}" destId="{140B15BA-CEBD-4FF1-ABC2-2A54C0131A7D}" srcOrd="2" destOrd="0" presId="urn:microsoft.com/office/officeart/2005/8/layout/hProcess7"/>
    <dgm:cxn modelId="{F49D33C0-40BE-4924-BDD3-81632534D307}" type="presParOf" srcId="{140B15BA-CEBD-4FF1-ABC2-2A54C0131A7D}" destId="{4B6C5ED8-F685-47D8-9C0F-7781CF6EC509}" srcOrd="0" destOrd="0" presId="urn:microsoft.com/office/officeart/2005/8/layout/hProcess7"/>
    <dgm:cxn modelId="{2FD5107D-AA0F-4CF4-9E5E-662F6C3B3D05}" type="presParOf" srcId="{140B15BA-CEBD-4FF1-ABC2-2A54C0131A7D}" destId="{5ED75A8B-93FB-4D0C-8E80-B60766FFC932}" srcOrd="1" destOrd="0" presId="urn:microsoft.com/office/officeart/2005/8/layout/hProcess7"/>
    <dgm:cxn modelId="{69520E10-4843-42ED-9A70-BB827E167D89}" type="presParOf" srcId="{140B15BA-CEBD-4FF1-ABC2-2A54C0131A7D}" destId="{75721B94-C88C-44C3-9027-676A1B45C232}" srcOrd="2" destOrd="0" presId="urn:microsoft.com/office/officeart/2005/8/layout/hProcess7"/>
    <dgm:cxn modelId="{D9C4BA1C-FD90-4F65-9994-9E1AA718420A}" type="presParOf" srcId="{B4310529-0C9E-41E8-BA74-D835CD69F61E}" destId="{65B61CAC-66EA-4082-BD94-F7722AD81336}" srcOrd="3" destOrd="0" presId="urn:microsoft.com/office/officeart/2005/8/layout/hProcess7"/>
    <dgm:cxn modelId="{2024D280-A44E-47AF-AE4A-B522CAF9F974}" type="presParOf" srcId="{B4310529-0C9E-41E8-BA74-D835CD69F61E}" destId="{79511D72-5DCF-434F-841C-9AD5E803B378}" srcOrd="4" destOrd="0" presId="urn:microsoft.com/office/officeart/2005/8/layout/hProcess7"/>
    <dgm:cxn modelId="{123A2D1D-7C07-4B34-9D64-8A8C2ABE9278}" type="presParOf" srcId="{79511D72-5DCF-434F-841C-9AD5E803B378}" destId="{1ECA561B-5F18-42EC-9E99-E139D12896B8}" srcOrd="0" destOrd="0" presId="urn:microsoft.com/office/officeart/2005/8/layout/hProcess7"/>
    <dgm:cxn modelId="{CFA44834-557A-48A2-9914-A1C0FC3B08F9}" type="presParOf" srcId="{79511D72-5DCF-434F-841C-9AD5E803B378}" destId="{C1313232-F9AC-42D6-B6D5-9D690EDBF288}" srcOrd="1" destOrd="0" presId="urn:microsoft.com/office/officeart/2005/8/layout/hProcess7"/>
    <dgm:cxn modelId="{DC5DCFC3-6DE4-4340-A603-BA5DF5901066}" type="presParOf" srcId="{79511D72-5DCF-434F-841C-9AD5E803B378}" destId="{9C882E06-1D32-459F-B6FA-29F17F5671F4}" srcOrd="2" destOrd="0" presId="urn:microsoft.com/office/officeart/2005/8/layout/hProcess7"/>
    <dgm:cxn modelId="{5522BEEE-B669-4592-AF18-0EF86CC82BB8}" type="presParOf" srcId="{B4310529-0C9E-41E8-BA74-D835CD69F61E}" destId="{45369F95-44D2-4D5E-97D9-73C83B43DB5E}" srcOrd="5" destOrd="0" presId="urn:microsoft.com/office/officeart/2005/8/layout/hProcess7"/>
    <dgm:cxn modelId="{6F8277C8-7E07-424B-A14F-667FDF3D95E0}" type="presParOf" srcId="{B4310529-0C9E-41E8-BA74-D835CD69F61E}" destId="{B93776D1-3374-411A-A740-997CD571DB4F}" srcOrd="6" destOrd="0" presId="urn:microsoft.com/office/officeart/2005/8/layout/hProcess7"/>
    <dgm:cxn modelId="{4F73D183-5A90-4660-BA12-4CFD8A57268E}" type="presParOf" srcId="{B93776D1-3374-411A-A740-997CD571DB4F}" destId="{BCF5205F-2756-4D27-843B-612C5F1A78F2}" srcOrd="0" destOrd="0" presId="urn:microsoft.com/office/officeart/2005/8/layout/hProcess7"/>
    <dgm:cxn modelId="{3EA1E783-2098-4608-BF84-F18AF62645F4}" type="presParOf" srcId="{B93776D1-3374-411A-A740-997CD571DB4F}" destId="{3DE2F723-EF02-4A5D-80B5-68B083B08AE5}" srcOrd="1" destOrd="0" presId="urn:microsoft.com/office/officeart/2005/8/layout/hProcess7"/>
    <dgm:cxn modelId="{7559B7C2-30E0-49AB-982D-E7D02ABED180}" type="presParOf" srcId="{B93776D1-3374-411A-A740-997CD571DB4F}" destId="{0E56C78E-C7BA-4A22-A87E-81A452A23851}" srcOrd="2" destOrd="0" presId="urn:microsoft.com/office/officeart/2005/8/layout/hProcess7"/>
    <dgm:cxn modelId="{EA15A42F-E1BB-4ABF-AD69-0CCB806A60B4}" type="presParOf" srcId="{B4310529-0C9E-41E8-BA74-D835CD69F61E}" destId="{CA0B6FCF-3702-4D08-96DA-67FECF78CD3B}" srcOrd="7" destOrd="0" presId="urn:microsoft.com/office/officeart/2005/8/layout/hProcess7"/>
    <dgm:cxn modelId="{2F096050-1DB1-4EF5-97B2-C06B7F4606E4}" type="presParOf" srcId="{B4310529-0C9E-41E8-BA74-D835CD69F61E}" destId="{786B9A77-F6E6-4A55-9208-458486D05E78}" srcOrd="8" destOrd="0" presId="urn:microsoft.com/office/officeart/2005/8/layout/hProcess7"/>
    <dgm:cxn modelId="{727E40BA-6C4D-4108-A7C1-0327695D0442}" type="presParOf" srcId="{786B9A77-F6E6-4A55-9208-458486D05E78}" destId="{0864F384-E6EE-47FA-A229-3C35E6ECD775}" srcOrd="0" destOrd="0" presId="urn:microsoft.com/office/officeart/2005/8/layout/hProcess7"/>
    <dgm:cxn modelId="{860A1F2D-83EC-447E-9E5E-6E0433656876}" type="presParOf" srcId="{786B9A77-F6E6-4A55-9208-458486D05E78}" destId="{6E46A49E-4409-45A9-B516-A9B0ED253234}" srcOrd="1" destOrd="0" presId="urn:microsoft.com/office/officeart/2005/8/layout/hProcess7"/>
    <dgm:cxn modelId="{D5D54AA7-2B16-4D49-996C-62DED5ACA08E}" type="presParOf" srcId="{786B9A77-F6E6-4A55-9208-458486D05E78}" destId="{12DBB296-BCF9-4EC3-8AD2-ECB385133278}" srcOrd="2" destOrd="0" presId="urn:microsoft.com/office/officeart/2005/8/layout/hProcess7"/>
    <dgm:cxn modelId="{4740CB9C-6558-484D-9233-A9B3565215D6}" type="presParOf" srcId="{B4310529-0C9E-41E8-BA74-D835CD69F61E}" destId="{F9CD1D30-891D-48C6-8E89-F056C7612A16}" srcOrd="9" destOrd="0" presId="urn:microsoft.com/office/officeart/2005/8/layout/hProcess7"/>
    <dgm:cxn modelId="{2F5112D7-98E4-41BF-AF78-3AC045E697B5}" type="presParOf" srcId="{B4310529-0C9E-41E8-BA74-D835CD69F61E}" destId="{81A016C3-0A33-4FFC-900C-E1F9334A0DBE}" srcOrd="10" destOrd="0" presId="urn:microsoft.com/office/officeart/2005/8/layout/hProcess7"/>
    <dgm:cxn modelId="{09A6807D-C2C0-4033-B943-18DE48BA8277}" type="presParOf" srcId="{81A016C3-0A33-4FFC-900C-E1F9334A0DBE}" destId="{41A3C567-D645-4137-BFFC-77E2A8C4683F}" srcOrd="0" destOrd="0" presId="urn:microsoft.com/office/officeart/2005/8/layout/hProcess7"/>
    <dgm:cxn modelId="{5C38149A-E27E-4BAC-BC26-223A213F6576}" type="presParOf" srcId="{81A016C3-0A33-4FFC-900C-E1F9334A0DBE}" destId="{FE5C9C2F-1D10-4EAE-9150-D8CC47D4A1B9}" srcOrd="1" destOrd="0" presId="urn:microsoft.com/office/officeart/2005/8/layout/hProcess7"/>
    <dgm:cxn modelId="{CDA20441-79BF-4DCC-9B62-E1E0A98B8EFE}" type="presParOf" srcId="{81A016C3-0A33-4FFC-900C-E1F9334A0DBE}" destId="{D6214AE0-BA7B-460B-91C1-D9B0EAFACBE3}" srcOrd="2" destOrd="0" presId="urn:microsoft.com/office/officeart/2005/8/layout/hProcess7"/>
    <dgm:cxn modelId="{AC184647-2495-4BF2-B4A5-4E54420D5EFC}" type="presParOf" srcId="{B4310529-0C9E-41E8-BA74-D835CD69F61E}" destId="{CAE4769A-C754-4739-BC10-E247A284AA86}" srcOrd="11" destOrd="0" presId="urn:microsoft.com/office/officeart/2005/8/layout/hProcess7"/>
    <dgm:cxn modelId="{1E3A64CB-AAEC-491C-A613-48DD25521B34}" type="presParOf" srcId="{B4310529-0C9E-41E8-BA74-D835CD69F61E}" destId="{08699A6F-234B-4845-B555-61F0510EB36C}" srcOrd="12" destOrd="0" presId="urn:microsoft.com/office/officeart/2005/8/layout/hProcess7"/>
    <dgm:cxn modelId="{B7F9DD79-9B99-4DDE-B352-AA842BEAB88B}" type="presParOf" srcId="{08699A6F-234B-4845-B555-61F0510EB36C}" destId="{819DF276-34C3-44F8-991B-4272025D9F7C}" srcOrd="0" destOrd="0" presId="urn:microsoft.com/office/officeart/2005/8/layout/hProcess7"/>
    <dgm:cxn modelId="{9EBE8CC9-2BBE-4391-9FF9-C6B3934A8521}" type="presParOf" srcId="{08699A6F-234B-4845-B555-61F0510EB36C}" destId="{301615C6-58BA-418C-BF25-C4856A253DA5}" srcOrd="1" destOrd="0" presId="urn:microsoft.com/office/officeart/2005/8/layout/hProcess7"/>
    <dgm:cxn modelId="{63AC523E-794F-4C7A-B077-AA9549BCDCE2}" type="presParOf" srcId="{08699A6F-234B-4845-B555-61F0510EB36C}" destId="{44048953-FDFC-49F2-AC08-B931A283EFDC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B730A6-C123-4BF6-9C02-32EC921EE4A2}">
      <dsp:nvSpPr>
        <dsp:cNvPr id="0" name=""/>
        <dsp:cNvSpPr/>
      </dsp:nvSpPr>
      <dsp:spPr>
        <a:xfrm>
          <a:off x="3861" y="1281241"/>
          <a:ext cx="2322463" cy="2786956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Initial Public Review</a:t>
          </a:r>
          <a:endParaRPr lang="en-US" sz="1800" b="1" kern="1200" dirty="0"/>
        </a:p>
      </dsp:txBody>
      <dsp:txXfrm rot="16200000">
        <a:off x="-906544" y="2191647"/>
        <a:ext cx="2285304" cy="464492"/>
      </dsp:txXfrm>
    </dsp:sp>
    <dsp:sp modelId="{2435F3FB-3A7C-4F81-AA21-FD7F3F2653FA}">
      <dsp:nvSpPr>
        <dsp:cNvPr id="0" name=""/>
        <dsp:cNvSpPr/>
      </dsp:nvSpPr>
      <dsp:spPr>
        <a:xfrm>
          <a:off x="468353" y="1281241"/>
          <a:ext cx="1730235" cy="2786956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8006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November 2014-April 2015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131,000 reviews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20,000 comments</a:t>
          </a:r>
          <a:endParaRPr lang="en-US" sz="1400" kern="1200" dirty="0"/>
        </a:p>
      </dsp:txBody>
      <dsp:txXfrm>
        <a:off x="468353" y="1281241"/>
        <a:ext cx="1730235" cy="2786956"/>
      </dsp:txXfrm>
    </dsp:sp>
    <dsp:sp modelId="{1ECA561B-5F18-42EC-9E99-E139D12896B8}">
      <dsp:nvSpPr>
        <dsp:cNvPr id="0" name=""/>
        <dsp:cNvSpPr/>
      </dsp:nvSpPr>
      <dsp:spPr>
        <a:xfrm>
          <a:off x="2407610" y="1281241"/>
          <a:ext cx="2322463" cy="2786956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4864" rIns="71120" bIns="0" numCol="1" spcCol="1270" anchor="t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Educator </a:t>
          </a:r>
          <a:r>
            <a:rPr lang="en-US" sz="1800" b="1" kern="1200" dirty="0" smtClean="0"/>
            <a:t>Teams</a:t>
          </a:r>
          <a:endParaRPr lang="en-US" sz="1600" b="1" kern="1200" dirty="0"/>
        </a:p>
      </dsp:txBody>
      <dsp:txXfrm rot="16200000">
        <a:off x="1497205" y="2191647"/>
        <a:ext cx="2285304" cy="464492"/>
      </dsp:txXfrm>
    </dsp:sp>
    <dsp:sp modelId="{5ED75A8B-93FB-4D0C-8E80-B60766FFC932}">
      <dsp:nvSpPr>
        <dsp:cNvPr id="0" name=""/>
        <dsp:cNvSpPr/>
      </dsp:nvSpPr>
      <dsp:spPr>
        <a:xfrm rot="5400000">
          <a:off x="2214412" y="3496514"/>
          <a:ext cx="409621" cy="348369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882E06-1D32-459F-B6FA-29F17F5671F4}">
      <dsp:nvSpPr>
        <dsp:cNvPr id="0" name=""/>
        <dsp:cNvSpPr/>
      </dsp:nvSpPr>
      <dsp:spPr>
        <a:xfrm>
          <a:off x="2872103" y="1281241"/>
          <a:ext cx="1730235" cy="2786956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8006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June- October 2015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Team of 47 educators—K-12 and higher ed.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Reviewed public feedback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Made initial revisions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</dsp:txBody>
      <dsp:txXfrm>
        <a:off x="2872103" y="1281241"/>
        <a:ext cx="1730235" cy="2786956"/>
      </dsp:txXfrm>
    </dsp:sp>
    <dsp:sp modelId="{0864F384-E6EE-47FA-A229-3C35E6ECD775}">
      <dsp:nvSpPr>
        <dsp:cNvPr id="0" name=""/>
        <dsp:cNvSpPr/>
      </dsp:nvSpPr>
      <dsp:spPr>
        <a:xfrm>
          <a:off x="4811360" y="1281241"/>
          <a:ext cx="2322463" cy="2786956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4864" rIns="71120" bIns="0" numCol="1" spcCol="1270" anchor="t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Second Public Review </a:t>
          </a:r>
          <a:endParaRPr lang="en-US" sz="1600" b="1" kern="1200" dirty="0"/>
        </a:p>
      </dsp:txBody>
      <dsp:txXfrm rot="16200000">
        <a:off x="3900954" y="2191647"/>
        <a:ext cx="2285304" cy="464492"/>
      </dsp:txXfrm>
    </dsp:sp>
    <dsp:sp modelId="{3DE2F723-EF02-4A5D-80B5-68B083B08AE5}">
      <dsp:nvSpPr>
        <dsp:cNvPr id="0" name=""/>
        <dsp:cNvSpPr/>
      </dsp:nvSpPr>
      <dsp:spPr>
        <a:xfrm rot="5400000">
          <a:off x="4618162" y="3496514"/>
          <a:ext cx="409621" cy="348369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DBB296-BCF9-4EC3-8AD2-ECB385133278}">
      <dsp:nvSpPr>
        <dsp:cNvPr id="0" name=""/>
        <dsp:cNvSpPr/>
      </dsp:nvSpPr>
      <dsp:spPr>
        <a:xfrm>
          <a:off x="5275853" y="1281241"/>
          <a:ext cx="1730235" cy="2786956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8006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October- December 2015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0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kern="1200" dirty="0" smtClean="0"/>
            <a:t>Website and roundtables</a:t>
          </a:r>
          <a:endParaRPr lang="en-US" sz="1400" b="0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0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kern="1200" dirty="0" smtClean="0"/>
            <a:t>Higher education review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0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kern="1200" dirty="0" smtClean="0"/>
            <a:t>External </a:t>
          </a:r>
          <a:r>
            <a:rPr lang="en-US" sz="1400" b="0" kern="1200" dirty="0" smtClean="0"/>
            <a:t>review</a:t>
          </a:r>
          <a:endParaRPr lang="en-US" sz="1400" b="0" kern="1200" dirty="0"/>
        </a:p>
      </dsp:txBody>
      <dsp:txXfrm>
        <a:off x="5275853" y="1281241"/>
        <a:ext cx="1730235" cy="2786956"/>
      </dsp:txXfrm>
    </dsp:sp>
    <dsp:sp modelId="{819DF276-34C3-44F8-991B-4272025D9F7C}">
      <dsp:nvSpPr>
        <dsp:cNvPr id="0" name=""/>
        <dsp:cNvSpPr/>
      </dsp:nvSpPr>
      <dsp:spPr>
        <a:xfrm>
          <a:off x="7215110" y="1281241"/>
          <a:ext cx="2322463" cy="2786956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SRC </a:t>
          </a:r>
          <a:endParaRPr lang="en-US" sz="1800" b="1" kern="1200" dirty="0"/>
        </a:p>
      </dsp:txBody>
      <dsp:txXfrm rot="16200000">
        <a:off x="6304704" y="2191647"/>
        <a:ext cx="2285304" cy="464492"/>
      </dsp:txXfrm>
    </dsp:sp>
    <dsp:sp modelId="{FE5C9C2F-1D10-4EAE-9150-D8CC47D4A1B9}">
      <dsp:nvSpPr>
        <dsp:cNvPr id="0" name=""/>
        <dsp:cNvSpPr/>
      </dsp:nvSpPr>
      <dsp:spPr>
        <a:xfrm rot="5400000">
          <a:off x="7021912" y="3496514"/>
          <a:ext cx="409621" cy="348369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048953-FDFC-49F2-AC08-B931A283EFDC}">
      <dsp:nvSpPr>
        <dsp:cNvPr id="0" name=""/>
        <dsp:cNvSpPr/>
      </dsp:nvSpPr>
      <dsp:spPr>
        <a:xfrm>
          <a:off x="7679603" y="1281241"/>
          <a:ext cx="1730235" cy="2786956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8006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August 2015-January 2016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10 appointed members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Recommended revisions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Position Statement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7679603" y="1281241"/>
        <a:ext cx="1730235" cy="27869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210360-E977-4DEA-9C7B-5E1E7E1E0EF6}" type="datetimeFigureOut">
              <a:rPr lang="en-US" smtClean="0"/>
              <a:t>1/27/16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67817A-352B-430E-A3A1-B7541EDB5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154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816C2-A16C-40CE-A329-2339CC6729E7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8066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F7D0A-A146-477D-968D-2215CD172E7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5156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F7D0A-A146-477D-968D-2215CD172E7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4953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F7D0A-A146-477D-968D-2215CD172E7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348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Copperplate Gothic Bold" panose="020E07050202060204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68823-CEE5-4162-9261-274696AE2A80}" type="datetimeFigureOut">
              <a:rPr lang="en-US" smtClean="0"/>
              <a:pPr/>
              <a:t>1/27/16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6F842-0E60-45CF-B660-DA55D02B22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075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38953"/>
            <a:ext cx="10058400" cy="1450757"/>
          </a:xfrm>
        </p:spPr>
        <p:txBody>
          <a:bodyPr/>
          <a:lstStyle>
            <a:lvl1pPr>
              <a:defRPr>
                <a:latin typeface="Copperplate Gothic Bold" panose="020E07050202060204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5425" indent="-225425">
              <a:buFont typeface="Wingdings" panose="05000000000000000000" pitchFamily="2" charset="2"/>
              <a:buChar char="§"/>
              <a:defRPr>
                <a:latin typeface="Century Gothic" panose="020B0502020202020204" pitchFamily="34" charset="0"/>
              </a:defRPr>
            </a:lvl1pPr>
            <a:lvl2pPr marL="384048" indent="-182880">
              <a:buFont typeface="Wingdings" panose="05000000000000000000" pitchFamily="2" charset="2"/>
              <a:buChar char="§"/>
              <a:defRPr>
                <a:latin typeface="Century Gothic" panose="020B0502020202020204" pitchFamily="34" charset="0"/>
              </a:defRPr>
            </a:lvl2pPr>
            <a:lvl3pPr marL="566928" indent="-182880">
              <a:buFont typeface="Wingdings" panose="05000000000000000000" pitchFamily="2" charset="2"/>
              <a:buChar char="§"/>
              <a:defRPr>
                <a:latin typeface="Century Gothic" panose="020B0502020202020204" pitchFamily="34" charset="0"/>
              </a:defRPr>
            </a:lvl3pPr>
            <a:lvl4pPr marL="749808" indent="-182880">
              <a:buFont typeface="Wingdings" panose="05000000000000000000" pitchFamily="2" charset="2"/>
              <a:buChar char="§"/>
              <a:defRPr>
                <a:latin typeface="Century Gothic" panose="020B0502020202020204" pitchFamily="34" charset="0"/>
              </a:defRPr>
            </a:lvl4pPr>
            <a:lvl5pPr marL="932688" indent="-182880">
              <a:buFont typeface="Wingdings" panose="05000000000000000000" pitchFamily="2" charset="2"/>
              <a:buChar char="§"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68823-CEE5-4162-9261-274696AE2A80}" type="datetimeFigureOut">
              <a:rPr lang="en-US" smtClean="0"/>
              <a:pPr/>
              <a:t>1/27/16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6F842-0E60-45CF-B660-DA55D02B22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404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  <a:latin typeface="Copperplate Gothic Bold" panose="020E07050202060204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68823-CEE5-4162-9261-274696AE2A80}" type="datetimeFigureOut">
              <a:rPr lang="en-US" smtClean="0"/>
              <a:pPr/>
              <a:t>1/27/16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6F842-0E60-45CF-B660-DA55D02B22C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2859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10403"/>
            <a:ext cx="10058400" cy="1450757"/>
          </a:xfrm>
        </p:spPr>
        <p:txBody>
          <a:bodyPr/>
          <a:lstStyle>
            <a:lvl1pPr>
              <a:defRPr>
                <a:latin typeface="Copperplate Gothic Bold" panose="020E07050202060204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DE068823-CEE5-4162-9261-274696AE2A80}" type="datetimeFigureOut">
              <a:rPr lang="en-US" smtClean="0"/>
              <a:pPr/>
              <a:t>1/27/16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6F842-0E60-45CF-B660-DA55D02B22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119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23103"/>
            <a:ext cx="10058400" cy="1450757"/>
          </a:xfrm>
        </p:spPr>
        <p:txBody>
          <a:bodyPr/>
          <a:lstStyle>
            <a:lvl1pPr>
              <a:defRPr>
                <a:latin typeface="Copperplate Gothic Bold" panose="020E07050202060204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68823-CEE5-4162-9261-274696AE2A80}" type="datetimeFigureOut">
              <a:rPr lang="en-US" smtClean="0"/>
              <a:pPr/>
              <a:t>1/27/16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6F842-0E60-45CF-B660-DA55D02B22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834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opperplate Gothic Bold" panose="020E07050202060204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68823-CEE5-4162-9261-274696AE2A80}" type="datetimeFigureOut">
              <a:rPr lang="en-US" smtClean="0"/>
              <a:pPr/>
              <a:t>1/27/16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6F842-0E60-45CF-B660-DA55D02B22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412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68823-CEE5-4162-9261-274696AE2A80}" type="datetimeFigureOut">
              <a:rPr lang="en-US" smtClean="0"/>
              <a:pPr/>
              <a:t>1/27/16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6F842-0E60-45CF-B660-DA55D02B22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272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  <a:latin typeface="Copperplate Gothic Bold" panose="020E07050202060204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E068823-CEE5-4162-9261-274696AE2A80}" type="datetimeFigureOut">
              <a:rPr lang="en-US" smtClean="0"/>
              <a:pPr/>
              <a:t>1/27/16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344068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E6F842-0E60-45CF-B660-DA55D02B22C9}" type="slidenum">
              <a:rPr lang="en-US" smtClean="0">
                <a:solidFill>
                  <a:srgbClr val="344068"/>
                </a:solidFill>
              </a:rPr>
              <a:pPr/>
              <a:t>‹#›</a:t>
            </a:fld>
            <a:endParaRPr lang="en-US">
              <a:solidFill>
                <a:srgbClr val="34406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557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  <a:latin typeface="Copperplate Gothic Bold" panose="020E07050202060204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68823-CEE5-4162-9261-274696AE2A80}" type="datetimeFigureOut">
              <a:rPr lang="en-US" smtClean="0"/>
              <a:pPr/>
              <a:t>1/27/16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6F842-0E60-45CF-B660-DA55D02B22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069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opperplate Gothic Bold" panose="020E07050202060204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68823-CEE5-4162-9261-274696AE2A80}" type="datetimeFigureOut">
              <a:rPr lang="en-US" smtClean="0"/>
              <a:pPr/>
              <a:t>1/27/16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6F842-0E60-45CF-B660-DA55D02B22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780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68823-CEE5-4162-9261-274696AE2A80}" type="datetimeFigureOut">
              <a:rPr lang="en-US" smtClean="0"/>
              <a:pPr/>
              <a:t>1/27/16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6F842-0E60-45CF-B660-DA55D02B22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030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85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E068823-CEE5-4162-9261-274696AE2A80}" type="datetimeFigureOut">
              <a:rPr lang="en-US" smtClean="0"/>
              <a:pPr/>
              <a:t>1/27/16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TENNESSEE STATE BOARD OF EDUCATION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0E6F842-0E60-45CF-B660-DA55D02B22C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49019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0369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Copperplate Gothic Bold" panose="020E0705020206020404" pitchFamily="34" charset="0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Century Gothic" panose="020B0502020202020204" pitchFamily="34" charset="0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Century Gothic" panose="020B0502020202020204" pitchFamily="34" charset="0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Century Gothic" panose="020B0502020202020204" pitchFamily="34" charset="0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Century Gothic" panose="020B0502020202020204" pitchFamily="34" charset="0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Century Gothic" panose="020B0502020202020204" pitchFamily="34" charset="0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528" y="-632"/>
            <a:ext cx="4762500" cy="3810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State Board of Education Update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000" dirty="0" smtClean="0"/>
              <a:t>January 27, 2016</a:t>
            </a:r>
          </a:p>
          <a:p>
            <a:r>
              <a:rPr lang="en-US" sz="2000" dirty="0" smtClean="0"/>
              <a:t>THEC And State Board Joint Meeting</a:t>
            </a:r>
          </a:p>
          <a:p>
            <a:r>
              <a:rPr lang="en-US" sz="2000" dirty="0" smtClean="0"/>
              <a:t>Dr. Sara Heyburn and Laura Encalade</a:t>
            </a:r>
          </a:p>
        </p:txBody>
      </p:sp>
    </p:spTree>
    <p:extLst>
      <p:ext uri="{BB962C8B-B14F-4D97-AF65-F5344CB8AC3E}">
        <p14:creationId xmlns:p14="http://schemas.microsoft.com/office/powerpoint/2010/main" val="24399916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Standards Review </a:t>
            </a:r>
          </a:p>
          <a:p>
            <a:r>
              <a:rPr lang="en-US" dirty="0" err="1" smtClean="0"/>
              <a:t>TNReady</a:t>
            </a:r>
            <a:r>
              <a:rPr lang="en-US" dirty="0" smtClean="0"/>
              <a:t> </a:t>
            </a:r>
          </a:p>
          <a:p>
            <a:r>
              <a:rPr lang="en-US" dirty="0" smtClean="0"/>
              <a:t>Teacher Preparation Report Card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986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Standards review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556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Process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609913034"/>
              </p:ext>
            </p:extLst>
          </p:nvPr>
        </p:nvGraphicFramePr>
        <p:xfrm>
          <a:off x="1335743" y="932330"/>
          <a:ext cx="9541435" cy="53494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326956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SRC </a:t>
            </a:r>
            <a:r>
              <a:rPr lang="en-US" b="1" dirty="0" smtClean="0"/>
              <a:t>is recommending </a:t>
            </a:r>
            <a:r>
              <a:rPr lang="en-US" b="1" dirty="0" smtClean="0"/>
              <a:t>a set of math and English language arts standards to the State </a:t>
            </a:r>
            <a:r>
              <a:rPr lang="en-US" b="1" dirty="0" smtClean="0"/>
              <a:t>Board this week.</a:t>
            </a:r>
          </a:p>
          <a:p>
            <a:pPr marL="0" indent="0">
              <a:buNone/>
            </a:pPr>
            <a:r>
              <a:rPr lang="en-US" b="1" dirty="0" smtClean="0"/>
              <a:t>Milestones:</a:t>
            </a:r>
            <a:endParaRPr lang="en-US" b="1" dirty="0" smtClean="0"/>
          </a:p>
          <a:p>
            <a:r>
              <a:rPr lang="en-US" dirty="0" smtClean="0"/>
              <a:t>First reading:  January 29, 2016</a:t>
            </a:r>
          </a:p>
          <a:p>
            <a:r>
              <a:rPr lang="en-US" dirty="0" smtClean="0"/>
              <a:t>Final reading:  April 15, 2016</a:t>
            </a:r>
          </a:p>
          <a:p>
            <a:r>
              <a:rPr lang="en-US" dirty="0" smtClean="0"/>
              <a:t>Training Year:  2016-17 School Year</a:t>
            </a:r>
          </a:p>
          <a:p>
            <a:r>
              <a:rPr lang="en-US" dirty="0" smtClean="0"/>
              <a:t>Implementation Year:  2017-18 School Year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643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academic</a:t>
            </a:r>
            <a:r>
              <a:rPr lang="en-US" dirty="0" smtClean="0"/>
              <a:t> reviews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Science Standards </a:t>
            </a:r>
            <a:r>
              <a:rPr lang="en-US" sz="2800" b="1" dirty="0" smtClean="0"/>
              <a:t>Review</a:t>
            </a:r>
            <a:endParaRPr lang="en-US" sz="2800" b="1" dirty="0"/>
          </a:p>
          <a:p>
            <a:pPr lvl="1"/>
            <a:r>
              <a:rPr lang="en-US" sz="2400" dirty="0"/>
              <a:t>P</a:t>
            </a:r>
            <a:r>
              <a:rPr lang="en-US" sz="2400" dirty="0" smtClean="0"/>
              <a:t>ublic feedback: September</a:t>
            </a:r>
            <a:r>
              <a:rPr lang="en-US" sz="2400" dirty="0"/>
              <a:t>-December 2015</a:t>
            </a:r>
          </a:p>
          <a:p>
            <a:pPr lvl="1"/>
            <a:r>
              <a:rPr lang="en-US" sz="2400" dirty="0"/>
              <a:t>Educator teams begin </a:t>
            </a:r>
            <a:r>
              <a:rPr lang="en-US" sz="2400" dirty="0" smtClean="0"/>
              <a:t>work: January 2016</a:t>
            </a:r>
            <a:endParaRPr lang="en-US" sz="2400" dirty="0"/>
          </a:p>
          <a:p>
            <a:pPr lvl="1"/>
            <a:r>
              <a:rPr lang="en-US" sz="2400" dirty="0"/>
              <a:t>SRC </a:t>
            </a:r>
            <a:r>
              <a:rPr lang="en-US" sz="2400" dirty="0" smtClean="0"/>
              <a:t>review </a:t>
            </a:r>
            <a:r>
              <a:rPr lang="en-US" sz="2400" dirty="0"/>
              <a:t>and 2</a:t>
            </a:r>
            <a:r>
              <a:rPr lang="en-US" sz="2400" baseline="30000" dirty="0"/>
              <a:t>nd</a:t>
            </a:r>
            <a:r>
              <a:rPr lang="en-US" sz="2400" dirty="0"/>
              <a:t> </a:t>
            </a:r>
            <a:r>
              <a:rPr lang="en-US" sz="2400" dirty="0" smtClean="0"/>
              <a:t>public feedback: March </a:t>
            </a:r>
            <a:r>
              <a:rPr lang="en-US" sz="2400" dirty="0"/>
              <a:t>2016</a:t>
            </a:r>
          </a:p>
          <a:p>
            <a:pPr lvl="1"/>
            <a:endParaRPr lang="en-US" sz="2400" dirty="0"/>
          </a:p>
          <a:p>
            <a:r>
              <a:rPr lang="en-US" sz="2800" b="1" dirty="0"/>
              <a:t>Social Studies Standards </a:t>
            </a:r>
            <a:r>
              <a:rPr lang="en-US" sz="2800" b="1" dirty="0" smtClean="0"/>
              <a:t>Review</a:t>
            </a:r>
            <a:endParaRPr lang="en-US" sz="2800" b="1" dirty="0"/>
          </a:p>
          <a:p>
            <a:pPr lvl="1"/>
            <a:r>
              <a:rPr lang="en-US" sz="2400" dirty="0"/>
              <a:t>P</a:t>
            </a:r>
            <a:r>
              <a:rPr lang="en-US" sz="2400" dirty="0" smtClean="0"/>
              <a:t>ublic feedback: </a:t>
            </a:r>
            <a:r>
              <a:rPr lang="en-US" sz="2400" dirty="0"/>
              <a:t>January-April 2016</a:t>
            </a:r>
          </a:p>
          <a:p>
            <a:pPr lvl="1"/>
            <a:r>
              <a:rPr lang="en-US" sz="2400" dirty="0"/>
              <a:t>Educator teams begin </a:t>
            </a:r>
            <a:r>
              <a:rPr lang="en-US" sz="2400" dirty="0" smtClean="0"/>
              <a:t>work:</a:t>
            </a:r>
            <a:r>
              <a:rPr lang="en-US" sz="2400" dirty="0" smtClean="0"/>
              <a:t> </a:t>
            </a:r>
            <a:r>
              <a:rPr lang="en-US" sz="2400" dirty="0"/>
              <a:t>June </a:t>
            </a:r>
            <a:r>
              <a:rPr lang="en-US" sz="2400" dirty="0" smtClean="0"/>
              <a:t>2016</a:t>
            </a:r>
            <a:endParaRPr lang="en-US" sz="2400" dirty="0"/>
          </a:p>
          <a:p>
            <a:pPr lvl="1"/>
            <a:r>
              <a:rPr lang="en-US" sz="2400" dirty="0"/>
              <a:t>SRC review and 2</a:t>
            </a:r>
            <a:r>
              <a:rPr lang="en-US" sz="2400" baseline="30000" dirty="0"/>
              <a:t>nd</a:t>
            </a:r>
            <a:r>
              <a:rPr lang="en-US" sz="2400" dirty="0"/>
              <a:t> </a:t>
            </a:r>
            <a:r>
              <a:rPr lang="en-US" sz="2400" dirty="0" smtClean="0"/>
              <a:t>public feedback: Fall </a:t>
            </a:r>
            <a:r>
              <a:rPr lang="en-US" sz="2400" dirty="0"/>
              <a:t>2016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0936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TNReady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705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TNReady</a:t>
            </a:r>
            <a:r>
              <a:rPr lang="en-US" sz="4000" dirty="0"/>
              <a:t> </a:t>
            </a:r>
            <a:r>
              <a:rPr lang="en-US" sz="4000" dirty="0" smtClean="0"/>
              <a:t>-</a:t>
            </a:r>
            <a:r>
              <a:rPr lang="en-US" sz="4000" dirty="0"/>
              <a:t> </a:t>
            </a:r>
            <a:r>
              <a:rPr lang="en-US" sz="4000" dirty="0" smtClean="0"/>
              <a:t>New </a:t>
            </a:r>
            <a:r>
              <a:rPr lang="en-US" sz="4000" dirty="0"/>
              <a:t>&amp; Improved TCAP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err="1">
                <a:latin typeface="+mn-lt"/>
                <a:cs typeface="Arial" panose="020B0604020202020204" pitchFamily="34" charset="0"/>
              </a:rPr>
              <a:t>TNReady</a:t>
            </a:r>
            <a:r>
              <a:rPr lang="en-US" b="1" dirty="0">
                <a:latin typeface="+mn-lt"/>
                <a:cs typeface="Arial" panose="020B0604020202020204" pitchFamily="34" charset="0"/>
              </a:rPr>
              <a:t> is the new and improved TCAP test in math and English language arts (ELA) for grades 3-</a:t>
            </a:r>
            <a:r>
              <a:rPr lang="en-US" b="1" dirty="0" smtClean="0">
                <a:latin typeface="+mn-lt"/>
                <a:cs typeface="Arial" panose="020B0604020202020204" pitchFamily="34" charset="0"/>
              </a:rPr>
              <a:t>11</a:t>
            </a:r>
            <a:endParaRPr lang="en-US" b="1" dirty="0">
              <a:latin typeface="+mn-lt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dirty="0" err="1" smtClean="0">
                <a:latin typeface="+mn-lt"/>
                <a:cs typeface="Arial" panose="020B0604020202020204" pitchFamily="34" charset="0"/>
              </a:rPr>
              <a:t>TNReady</a:t>
            </a:r>
            <a:r>
              <a:rPr lang="en-US" dirty="0" smtClean="0">
                <a:latin typeface="+mn-lt"/>
                <a:cs typeface="Arial" panose="020B0604020202020204" pitchFamily="34" charset="0"/>
              </a:rPr>
              <a:t> is a part of TCAP</a:t>
            </a:r>
            <a:endParaRPr lang="en-US" dirty="0" smtClean="0">
              <a:latin typeface="+mn-lt"/>
              <a:cs typeface="Arial" panose="020B0604020202020204" pitchFamily="34" charset="0"/>
            </a:endParaRPr>
          </a:p>
          <a:p>
            <a:pPr lvl="1">
              <a:lnSpc>
                <a:spcPct val="110000"/>
              </a:lnSpc>
            </a:pPr>
            <a:r>
              <a:rPr lang="en-US" dirty="0" smtClean="0">
                <a:latin typeface="+mn-lt"/>
                <a:cs typeface="Arial" panose="020B0604020202020204" pitchFamily="34" charset="0"/>
              </a:rPr>
              <a:t>TCAP </a:t>
            </a:r>
            <a:r>
              <a:rPr lang="en-US" dirty="0">
                <a:latin typeface="+mn-lt"/>
                <a:cs typeface="Arial" panose="020B0604020202020204" pitchFamily="34" charset="0"/>
              </a:rPr>
              <a:t>includes grades 3-8 achievement tests and End of Course exams for science, social studies, math, and </a:t>
            </a:r>
            <a:r>
              <a:rPr lang="en-US" dirty="0" smtClean="0">
                <a:latin typeface="+mn-lt"/>
                <a:cs typeface="Arial" panose="020B0604020202020204" pitchFamily="34" charset="0"/>
              </a:rPr>
              <a:t>English</a:t>
            </a:r>
            <a:endParaRPr lang="en-US" dirty="0">
              <a:latin typeface="+mn-lt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dirty="0" err="1">
                <a:latin typeface="+mn-lt"/>
                <a:cs typeface="Arial" panose="020B0604020202020204" pitchFamily="34" charset="0"/>
              </a:rPr>
              <a:t>TNReady</a:t>
            </a:r>
            <a:r>
              <a:rPr lang="en-US" dirty="0">
                <a:latin typeface="+mn-lt"/>
                <a:cs typeface="Arial" panose="020B0604020202020204" pitchFamily="34" charset="0"/>
              </a:rPr>
              <a:t> has fewer and better questions than the former TCAP </a:t>
            </a:r>
            <a:r>
              <a:rPr lang="en-US" dirty="0" smtClean="0">
                <a:latin typeface="+mn-lt"/>
                <a:cs typeface="Arial" panose="020B0604020202020204" pitchFamily="34" charset="0"/>
              </a:rPr>
              <a:t>tests</a:t>
            </a:r>
          </a:p>
          <a:p>
            <a:pPr lvl="1">
              <a:lnSpc>
                <a:spcPct val="80000"/>
              </a:lnSpc>
              <a:spcAft>
                <a:spcPts val="1200"/>
              </a:spcAft>
            </a:pPr>
            <a:r>
              <a:rPr lang="en-US" dirty="0" smtClean="0">
                <a:latin typeface="+mn-lt"/>
                <a:cs typeface="Arial" panose="020B0604020202020204" pitchFamily="34" charset="0"/>
              </a:rPr>
              <a:t>Writing emphasized</a:t>
            </a:r>
          </a:p>
          <a:p>
            <a:pPr lvl="1">
              <a:lnSpc>
                <a:spcPct val="80000"/>
              </a:lnSpc>
              <a:spcAft>
                <a:spcPts val="1200"/>
              </a:spcAft>
            </a:pPr>
            <a:r>
              <a:rPr lang="en-US" dirty="0" smtClean="0">
                <a:latin typeface="+mn-lt"/>
                <a:cs typeface="Arial" panose="020B0604020202020204" pitchFamily="34" charset="0"/>
              </a:rPr>
              <a:t>Constructed response rather than only multiple choice</a:t>
            </a:r>
            <a:endParaRPr lang="en-US" dirty="0">
              <a:latin typeface="+mn-lt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dirty="0">
                <a:latin typeface="+mn-lt"/>
                <a:cs typeface="Arial" panose="020B0604020202020204" pitchFamily="34" charset="0"/>
              </a:rPr>
              <a:t>The new test in math and ELA is designed to </a:t>
            </a:r>
            <a:r>
              <a:rPr lang="en-US" b="1" dirty="0">
                <a:latin typeface="+mn-lt"/>
                <a:cs typeface="Arial" panose="020B0604020202020204" pitchFamily="34" charset="0"/>
              </a:rPr>
              <a:t>assess true student understanding</a:t>
            </a:r>
            <a:r>
              <a:rPr lang="en-US" dirty="0">
                <a:latin typeface="+mn-lt"/>
                <a:cs typeface="Arial" panose="020B0604020202020204" pitchFamily="34" charset="0"/>
              </a:rPr>
              <a:t>, not just basic memorization and test-taking skills.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2643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err="1"/>
              <a:t>TNReady</a:t>
            </a:r>
            <a:r>
              <a:rPr lang="en-US" sz="4400" dirty="0"/>
              <a:t> is a Necessary Change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>
                <a:latin typeface="+mn-lt"/>
                <a:cs typeface="Arial" panose="020B0604020202020204" pitchFamily="34" charset="0"/>
              </a:rPr>
              <a:t>Our students have to be </a:t>
            </a:r>
            <a:r>
              <a:rPr lang="en-US" b="1" dirty="0">
                <a:latin typeface="+mn-lt"/>
                <a:cs typeface="Arial" panose="020B0604020202020204" pitchFamily="34" charset="0"/>
              </a:rPr>
              <a:t>better prepared </a:t>
            </a:r>
            <a:r>
              <a:rPr lang="en-US" dirty="0">
                <a:latin typeface="+mn-lt"/>
                <a:cs typeface="Arial" panose="020B0604020202020204" pitchFamily="34" charset="0"/>
              </a:rPr>
              <a:t>to take advantage of opportunities after graduation, and we need a </a:t>
            </a:r>
            <a:r>
              <a:rPr lang="en-US" b="1" dirty="0">
                <a:latin typeface="+mn-lt"/>
                <a:cs typeface="Arial" panose="020B0604020202020204" pitchFamily="34" charset="0"/>
              </a:rPr>
              <a:t>better measurement of progress</a:t>
            </a:r>
            <a:r>
              <a:rPr lang="en-US" dirty="0">
                <a:latin typeface="+mn-lt"/>
                <a:cs typeface="Arial" panose="020B0604020202020204" pitchFamily="34" charset="0"/>
              </a:rPr>
              <a:t>.</a:t>
            </a:r>
          </a:p>
          <a:p>
            <a:pPr>
              <a:spcAft>
                <a:spcPts val="1200"/>
              </a:spcAft>
            </a:pPr>
            <a:r>
              <a:rPr lang="en-US" dirty="0" err="1">
                <a:latin typeface="+mn-lt"/>
                <a:cs typeface="Arial" panose="020B0604020202020204" pitchFamily="34" charset="0"/>
              </a:rPr>
              <a:t>TNReady</a:t>
            </a:r>
            <a:r>
              <a:rPr lang="en-US" dirty="0">
                <a:latin typeface="+mn-lt"/>
                <a:cs typeface="Arial" panose="020B0604020202020204" pitchFamily="34" charset="0"/>
              </a:rPr>
              <a:t> gives all of us an important big-picture </a:t>
            </a:r>
            <a:r>
              <a:rPr lang="en-US" dirty="0" smtClean="0">
                <a:latin typeface="+mn-lt"/>
                <a:cs typeface="Arial" panose="020B0604020202020204" pitchFamily="34" charset="0"/>
              </a:rPr>
              <a:t>perspective, </a:t>
            </a:r>
            <a:r>
              <a:rPr lang="en-US" dirty="0">
                <a:latin typeface="+mn-lt"/>
                <a:cs typeface="Arial" panose="020B0604020202020204" pitchFamily="34" charset="0"/>
              </a:rPr>
              <a:t>so we can see if students are on track and progressing toward </a:t>
            </a:r>
            <a:r>
              <a:rPr lang="en-US" b="1" dirty="0">
                <a:latin typeface="+mn-lt"/>
                <a:cs typeface="Arial" panose="020B0604020202020204" pitchFamily="34" charset="0"/>
              </a:rPr>
              <a:t>college and workforce </a:t>
            </a:r>
            <a:r>
              <a:rPr lang="en-US" b="1" dirty="0" smtClean="0">
                <a:latin typeface="+mn-lt"/>
                <a:cs typeface="Arial" panose="020B0604020202020204" pitchFamily="34" charset="0"/>
              </a:rPr>
              <a:t>readiness.</a:t>
            </a:r>
            <a:endParaRPr lang="en-US" dirty="0">
              <a:latin typeface="+mn-lt"/>
              <a:cs typeface="Arial" panose="020B0604020202020204" pitchFamily="34" charset="0"/>
            </a:endParaRPr>
          </a:p>
          <a:p>
            <a:r>
              <a:rPr lang="en-US" dirty="0">
                <a:latin typeface="+mn-lt"/>
                <a:cs typeface="Arial" panose="020B0604020202020204" pitchFamily="34" charset="0"/>
              </a:rPr>
              <a:t>We believe </a:t>
            </a:r>
            <a:r>
              <a:rPr lang="en-US" dirty="0" smtClean="0">
                <a:latin typeface="+mn-lt"/>
                <a:cs typeface="Arial" panose="020B0604020202020204" pitchFamily="34" charset="0"/>
              </a:rPr>
              <a:t>all </a:t>
            </a:r>
            <a:r>
              <a:rPr lang="en-US" dirty="0">
                <a:latin typeface="+mn-lt"/>
                <a:cs typeface="Arial" panose="020B0604020202020204" pitchFamily="34" charset="0"/>
              </a:rPr>
              <a:t>children in Tennessee are exceptionally capable and – with the expertise and support of </a:t>
            </a:r>
            <a:r>
              <a:rPr lang="en-US" dirty="0" smtClean="0">
                <a:latin typeface="+mn-lt"/>
                <a:cs typeface="Arial" panose="020B0604020202020204" pitchFamily="34" charset="0"/>
              </a:rPr>
              <a:t>tremendous teachers and leaders – </a:t>
            </a:r>
            <a:r>
              <a:rPr lang="en-US" b="1" dirty="0">
                <a:latin typeface="+mn-lt"/>
                <a:cs typeface="Arial" panose="020B0604020202020204" pitchFamily="34" charset="0"/>
              </a:rPr>
              <a:t>they will </a:t>
            </a:r>
            <a:r>
              <a:rPr lang="en-US" b="1" dirty="0" smtClean="0">
                <a:latin typeface="+mn-lt"/>
                <a:cs typeface="Arial" panose="020B0604020202020204" pitchFamily="34" charset="0"/>
              </a:rPr>
              <a:t>be </a:t>
            </a:r>
            <a:r>
              <a:rPr lang="en-US" b="1" dirty="0" err="1" smtClean="0">
                <a:latin typeface="+mn-lt"/>
                <a:cs typeface="Arial" panose="020B0604020202020204" pitchFamily="34" charset="0"/>
              </a:rPr>
              <a:t>TNReady</a:t>
            </a:r>
            <a:r>
              <a:rPr lang="en-US" dirty="0">
                <a:latin typeface="+mn-lt"/>
                <a:cs typeface="Arial" panose="020B0604020202020204" pitchFamily="34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701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Teacher Preparation report card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702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Report Card Transition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Previously, Report Card production was led by THEC</a:t>
            </a:r>
            <a:endParaRPr lang="en-US" dirty="0"/>
          </a:p>
          <a:p>
            <a:r>
              <a:rPr lang="en-US" dirty="0" smtClean="0"/>
              <a:t>Production of the 2015 Report Card was a joint effort:</a:t>
            </a:r>
          </a:p>
          <a:p>
            <a:pPr lvl="1"/>
            <a:r>
              <a:rPr lang="en-US" dirty="0" smtClean="0"/>
              <a:t>Data collection—THEC</a:t>
            </a:r>
          </a:p>
          <a:p>
            <a:pPr lvl="1"/>
            <a:r>
              <a:rPr lang="en-US" dirty="0" smtClean="0"/>
              <a:t>Data analysis—TDOE </a:t>
            </a:r>
          </a:p>
          <a:p>
            <a:pPr lvl="1"/>
            <a:r>
              <a:rPr lang="en-US" dirty="0" smtClean="0"/>
              <a:t>Report production—SBE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632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2015 Report Card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2015 Report Card is very similar to the 2014 Report Card and continues to cover the following topics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endParaRPr lang="en-US" sz="800" dirty="0" smtClean="0"/>
          </a:p>
          <a:p>
            <a:pPr lvl="1"/>
            <a:r>
              <a:rPr lang="en-US" dirty="0" smtClean="0"/>
              <a:t>Demographics including academic credential and initial license type</a:t>
            </a:r>
          </a:p>
          <a:p>
            <a:pPr lvl="1"/>
            <a:r>
              <a:rPr lang="en-US" dirty="0" smtClean="0"/>
              <a:t>Academic information including GPA, ACT, SAT, etc. </a:t>
            </a:r>
          </a:p>
          <a:p>
            <a:pPr lvl="1"/>
            <a:r>
              <a:rPr lang="en-US" dirty="0" smtClean="0"/>
              <a:t>Licensure assessment data including CORE and Praxis passage rates</a:t>
            </a:r>
          </a:p>
          <a:p>
            <a:pPr lvl="1"/>
            <a:r>
              <a:rPr lang="en-US" dirty="0" smtClean="0"/>
              <a:t>Placement and retention data</a:t>
            </a:r>
          </a:p>
          <a:p>
            <a:pPr lvl="1"/>
            <a:r>
              <a:rPr lang="en-US" dirty="0" smtClean="0"/>
              <a:t>TVAAS analysis:  Beginning teacher and statewide teacher comparisons </a:t>
            </a:r>
          </a:p>
          <a:p>
            <a:pPr lvl="1"/>
            <a:r>
              <a:rPr lang="en-US" dirty="0" smtClean="0"/>
              <a:t>TVAAS analysis:  Statewide distribution </a:t>
            </a:r>
            <a:r>
              <a:rPr lang="en-US" dirty="0" smtClean="0"/>
              <a:t>(</a:t>
            </a:r>
            <a:r>
              <a:rPr lang="en-US" dirty="0"/>
              <a:t>%</a:t>
            </a:r>
            <a:r>
              <a:rPr lang="en-US" dirty="0" smtClean="0"/>
              <a:t> in </a:t>
            </a:r>
            <a:r>
              <a:rPr lang="en-US" dirty="0" smtClean="0"/>
              <a:t>highest and lowest quintiles)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62903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2016 Redesign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Given changes in the EPP policy in 2014 and stakeholder feedback, SBE and TDOE will be leading a Report Card redesign for 2016.</a:t>
            </a:r>
          </a:p>
          <a:p>
            <a:endParaRPr lang="en-US" sz="800" b="1" dirty="0"/>
          </a:p>
          <a:p>
            <a:r>
              <a:rPr lang="en-US" dirty="0" smtClean="0"/>
              <a:t>Report Card</a:t>
            </a:r>
          </a:p>
          <a:p>
            <a:pPr lvl="1"/>
            <a:r>
              <a:rPr lang="en-US" dirty="0" smtClean="0"/>
              <a:t>External</a:t>
            </a:r>
            <a:r>
              <a:rPr lang="en-US" dirty="0" smtClean="0"/>
              <a:t>-facing geared towards district, public, and prospective candidate audiences</a:t>
            </a:r>
          </a:p>
          <a:p>
            <a:r>
              <a:rPr lang="en-US" dirty="0" smtClean="0"/>
              <a:t>Annual Reports</a:t>
            </a:r>
          </a:p>
          <a:p>
            <a:pPr lvl="1"/>
            <a:r>
              <a:rPr lang="en-US" dirty="0" smtClean="0"/>
              <a:t>Provider-facing geared toward providing granular data to help drive program improvement</a:t>
            </a:r>
          </a:p>
          <a:p>
            <a:r>
              <a:rPr lang="en-US" dirty="0" smtClean="0"/>
              <a:t>Alignment across data definitions and metrics between these </a:t>
            </a:r>
            <a:r>
              <a:rPr lang="en-US" dirty="0" smtClean="0"/>
              <a:t>reports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1959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03710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Master">
  <a:themeElements>
    <a:clrScheme name="SBE colors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D92F33"/>
      </a:accent1>
      <a:accent2>
        <a:srgbClr val="1C33A4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SBE fonts">
      <a:majorFont>
        <a:latin typeface="Copperplate Gothic Bold"/>
        <a:ea typeface=""/>
        <a:cs typeface=""/>
      </a:majorFont>
      <a:minorFont>
        <a:latin typeface="Century Gothic"/>
        <a:ea typeface=""/>
        <a:cs typeface="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owerpoint Master" id="{FD11EA71-7844-4361-B70C-DFEA280B2F98}" vid="{4DA7C30C-04BF-48AD-A6C9-1B5913A902B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</TotalTime>
  <Words>583</Words>
  <Application>Microsoft Macintosh PowerPoint</Application>
  <PresentationFormat>Custom</PresentationFormat>
  <Paragraphs>99</Paragraphs>
  <Slides>14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Powerpoint Master</vt:lpstr>
      <vt:lpstr>State Board of Education Update</vt:lpstr>
      <vt:lpstr>agenda</vt:lpstr>
      <vt:lpstr>Standards review</vt:lpstr>
      <vt:lpstr>Review Process</vt:lpstr>
      <vt:lpstr>Next steps</vt:lpstr>
      <vt:lpstr>Other academic reviews </vt:lpstr>
      <vt:lpstr>TNReady</vt:lpstr>
      <vt:lpstr>TNReady - New &amp; Improved TCAP</vt:lpstr>
      <vt:lpstr>TNReady is a Necessary Change </vt:lpstr>
      <vt:lpstr>Teacher Preparation report card</vt:lpstr>
      <vt:lpstr>Report Card Transition</vt:lpstr>
      <vt:lpstr>2015 Report Card</vt:lpstr>
      <vt:lpstr>2016 Redesign </vt:lpstr>
      <vt:lpstr>Questions?</vt:lpstr>
    </vt:vector>
  </TitlesOfParts>
  <Company>Department of Education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State Board of Education Update</dc:title>
  <dc:creator>Laura Encalade</dc:creator>
  <cp:lastModifiedBy>Sara Heyburn</cp:lastModifiedBy>
  <cp:revision>9</cp:revision>
  <dcterms:created xsi:type="dcterms:W3CDTF">2016-01-26T16:19:28Z</dcterms:created>
  <dcterms:modified xsi:type="dcterms:W3CDTF">2016-01-27T15:43:49Z</dcterms:modified>
</cp:coreProperties>
</file>