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60" r:id="rId2"/>
    <p:sldId id="305" r:id="rId3"/>
    <p:sldId id="289" r:id="rId4"/>
    <p:sldId id="307" r:id="rId5"/>
    <p:sldId id="294" r:id="rId6"/>
    <p:sldId id="290" r:id="rId7"/>
    <p:sldId id="291" r:id="rId8"/>
    <p:sldId id="292" r:id="rId9"/>
    <p:sldId id="293" r:id="rId10"/>
    <p:sldId id="296" r:id="rId11"/>
    <p:sldId id="308" r:id="rId12"/>
    <p:sldId id="299" r:id="rId13"/>
    <p:sldId id="300" r:id="rId14"/>
    <p:sldId id="301" r:id="rId15"/>
    <p:sldId id="302" r:id="rId16"/>
    <p:sldId id="303" r:id="rId17"/>
    <p:sldId id="304" r:id="rId18"/>
    <p:sldId id="309" r:id="rId19"/>
    <p:sldId id="311" r:id="rId20"/>
    <p:sldId id="313" r:id="rId21"/>
    <p:sldId id="314" r:id="rId22"/>
    <p:sldId id="315" r:id="rId23"/>
    <p:sldId id="316" r:id="rId24"/>
    <p:sldId id="317" r:id="rId25"/>
    <p:sldId id="318" r:id="rId26"/>
    <p:sldId id="320" r:id="rId27"/>
    <p:sldId id="319" r:id="rId28"/>
    <p:sldId id="321" r:id="rId29"/>
    <p:sldId id="322" r:id="rId30"/>
    <p:sldId id="323" r:id="rId31"/>
    <p:sldId id="325" r:id="rId32"/>
    <p:sldId id="324" r:id="rId33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70C20B4-36EC-4D20-A1F0-6577FBB6216D}">
          <p14:sldIdLst>
            <p14:sldId id="260"/>
            <p14:sldId id="305"/>
            <p14:sldId id="289"/>
            <p14:sldId id="307"/>
            <p14:sldId id="294"/>
            <p14:sldId id="290"/>
            <p14:sldId id="291"/>
            <p14:sldId id="292"/>
            <p14:sldId id="293"/>
            <p14:sldId id="296"/>
            <p14:sldId id="308"/>
            <p14:sldId id="299"/>
            <p14:sldId id="300"/>
            <p14:sldId id="301"/>
            <p14:sldId id="302"/>
            <p14:sldId id="303"/>
            <p14:sldId id="304"/>
            <p14:sldId id="309"/>
            <p14:sldId id="311"/>
            <p14:sldId id="313"/>
            <p14:sldId id="314"/>
            <p14:sldId id="315"/>
            <p14:sldId id="316"/>
            <p14:sldId id="317"/>
            <p14:sldId id="318"/>
            <p14:sldId id="320"/>
            <p14:sldId id="319"/>
            <p14:sldId id="321"/>
            <p14:sldId id="322"/>
            <p14:sldId id="323"/>
            <p14:sldId id="325"/>
            <p14:sldId id="32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C73"/>
    <a:srgbClr val="75787B"/>
    <a:srgbClr val="D22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87" autoAdjust="0"/>
  </p:normalViewPr>
  <p:slideViewPr>
    <p:cSldViewPr>
      <p:cViewPr>
        <p:scale>
          <a:sx n="76" d="100"/>
          <a:sy n="76" d="100"/>
        </p:scale>
        <p:origin x="-73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Sheet1!$H$3</c:f>
              <c:strCache>
                <c:ptCount val="1"/>
                <c:pt idx="0">
                  <c:v>United States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3"/>
              <c:delete val="1"/>
            </c:dLbl>
            <c:txPr>
              <a:bodyPr/>
              <a:lstStyle/>
              <a:p>
                <a:pPr>
                  <a:defRPr sz="1200" b="1">
                    <a:solidFill>
                      <a:schemeClr val="accent1">
                        <a:lumMod val="7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Sheet1!$I$2:$L$2</c:f>
              <c:strCache>
                <c:ptCount val="4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</c:strCache>
            </c:strRef>
          </c:cat>
          <c:val>
            <c:numRef>
              <c:f>Sheet1!$I$3:$L$3</c:f>
              <c:numCache>
                <c:formatCode>0.0%</c:formatCode>
                <c:ptCount val="4"/>
                <c:pt idx="0">
                  <c:v>0.79</c:v>
                </c:pt>
                <c:pt idx="1">
                  <c:v>0.8</c:v>
                </c:pt>
                <c:pt idx="2">
                  <c:v>0.81399999999999995</c:v>
                </c:pt>
              </c:numCache>
            </c:numRef>
          </c:val>
        </c:ser>
        <c:ser>
          <c:idx val="1"/>
          <c:order val="1"/>
          <c:tx>
            <c:strRef>
              <c:f>Sheet1!$H$4</c:f>
              <c:strCache>
                <c:ptCount val="1"/>
                <c:pt idx="0">
                  <c:v>SREB Median (excluding TN)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6">
                        <a:lumMod val="7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Sheet1!$I$2:$L$2</c:f>
              <c:strCache>
                <c:ptCount val="4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</c:strCache>
            </c:strRef>
          </c:cat>
          <c:val>
            <c:numRef>
              <c:f>Sheet1!$I$4:$L$4</c:f>
              <c:numCache>
                <c:formatCode>0.0%</c:formatCode>
                <c:ptCount val="4"/>
                <c:pt idx="0">
                  <c:v>0.78</c:v>
                </c:pt>
                <c:pt idx="1">
                  <c:v>0.79</c:v>
                </c:pt>
                <c:pt idx="2">
                  <c:v>0.81399999999999995</c:v>
                </c:pt>
                <c:pt idx="3">
                  <c:v>0.84499999999999997</c:v>
                </c:pt>
              </c:numCache>
            </c:numRef>
          </c:val>
        </c:ser>
        <c:ser>
          <c:idx val="2"/>
          <c:order val="2"/>
          <c:tx>
            <c:strRef>
              <c:f>Sheet1!$H$5</c:f>
              <c:strCache>
                <c:ptCount val="1"/>
                <c:pt idx="0">
                  <c:v>Tennessee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solidFill>
                      <a:schemeClr val="accent3">
                        <a:lumMod val="7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Sheet1!$I$2:$L$2</c:f>
              <c:strCache>
                <c:ptCount val="4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</c:strCache>
            </c:strRef>
          </c:cat>
          <c:val>
            <c:numRef>
              <c:f>Sheet1!$I$5:$L$5</c:f>
              <c:numCache>
                <c:formatCode>0.0%</c:formatCode>
                <c:ptCount val="4"/>
                <c:pt idx="0">
                  <c:v>0.86</c:v>
                </c:pt>
                <c:pt idx="1">
                  <c:v>0.87</c:v>
                </c:pt>
                <c:pt idx="2">
                  <c:v>0.86299999999999999</c:v>
                </c:pt>
                <c:pt idx="3">
                  <c:v>0.872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73656960"/>
        <c:axId val="74030464"/>
      </c:barChart>
      <c:catAx>
        <c:axId val="736569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74030464"/>
        <c:crosses val="autoZero"/>
        <c:auto val="1"/>
        <c:lblAlgn val="ctr"/>
        <c:lblOffset val="100"/>
        <c:noMultiLvlLbl val="0"/>
      </c:catAx>
      <c:valAx>
        <c:axId val="74030464"/>
        <c:scaling>
          <c:orientation val="minMax"/>
          <c:max val="0.9"/>
          <c:min val="0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73656960"/>
        <c:crosses val="autoZero"/>
        <c:crossBetween val="between"/>
        <c:majorUnit val="0.30000000000000004"/>
      </c:valAx>
    </c:plotArea>
    <c:legend>
      <c:legendPos val="t"/>
      <c:overlay val="0"/>
      <c:txPr>
        <a:bodyPr/>
        <a:lstStyle/>
        <a:p>
          <a:pPr>
            <a:defRPr sz="14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'3.1_Output'!$B$1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9147086258226652E-3"/>
                  <c:y val="6.49731671156215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6.497291246169362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6.497316711562151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7.14413768832294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noFill/>
              </a:ln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'3.1_Output'!$A$2:$A$5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Asian</c:v>
                </c:pt>
              </c:strCache>
            </c:strRef>
          </c:cat>
          <c:val>
            <c:numRef>
              <c:f>'3.1_Output'!$B$2:$B$5</c:f>
              <c:numCache>
                <c:formatCode>0.0</c:formatCode>
                <c:ptCount val="4"/>
                <c:pt idx="0">
                  <c:v>53.3</c:v>
                </c:pt>
                <c:pt idx="1">
                  <c:v>34.9</c:v>
                </c:pt>
                <c:pt idx="2">
                  <c:v>58.4</c:v>
                </c:pt>
                <c:pt idx="3">
                  <c:v>68.7</c:v>
                </c:pt>
              </c:numCache>
            </c:numRef>
          </c:val>
        </c:ser>
        <c:ser>
          <c:idx val="1"/>
          <c:order val="1"/>
          <c:tx>
            <c:strRef>
              <c:f>'3.1_Output'!$C$1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-1.3981568769446903E-3"/>
                  <c:y val="0.1136650515123564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14704283765516E-3"/>
                  <c:y val="0.1113292238706871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122110080015890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3981568769446903E-3"/>
                  <c:y val="0.128578299425515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'3.1_Output'!$A$2:$A$5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Asian</c:v>
                </c:pt>
              </c:strCache>
            </c:strRef>
          </c:cat>
          <c:val>
            <c:numRef>
              <c:f>'3.1_Output'!$C$2:$C$5</c:f>
              <c:numCache>
                <c:formatCode>0.0</c:formatCode>
                <c:ptCount val="4"/>
                <c:pt idx="0">
                  <c:v>51.9</c:v>
                </c:pt>
                <c:pt idx="1">
                  <c:v>33.700000000000003</c:v>
                </c:pt>
                <c:pt idx="2">
                  <c:v>58.5</c:v>
                </c:pt>
                <c:pt idx="3">
                  <c:v>69.400000000000006</c:v>
                </c:pt>
              </c:numCache>
            </c:numRef>
          </c:val>
        </c:ser>
        <c:ser>
          <c:idx val="2"/>
          <c:order val="2"/>
          <c:tx>
            <c:strRef>
              <c:f>'3.1_Output'!$D$1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6.49731671156215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147086258226652E-3"/>
                  <c:y val="6.49731671156215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6.497316711562153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6.82072719994255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'3.1_Output'!$A$2:$A$5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Asian</c:v>
                </c:pt>
              </c:strCache>
            </c:strRef>
          </c:cat>
          <c:val>
            <c:numRef>
              <c:f>'3.1_Output'!$D$2:$D$5</c:f>
              <c:numCache>
                <c:formatCode>0.0</c:formatCode>
                <c:ptCount val="4"/>
                <c:pt idx="0">
                  <c:v>53.2</c:v>
                </c:pt>
                <c:pt idx="1">
                  <c:v>34.299999999999997</c:v>
                </c:pt>
                <c:pt idx="2">
                  <c:v>59.6</c:v>
                </c:pt>
                <c:pt idx="3">
                  <c:v>69.099999999999994</c:v>
                </c:pt>
              </c:numCache>
            </c:numRef>
          </c:val>
        </c:ser>
        <c:ser>
          <c:idx val="3"/>
          <c:order val="3"/>
          <c:tx>
            <c:strRef>
              <c:f>'3.1_Output'!$E$1</c:f>
              <c:strCache>
                <c:ptCount val="1"/>
                <c:pt idx="0">
                  <c:v>2014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326516517704010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981568769446903E-3"/>
                  <c:y val="7.659178837033719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981568769446903E-3"/>
                  <c:y val="0.120972329638618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025303198702729E-16"/>
                  <c:y val="0.1209725135620543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'3.1_Output'!$A$2:$A$5</c:f>
              <c:strCache>
                <c:ptCount val="4"/>
                <c:pt idx="0">
                  <c:v>Black</c:v>
                </c:pt>
                <c:pt idx="1">
                  <c:v>Hispanic</c:v>
                </c:pt>
                <c:pt idx="2">
                  <c:v>White</c:v>
                </c:pt>
                <c:pt idx="3">
                  <c:v>Asian</c:v>
                </c:pt>
              </c:strCache>
            </c:strRef>
          </c:cat>
          <c:val>
            <c:numRef>
              <c:f>'3.1_Output'!$E$2:$E$5</c:f>
              <c:numCache>
                <c:formatCode>0.0</c:formatCode>
                <c:ptCount val="4"/>
                <c:pt idx="0">
                  <c:v>54.3</c:v>
                </c:pt>
                <c:pt idx="1">
                  <c:v>41.4</c:v>
                </c:pt>
                <c:pt idx="2">
                  <c:v>59</c:v>
                </c:pt>
                <c:pt idx="3">
                  <c:v>69.2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overlap val="2"/>
        <c:axId val="76780288"/>
        <c:axId val="76781824"/>
      </c:barChart>
      <c:catAx>
        <c:axId val="767802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76781824"/>
        <c:crosses val="autoZero"/>
        <c:auto val="1"/>
        <c:lblAlgn val="ctr"/>
        <c:lblOffset val="100"/>
        <c:noMultiLvlLbl val="0"/>
      </c:catAx>
      <c:valAx>
        <c:axId val="76781824"/>
        <c:scaling>
          <c:orientation val="minMax"/>
        </c:scaling>
        <c:delete val="1"/>
        <c:axPos val="l"/>
        <c:numFmt formatCode="0" sourceLinked="0"/>
        <c:majorTickMark val="out"/>
        <c:minorTickMark val="none"/>
        <c:tickLblPos val="nextTo"/>
        <c:crossAx val="76780288"/>
        <c:crosses val="autoZero"/>
        <c:crossBetween val="between"/>
        <c:majorUnit val="40"/>
      </c:valAx>
    </c:plotArea>
    <c:legend>
      <c:legendPos val="t"/>
      <c:layout>
        <c:manualLayout>
          <c:xMode val="edge"/>
          <c:yMode val="edge"/>
          <c:x val="0.30292808178270947"/>
          <c:y val="4.0899790235320845E-2"/>
          <c:w val="0.42390068814639298"/>
          <c:h val="7.0704950943021441E-2"/>
        </c:manualLayout>
      </c:layout>
      <c:overlay val="1"/>
      <c:txPr>
        <a:bodyPr/>
        <a:lstStyle/>
        <a:p>
          <a:pPr>
            <a:defRPr sz="1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'3.2_Output'!$A$2</c:f>
              <c:strCache>
                <c:ptCount val="1"/>
                <c:pt idx="0">
                  <c:v>U.S.</c:v>
                </c:pt>
              </c:strCache>
            </c:strRef>
          </c:tx>
          <c:spPr>
            <a:ln w="38100">
              <a:solidFill>
                <a:schemeClr val="tx2">
                  <a:lumMod val="75000"/>
                </a:schemeClr>
              </a:solidFill>
              <a:prstDash val="lgDashDotDot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9129657606174687E-2"/>
                  <c:y val="-5.90429176618579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layout>
                <c:manualLayout>
                  <c:x val="-1.2137841511481352E-4"/>
                  <c:y val="-5.90429176618579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accent1">
                        <a:lumMod val="7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'3.2_Output'!$B$1:$V$1</c:f>
              <c:numCache>
                <c:formatCode>General</c:formatCode>
                <c:ptCount val="21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</c:numCache>
            </c:numRef>
          </c:cat>
          <c:val>
            <c:numRef>
              <c:f>'3.2_Output'!$B$2:$V$2</c:f>
              <c:numCache>
                <c:formatCode>0.0%</c:formatCode>
                <c:ptCount val="21"/>
                <c:pt idx="0">
                  <c:v>0.19941249375951028</c:v>
                </c:pt>
                <c:pt idx="1">
                  <c:v>0.21603355675215125</c:v>
                </c:pt>
                <c:pt idx="2">
                  <c:v>0.22158126749522011</c:v>
                </c:pt>
                <c:pt idx="3">
                  <c:v>0.22906279254226253</c:v>
                </c:pt>
                <c:pt idx="4">
                  <c:v>0.24083546569081349</c:v>
                </c:pt>
                <c:pt idx="5">
                  <c:v>0.27203737286333385</c:v>
                </c:pt>
                <c:pt idx="6">
                  <c:v>0.27478735766692253</c:v>
                </c:pt>
                <c:pt idx="7">
                  <c:v>0.24951433334921996</c:v>
                </c:pt>
                <c:pt idx="8">
                  <c:v>0.23385671062778826</c:v>
                </c:pt>
                <c:pt idx="9">
                  <c:v>0.23986266811879345</c:v>
                </c:pt>
                <c:pt idx="10">
                  <c:v>0.24988772355496375</c:v>
                </c:pt>
                <c:pt idx="11">
                  <c:v>0.25832419785900479</c:v>
                </c:pt>
                <c:pt idx="12">
                  <c:v>0.25380456325732637</c:v>
                </c:pt>
                <c:pt idx="13">
                  <c:v>0.23792103564170111</c:v>
                </c:pt>
                <c:pt idx="14">
                  <c:v>0.23762585910612941</c:v>
                </c:pt>
                <c:pt idx="15">
                  <c:v>0.25566739671721528</c:v>
                </c:pt>
                <c:pt idx="16">
                  <c:v>0.27321220668767221</c:v>
                </c:pt>
                <c:pt idx="17">
                  <c:v>0.34367915528030207</c:v>
                </c:pt>
                <c:pt idx="18">
                  <c:v>0.39336843323150361</c:v>
                </c:pt>
                <c:pt idx="19">
                  <c:v>0.40945520421937737</c:v>
                </c:pt>
                <c:pt idx="20">
                  <c:v>0.38410567934484374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'3.2_Output'!$A$3</c:f>
              <c:strCache>
                <c:ptCount val="1"/>
                <c:pt idx="0">
                  <c:v>TN</c:v>
                </c:pt>
              </c:strCache>
            </c:strRef>
          </c:tx>
          <c:spPr>
            <a:ln w="444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9129657606174687E-2"/>
                  <c:y val="-3.6691331725723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layout>
                <c:manualLayout>
                  <c:x val="-1.4034049127939928E-3"/>
                  <c:y val="-5.418412675093416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accent6">
                        <a:lumMod val="75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'3.2_Output'!$B$1:$V$1</c:f>
              <c:numCache>
                <c:formatCode>General</c:formatCode>
                <c:ptCount val="21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</c:numCache>
            </c:numRef>
          </c:cat>
          <c:val>
            <c:numRef>
              <c:f>'3.2_Output'!$B$3:$V$3</c:f>
              <c:numCache>
                <c:formatCode>0.0%</c:formatCode>
                <c:ptCount val="21"/>
                <c:pt idx="0">
                  <c:v>0.16492524491102523</c:v>
                </c:pt>
                <c:pt idx="1">
                  <c:v>0.17439600496486579</c:v>
                </c:pt>
                <c:pt idx="2">
                  <c:v>0.15806451067944738</c:v>
                </c:pt>
                <c:pt idx="3">
                  <c:v>0.14901420288683287</c:v>
                </c:pt>
                <c:pt idx="4">
                  <c:v>0.1694305342125314</c:v>
                </c:pt>
                <c:pt idx="5">
                  <c:v>0.17958955101192187</c:v>
                </c:pt>
                <c:pt idx="6">
                  <c:v>0.18720305183590769</c:v>
                </c:pt>
                <c:pt idx="7">
                  <c:v>0.18005253412539693</c:v>
                </c:pt>
                <c:pt idx="8">
                  <c:v>0.17882941071664629</c:v>
                </c:pt>
                <c:pt idx="9">
                  <c:v>0.19137806216611666</c:v>
                </c:pt>
                <c:pt idx="10">
                  <c:v>0.20096269095409008</c:v>
                </c:pt>
                <c:pt idx="11">
                  <c:v>0.18855430184302352</c:v>
                </c:pt>
                <c:pt idx="12">
                  <c:v>0.20598210524517094</c:v>
                </c:pt>
                <c:pt idx="13">
                  <c:v>0.20979533433405831</c:v>
                </c:pt>
                <c:pt idx="14">
                  <c:v>0.21628361815897121</c:v>
                </c:pt>
                <c:pt idx="15">
                  <c:v>0.23182567080082847</c:v>
                </c:pt>
                <c:pt idx="16">
                  <c:v>0.2489556771860271</c:v>
                </c:pt>
                <c:pt idx="17">
                  <c:v>0.32479428712248015</c:v>
                </c:pt>
                <c:pt idx="18">
                  <c:v>0.37015845147487542</c:v>
                </c:pt>
                <c:pt idx="19">
                  <c:v>0.35920131570214353</c:v>
                </c:pt>
                <c:pt idx="20">
                  <c:v>0.3342211213026513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'3.2_Output'!$A$4</c:f>
              <c:strCache>
                <c:ptCount val="1"/>
                <c:pt idx="0">
                  <c:v>SREB (excluding TN)</c:v>
                </c:pt>
              </c:strCache>
            </c:strRef>
          </c:tx>
          <c:spPr>
            <a:ln w="38100">
              <a:solidFill>
                <a:schemeClr val="accent3">
                  <a:lumMod val="50000"/>
                </a:schemeClr>
              </a:solidFill>
              <a:prstDash val="dash"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7521631292094884E-2"/>
                  <c:y val="5.07839295681913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delete val="1"/>
            </c:dLbl>
            <c:dLbl>
              <c:idx val="13"/>
              <c:delete val="1"/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layout>
                <c:manualLayout>
                  <c:x val="-1.7295103675019382E-3"/>
                  <c:y val="3.71756804889703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chemeClr val="accent3">
                        <a:lumMod val="50000"/>
                      </a:schemeClr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'3.2_Output'!$B$1:$V$1</c:f>
              <c:numCache>
                <c:formatCode>General</c:formatCode>
                <c:ptCount val="21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</c:numCache>
            </c:numRef>
          </c:cat>
          <c:val>
            <c:numRef>
              <c:f>'3.2_Output'!$B$4:$V$4</c:f>
              <c:numCache>
                <c:formatCode>0.0%</c:formatCode>
                <c:ptCount val="21"/>
                <c:pt idx="0">
                  <c:v>0.16847273465548362</c:v>
                </c:pt>
                <c:pt idx="1">
                  <c:v>0.17412999569346865</c:v>
                </c:pt>
                <c:pt idx="2">
                  <c:v>0.17512010243337872</c:v>
                </c:pt>
                <c:pt idx="3">
                  <c:v>0.17510408117253196</c:v>
                </c:pt>
                <c:pt idx="4">
                  <c:v>0.18205359255680509</c:v>
                </c:pt>
                <c:pt idx="5">
                  <c:v>0.21532657625660506</c:v>
                </c:pt>
                <c:pt idx="6">
                  <c:v>0.21318193687853282</c:v>
                </c:pt>
                <c:pt idx="7">
                  <c:v>0.19892339528144451</c:v>
                </c:pt>
                <c:pt idx="8">
                  <c:v>0.18868229705788922</c:v>
                </c:pt>
                <c:pt idx="9">
                  <c:v>0.19947952810990094</c:v>
                </c:pt>
                <c:pt idx="10">
                  <c:v>0.2143427631324305</c:v>
                </c:pt>
                <c:pt idx="11">
                  <c:v>0.22509557158070148</c:v>
                </c:pt>
                <c:pt idx="12">
                  <c:v>0.22258947085073214</c:v>
                </c:pt>
                <c:pt idx="13">
                  <c:v>0.21031579422947427</c:v>
                </c:pt>
                <c:pt idx="14">
                  <c:v>0.21213558810286393</c:v>
                </c:pt>
                <c:pt idx="15">
                  <c:v>0.22576787082113961</c:v>
                </c:pt>
                <c:pt idx="16">
                  <c:v>0.24605475459730355</c:v>
                </c:pt>
                <c:pt idx="17">
                  <c:v>0.3081388083746282</c:v>
                </c:pt>
                <c:pt idx="18">
                  <c:v>0.34763210670490979</c:v>
                </c:pt>
                <c:pt idx="19">
                  <c:v>0.34526318902055941</c:v>
                </c:pt>
                <c:pt idx="20">
                  <c:v>0.3226347243644036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0332672"/>
        <c:axId val="80334208"/>
      </c:lineChart>
      <c:catAx>
        <c:axId val="80332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80334208"/>
        <c:crosses val="autoZero"/>
        <c:auto val="1"/>
        <c:lblAlgn val="ctr"/>
        <c:lblOffset val="100"/>
        <c:tickLblSkip val="2"/>
        <c:noMultiLvlLbl val="0"/>
      </c:catAx>
      <c:valAx>
        <c:axId val="80334208"/>
        <c:scaling>
          <c:orientation val="minMax"/>
        </c:scaling>
        <c:delete val="0"/>
        <c:axPos val="l"/>
        <c:majorGridlines>
          <c:spPr>
            <a:ln>
              <a:solidFill>
                <a:schemeClr val="tx1">
                  <a:alpha val="13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80332672"/>
        <c:crosses val="autoZero"/>
        <c:crossBetween val="between"/>
        <c:majorUnit val="0.15000000000000002"/>
      </c:valAx>
    </c:plotArea>
    <c:legend>
      <c:legendPos val="t"/>
      <c:overlay val="0"/>
      <c:txPr>
        <a:bodyPr/>
        <a:lstStyle/>
        <a:p>
          <a:pPr>
            <a:defRPr sz="1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6381771024199371E-2"/>
          <c:y val="7.5044943410404893E-2"/>
          <c:w val="0.91160272520733576"/>
          <c:h val="0.7556806607234809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data4.4!$D$3</c:f>
              <c:strCache>
                <c:ptCount val="1"/>
                <c:pt idx="0">
                  <c:v>Public 4-year</c:v>
                </c:pt>
              </c:strCache>
            </c:strRef>
          </c:tx>
          <c:spPr>
            <a:solidFill>
              <a:srgbClr val="990000"/>
            </a:solidFill>
          </c:spPr>
          <c:invertIfNegative val="0"/>
          <c:dLbls>
            <c:dLbl>
              <c:idx val="0"/>
              <c:layout>
                <c:manualLayout>
                  <c:x val="7.3572726486112313E-3"/>
                  <c:y val="2.018416381764684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8803322661590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814691244616998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4.419024545008797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4191399152029073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9577456664070839E-3"/>
                  <c:y val="-1.2706429850580327E-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4.3956043956045032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>
                    <a:solidFill>
                      <a:srgbClr val="99000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data4.4!$A$5:$B$11</c:f>
              <c:multiLvlStrCache>
                <c:ptCount val="7"/>
                <c:lvl>
                  <c:pt idx="0">
                    <c:v>Males</c:v>
                  </c:pt>
                  <c:pt idx="1">
                    <c:v>Females</c:v>
                  </c:pt>
                  <c:pt idx="2">
                    <c:v>White</c:v>
                  </c:pt>
                  <c:pt idx="3">
                    <c:v>Black</c:v>
                  </c:pt>
                  <c:pt idx="4">
                    <c:v>Hispanic</c:v>
                  </c:pt>
                  <c:pt idx="5">
                    <c:v>Eligible</c:v>
                  </c:pt>
                  <c:pt idx="6">
                    <c:v>Not eligible</c:v>
                  </c:pt>
                </c:lvl>
                <c:lvl>
                  <c:pt idx="0">
                    <c:v>GENDER</c:v>
                  </c:pt>
                  <c:pt idx="2">
                    <c:v>ETHNICITY</c:v>
                  </c:pt>
                  <c:pt idx="5">
                    <c:v>PELL ELIGIBILITY</c:v>
                  </c:pt>
                </c:lvl>
              </c:multiLvlStrCache>
            </c:multiLvlStrRef>
          </c:cat>
          <c:val>
            <c:numRef>
              <c:f>data4.4!$D$5:$D$11</c:f>
              <c:numCache>
                <c:formatCode>0.0%</c:formatCode>
                <c:ptCount val="7"/>
                <c:pt idx="0">
                  <c:v>0.52100000000000002</c:v>
                </c:pt>
                <c:pt idx="1">
                  <c:v>0.6</c:v>
                </c:pt>
                <c:pt idx="2">
                  <c:v>0.61299999999999999</c:v>
                </c:pt>
                <c:pt idx="3">
                  <c:v>0.40899999999999997</c:v>
                </c:pt>
                <c:pt idx="4">
                  <c:v>0.505</c:v>
                </c:pt>
                <c:pt idx="5">
                  <c:v>0.46400000000000002</c:v>
                </c:pt>
                <c:pt idx="6">
                  <c:v>0.67700000000000005</c:v>
                </c:pt>
              </c:numCache>
            </c:numRef>
          </c:val>
        </c:ser>
        <c:ser>
          <c:idx val="0"/>
          <c:order val="1"/>
          <c:tx>
            <c:strRef>
              <c:f>data4.4!$E$3</c:f>
              <c:strCache>
                <c:ptCount val="1"/>
                <c:pt idx="0">
                  <c:v>Public 2-year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3211848518935133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746647053733668E-2"/>
                  <c:y val="2.022734006032637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67947275821291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828704104294656E-3"/>
                  <c:y val="-2.022892776362781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221770355628623E-2"/>
                  <c:y val="4.034354088955205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682010902483451E-2"/>
                  <c:y val="2.0114613125924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6386605520463789E-2"/>
                  <c:y val="2.01146131259242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600" b="1">
                    <a:solidFill>
                      <a:srgbClr val="002060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data4.4!$A$5:$B$11</c:f>
              <c:multiLvlStrCache>
                <c:ptCount val="7"/>
                <c:lvl>
                  <c:pt idx="0">
                    <c:v>Males</c:v>
                  </c:pt>
                  <c:pt idx="1">
                    <c:v>Females</c:v>
                  </c:pt>
                  <c:pt idx="2">
                    <c:v>White</c:v>
                  </c:pt>
                  <c:pt idx="3">
                    <c:v>Black</c:v>
                  </c:pt>
                  <c:pt idx="4">
                    <c:v>Hispanic</c:v>
                  </c:pt>
                  <c:pt idx="5">
                    <c:v>Eligible</c:v>
                  </c:pt>
                  <c:pt idx="6">
                    <c:v>Not eligible</c:v>
                  </c:pt>
                </c:lvl>
                <c:lvl>
                  <c:pt idx="0">
                    <c:v>GENDER</c:v>
                  </c:pt>
                  <c:pt idx="2">
                    <c:v>ETHNICITY</c:v>
                  </c:pt>
                  <c:pt idx="5">
                    <c:v>PELL ELIGIBILITY</c:v>
                  </c:pt>
                </c:lvl>
              </c:multiLvlStrCache>
            </c:multiLvlStrRef>
          </c:cat>
          <c:val>
            <c:numRef>
              <c:f>data4.4!$E$5:$E$11</c:f>
              <c:numCache>
                <c:formatCode>0.0%</c:formatCode>
                <c:ptCount val="7"/>
                <c:pt idx="0">
                  <c:v>0.24199999999999999</c:v>
                </c:pt>
                <c:pt idx="1">
                  <c:v>0.27200000000000002</c:v>
                </c:pt>
                <c:pt idx="2">
                  <c:v>0.30099999999999999</c:v>
                </c:pt>
                <c:pt idx="3">
                  <c:v>9.8000000000000004E-2</c:v>
                </c:pt>
                <c:pt idx="4">
                  <c:v>0.26</c:v>
                </c:pt>
                <c:pt idx="5">
                  <c:v>0.23300000000000001</c:v>
                </c:pt>
                <c:pt idx="6">
                  <c:v>0.33200000000000002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90714112"/>
        <c:axId val="90716032"/>
      </c:barChart>
      <c:catAx>
        <c:axId val="907141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defRPr>
                </a:pPr>
                <a:r>
                  <a:rPr lang="en-US" sz="1400" b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Source: THEC</a:t>
                </a:r>
              </a:p>
            </c:rich>
          </c:tx>
          <c:layout>
            <c:manualLayout>
              <c:xMode val="edge"/>
              <c:yMode val="edge"/>
              <c:x val="2.1239652735715721E-4"/>
              <c:y val="0.94890484989376678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90716032"/>
        <c:crosses val="autoZero"/>
        <c:auto val="1"/>
        <c:lblAlgn val="ctr"/>
        <c:lblOffset val="100"/>
        <c:noMultiLvlLbl val="0"/>
      </c:catAx>
      <c:valAx>
        <c:axId val="90716032"/>
        <c:scaling>
          <c:orientation val="minMax"/>
          <c:max val="0.70000000000000007"/>
          <c:min val="0"/>
        </c:scaling>
        <c:delete val="0"/>
        <c:axPos val="l"/>
        <c:majorGridlines>
          <c:spPr>
            <a:ln>
              <a:solidFill>
                <a:schemeClr val="tx1">
                  <a:alpha val="5000"/>
                </a:schemeClr>
              </a:solidFill>
            </a:ln>
          </c:spPr>
        </c:majorGridlines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600" b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pPr>
            <a:endParaRPr lang="en-US"/>
          </a:p>
        </c:txPr>
        <c:crossAx val="90714112"/>
        <c:crosses val="autoZero"/>
        <c:crossBetween val="between"/>
        <c:majorUnit val="0.30000000000000004"/>
        <c:minorUnit val="2.0000000000000004E-2"/>
      </c:valAx>
    </c:plotArea>
    <c:legend>
      <c:legendPos val="t"/>
      <c:layout>
        <c:manualLayout>
          <c:xMode val="edge"/>
          <c:yMode val="edge"/>
          <c:x val="0.27788664878428659"/>
          <c:y val="1.4159543492495203E-2"/>
          <c:w val="0.44282149346716276"/>
          <c:h val="5.1246716745897994E-2"/>
        </c:manualLayout>
      </c:layout>
      <c:overlay val="1"/>
      <c:txPr>
        <a:bodyPr/>
        <a:lstStyle/>
        <a:p>
          <a:pPr>
            <a:defRPr sz="1800" b="1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900">
          <a:latin typeface="Bookman Old Style" pitchFamily="18" charset="0"/>
        </a:defRPr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AC5F2-7A7A-40B4-A7EB-86A3DE8DB53E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72328A-39E2-4CAC-A0AA-D0037B618D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61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A6BCFBD-AECD-4B4F-83EA-71E27D6C32D0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EEF16BB-A437-4957-A6C9-E68FDEDD87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5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136E9E-E984-481A-BE9B-F5F5F6C99A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9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 necessarily graduating from the first place you</a:t>
            </a:r>
            <a:r>
              <a:rPr lang="en-US" baseline="0" dirty="0" smtClean="0"/>
              <a:t> go. </a:t>
            </a:r>
            <a:r>
              <a:rPr lang="en-US" dirty="0" smtClean="0"/>
              <a:t>Informs</a:t>
            </a:r>
            <a:r>
              <a:rPr lang="en-US" baseline="0" dirty="0" smtClean="0"/>
              <a:t> conversation about transfer, pathways, </a:t>
            </a:r>
            <a:r>
              <a:rPr lang="en-US" baseline="0" dirty="0" err="1" smtClean="0"/>
              <a:t>seemless</a:t>
            </a:r>
            <a:r>
              <a:rPr lang="en-US" baseline="0" dirty="0" smtClean="0"/>
              <a:t>-ness of things.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98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Primarily within TN higher </a:t>
            </a:r>
            <a:r>
              <a:rPr lang="en-US" dirty="0" err="1" smtClean="0"/>
              <a:t>ed</a:t>
            </a:r>
            <a:r>
              <a:rPr lang="en-US" dirty="0" smtClean="0"/>
              <a:t>, or</a:t>
            </a:r>
            <a:r>
              <a:rPr lang="en-US" baseline="0" dirty="0" smtClean="0"/>
              <a:t> TN residents coming back into the state after leaving to enroll out-of-state. About 60 percent is people moving around in TN; about 20 percent is people coming back to TN after going somewhere else.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89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Interested in vertical transfer due to Promise. Bulk is upward, vertical transfer but there’s some swirl,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290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Transfers from FL, TX, and CA are more than 60 percent returning</a:t>
            </a:r>
            <a:r>
              <a:rPr lang="en-US" baseline="0" dirty="0" smtClean="0"/>
              <a:t> Tennesseans.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does TN compare to region? To USA? On a number of metrics – enrollment, graduation, affordability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35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spirit of NCHEMS. No person-level data, so it’s fine. Can view figures</a:t>
            </a:r>
            <a:r>
              <a:rPr lang="en-US" baseline="0" dirty="0" smtClean="0"/>
              <a:t> and descriptions, just like in report, but can also download data as Excel file for any manipulation you’d like to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78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the spirit of workforce</a:t>
            </a:r>
            <a:r>
              <a:rPr lang="en-US" baseline="0" dirty="0" smtClean="0"/>
              <a:t> alignment, attracting business, etc. We want to be in Q1. This is part of the point, right? Education and income are intertwined.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84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great, but as Dennis says – going</a:t>
            </a:r>
            <a:r>
              <a:rPr lang="en-US" baseline="0" dirty="0" smtClean="0"/>
              <a:t> to take more than enrolling these students to meet D55. But this is something to feel good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0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for TN. Overall CGR is about 57-58 percent. Interesting to see what TN Promise does to CGR overall, as well as by race and income.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32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Still some work to do here. Defined as FARM</a:t>
            </a:r>
            <a:r>
              <a:rPr lang="en-US" baseline="0" dirty="0" smtClean="0"/>
              <a:t> eligible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409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Beginning in 2005, new method used. Interesting</a:t>
            </a:r>
            <a:r>
              <a:rPr lang="en-US" baseline="0" dirty="0" smtClean="0"/>
              <a:t> to see what happens moving forward – push to enroll marginal students, more students in CCs, enroll more adults,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2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Complements the LEAP report that Curt will talk about,</a:t>
            </a:r>
            <a:r>
              <a:rPr lang="en-US" baseline="0" dirty="0" smtClean="0"/>
              <a:t> as well as the LEAP report that ECD’s research team produced recently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41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Calculations and</a:t>
            </a:r>
            <a:r>
              <a:rPr lang="en-US" baseline="0" dirty="0" smtClean="0"/>
              <a:t> projections from Master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30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Median household income is $45,000, per TN </a:t>
            </a:r>
            <a:r>
              <a:rPr lang="en-US" dirty="0" err="1" smtClean="0"/>
              <a:t>Dept</a:t>
            </a:r>
            <a:r>
              <a:rPr lang="en-US" dirty="0" smtClean="0"/>
              <a:t> of Labor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F16BB-A437-4957-A6C9-E68FDEDD870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18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say nothing of the proprietary schools.</a:t>
            </a:r>
          </a:p>
          <a:p>
            <a:endParaRPr lang="en-US" dirty="0" smtClean="0"/>
          </a:p>
          <a:p>
            <a:r>
              <a:rPr lang="en-US" dirty="0" smtClean="0"/>
              <a:t>Look at the web media</a:t>
            </a:r>
            <a:r>
              <a:rPr lang="en-US" baseline="0" dirty="0" smtClean="0"/>
              <a:t> management one in the report, it’s a ton of different degrees.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12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alphaModFix amt="3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52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0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ACCESS | COMPLETION | WORKFORCE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51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47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0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68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40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21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2C1CD40-A84B-4867-A42F-360A42F1FC32}" type="datetimeFigureOut">
              <a:rPr lang="en-US" smtClean="0"/>
              <a:t>1/26/2016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" y="6416675"/>
            <a:ext cx="70739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FDD327F-40A2-49BC-A182-B70909365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01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64180"/>
            <a:ext cx="9162564" cy="493820"/>
          </a:xfrm>
          <a:prstGeom prst="rect">
            <a:avLst/>
          </a:prstGeom>
          <a:gradFill flip="none" rotWithShape="1">
            <a:gsLst>
              <a:gs pos="0">
                <a:srgbClr val="002C73"/>
              </a:gs>
              <a:gs pos="77000">
                <a:srgbClr val="002C73">
                  <a:alpha val="72000"/>
                </a:srgb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149441" y="6446214"/>
            <a:ext cx="46185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0" dirty="0" smtClean="0">
                <a:solidFill>
                  <a:schemeClr val="bg1"/>
                </a:solidFill>
              </a:rPr>
              <a:t>Tennessee Higher</a:t>
            </a:r>
            <a:r>
              <a:rPr lang="en-US" b="0" baseline="0" dirty="0" smtClean="0">
                <a:solidFill>
                  <a:schemeClr val="bg1"/>
                </a:solidFill>
              </a:rPr>
              <a:t> Education Commission</a:t>
            </a:r>
            <a:endParaRPr lang="en-US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61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n.gov/thec/topic/legislative-report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mailto:emily.house@tn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57200" y="914400"/>
            <a:ext cx="8229600" cy="1676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Statutory Reports: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Overview and Findings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4267200"/>
            <a:ext cx="77724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>
                <a:solidFill>
                  <a:srgbClr val="000090"/>
                </a:solidFill>
              </a:rPr>
              <a:t>Emily House</a:t>
            </a:r>
          </a:p>
          <a:p>
            <a:r>
              <a:rPr lang="en-US" sz="2800" dirty="0">
                <a:solidFill>
                  <a:srgbClr val="000090"/>
                </a:solidFill>
              </a:rPr>
              <a:t>Tennessee Higher Education </a:t>
            </a:r>
            <a:r>
              <a:rPr lang="en-US" sz="2800" dirty="0" smtClean="0">
                <a:solidFill>
                  <a:srgbClr val="000090"/>
                </a:solidFill>
              </a:rPr>
              <a:t>Commission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Winter Quarterly Meeting</a:t>
            </a:r>
          </a:p>
          <a:p>
            <a:r>
              <a:rPr lang="en-US" sz="2800" dirty="0" smtClean="0">
                <a:solidFill>
                  <a:srgbClr val="000090"/>
                </a:solidFill>
              </a:rPr>
              <a:t>January 27, 2016</a:t>
            </a:r>
            <a:endParaRPr lang="en-US" sz="28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08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Three reports, plus TN Promise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Articulation and Transfer</a:t>
            </a:r>
          </a:p>
          <a:p>
            <a:r>
              <a:rPr lang="en-US" dirty="0" smtClean="0"/>
              <a:t>Profiles and Trends</a:t>
            </a:r>
          </a:p>
          <a:p>
            <a:r>
              <a:rPr lang="en-US" dirty="0" smtClean="0"/>
              <a:t>Supply and Demand</a:t>
            </a:r>
          </a:p>
          <a:p>
            <a:endParaRPr lang="en-US" dirty="0"/>
          </a:p>
          <a:p>
            <a:r>
              <a:rPr lang="en-US" dirty="0" smtClean="0"/>
              <a:t>TN Promise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908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Reports available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www.tn.gov/thec/topic/legislative-reports</a:t>
            </a:r>
            <a:endParaRPr lang="en-US" sz="2400" dirty="0" smtClean="0"/>
          </a:p>
          <a:p>
            <a:pPr marL="0" indent="0" algn="ctr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Articulation and Transfer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569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TN undergraduates are mobile.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r>
              <a:rPr lang="en-US" dirty="0" smtClean="0"/>
              <a:t>Among those who earned a Bachelor’s degree in AY 2013-14:</a:t>
            </a:r>
          </a:p>
          <a:p>
            <a:pPr lvl="1"/>
            <a:r>
              <a:rPr lang="en-US" b="1" dirty="0" smtClean="0"/>
              <a:t>44.6 percent </a:t>
            </a:r>
            <a:r>
              <a:rPr lang="en-US" dirty="0" smtClean="0"/>
              <a:t>transferred at least once.</a:t>
            </a:r>
          </a:p>
          <a:p>
            <a:pPr lvl="1"/>
            <a:r>
              <a:rPr lang="en-US" dirty="0" smtClean="0"/>
              <a:t>33.7 previously enrolled at a 2-year institution (in- or out-of-state; public or private.)</a:t>
            </a:r>
          </a:p>
          <a:p>
            <a:pPr lvl="1"/>
            <a:r>
              <a:rPr lang="en-US" b="1" dirty="0" smtClean="0"/>
              <a:t>29.4 percent </a:t>
            </a:r>
            <a:r>
              <a:rPr lang="en-US" dirty="0" smtClean="0"/>
              <a:t>attended a CC in Tennessee.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84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01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Where transfer occurs: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rcRect t="673" b="673"/>
          <a:stretch>
            <a:fillRect/>
          </a:stretch>
        </p:blipFill>
        <p:spPr>
          <a:xfrm>
            <a:off x="381000" y="1371600"/>
            <a:ext cx="83820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976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Transfer is multi-directional.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382000" cy="4983163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1905001" y="1459535"/>
            <a:ext cx="5562600" cy="4865065"/>
            <a:chOff x="0" y="0"/>
            <a:chExt cx="4400549" cy="3576978"/>
          </a:xfrm>
        </p:grpSpPr>
        <p:sp>
          <p:nvSpPr>
            <p:cNvPr id="22" name="TextBox 22"/>
            <p:cNvSpPr txBox="1"/>
            <p:nvPr/>
          </p:nvSpPr>
          <p:spPr>
            <a:xfrm>
              <a:off x="1038223" y="2333625"/>
              <a:ext cx="1038225" cy="257175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300">
                  <a:latin typeface="Open Sans" pitchFamily="34" charset="0"/>
                  <a:ea typeface="Open Sans" pitchFamily="34" charset="0"/>
                  <a:cs typeface="Open Sans" pitchFamily="34" charset="0"/>
                </a:rPr>
                <a:t>Horizontal</a:t>
              </a: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0" y="0"/>
              <a:ext cx="4400549" cy="3576978"/>
              <a:chOff x="0" y="0"/>
              <a:chExt cx="4400549" cy="3576978"/>
            </a:xfrm>
          </p:grpSpPr>
          <p:sp>
            <p:nvSpPr>
              <p:cNvPr id="24" name="TextBox 19"/>
              <p:cNvSpPr txBox="1"/>
              <p:nvPr/>
            </p:nvSpPr>
            <p:spPr>
              <a:xfrm>
                <a:off x="2533650" y="2324976"/>
                <a:ext cx="895350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Vertical</a:t>
                </a:r>
              </a:p>
            </p:txBody>
          </p:sp>
          <p:sp>
            <p:nvSpPr>
              <p:cNvPr id="25" name="TextBox 2"/>
              <p:cNvSpPr txBox="1"/>
              <p:nvPr/>
            </p:nvSpPr>
            <p:spPr>
              <a:xfrm>
                <a:off x="1028698" y="962025"/>
                <a:ext cx="857251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Vertical</a:t>
                </a:r>
              </a:p>
            </p:txBody>
          </p:sp>
          <p:sp>
            <p:nvSpPr>
              <p:cNvPr id="26" name="TextBox 20"/>
              <p:cNvSpPr txBox="1"/>
              <p:nvPr/>
            </p:nvSpPr>
            <p:spPr>
              <a:xfrm>
                <a:off x="2362199" y="952500"/>
                <a:ext cx="1047751" cy="257175"/>
              </a:xfrm>
              <a:prstGeom prst="rect">
                <a:avLst/>
              </a:prstGeom>
              <a:solidFill>
                <a:schemeClr val="lt1"/>
              </a:solidFill>
              <a:ln w="9525" cmpd="sng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wrap="square" rtlCol="0" anchor="t"/>
              <a:lstStyle>
                <a:lvl1pPr marL="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300">
                    <a:latin typeface="Open Sans" pitchFamily="34" charset="0"/>
                    <a:ea typeface="Open Sans" pitchFamily="34" charset="0"/>
                    <a:cs typeface="Open Sans" pitchFamily="34" charset="0"/>
                  </a:rPr>
                  <a:t>Horizontal</a:t>
                </a:r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0" y="0"/>
                <a:ext cx="4400549" cy="3576978"/>
                <a:chOff x="0" y="0"/>
                <a:chExt cx="4400549" cy="3576978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0" y="0"/>
                  <a:ext cx="4400549" cy="3576978"/>
                  <a:chOff x="0" y="0"/>
                  <a:chExt cx="3562350" cy="3005480"/>
                </a:xfrm>
              </p:grpSpPr>
              <p:sp>
                <p:nvSpPr>
                  <p:cNvPr id="30" name="Flowchart: Alternate Process 29"/>
                  <p:cNvSpPr/>
                  <p:nvPr/>
                </p:nvSpPr>
                <p:spPr>
                  <a:xfrm>
                    <a:off x="0" y="120967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COMMUNITY COLLEGE</a:t>
                    </a:r>
                  </a:p>
                </p:txBody>
              </p:sp>
              <p:sp>
                <p:nvSpPr>
                  <p:cNvPr id="31" name="Up Arrow 30"/>
                  <p:cNvSpPr/>
                  <p:nvPr/>
                </p:nvSpPr>
                <p:spPr>
                  <a:xfrm rot="2803996">
                    <a:off x="372907" y="123040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6,092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47.2%</a:t>
                    </a:r>
                  </a:p>
                </p:txBody>
              </p:sp>
              <p:sp>
                <p:nvSpPr>
                  <p:cNvPr id="32" name="Flowchart: Alternate Process 31"/>
                  <p:cNvSpPr/>
                  <p:nvPr/>
                </p:nvSpPr>
                <p:spPr>
                  <a:xfrm>
                    <a:off x="1195388" y="240982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COMMUNITY COLLEGE</a:t>
                    </a:r>
                  </a:p>
                </p:txBody>
              </p:sp>
              <p:sp>
                <p:nvSpPr>
                  <p:cNvPr id="33" name="Flowchart: Alternate Process 32"/>
                  <p:cNvSpPr/>
                  <p:nvPr/>
                </p:nvSpPr>
                <p:spPr>
                  <a:xfrm>
                    <a:off x="1195388" y="0"/>
                    <a:ext cx="1212010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PUBLIC UNIVERSITY</a:t>
                    </a:r>
                  </a:p>
                </p:txBody>
              </p:sp>
              <p:sp>
                <p:nvSpPr>
                  <p:cNvPr id="34" name="Flowchart: Alternate Process 33"/>
                  <p:cNvSpPr/>
                  <p:nvPr/>
                </p:nvSpPr>
                <p:spPr>
                  <a:xfrm>
                    <a:off x="2371725" y="1209675"/>
                    <a:ext cx="1190625" cy="595655"/>
                  </a:xfrm>
                  <a:prstGeom prst="flowChartAlternateProcess">
                    <a:avLst/>
                  </a:prstGeom>
                  <a:ln/>
                </p:spPr>
                <p:style>
                  <a:lnRef idx="2">
                    <a:schemeClr val="accent1"/>
                  </a:lnRef>
                  <a:fillRef idx="1">
                    <a:schemeClr val="lt1"/>
                  </a:fillRef>
                  <a:effectRef idx="0">
                    <a:schemeClr val="accent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PUBLIC UNIVERSITY</a:t>
                    </a:r>
                  </a:p>
                </p:txBody>
              </p:sp>
              <p:sp>
                <p:nvSpPr>
                  <p:cNvPr id="35" name="Up Arrow 34"/>
                  <p:cNvSpPr/>
                  <p:nvPr/>
                </p:nvSpPr>
                <p:spPr>
                  <a:xfrm rot="19001877">
                    <a:off x="268131" y="1828014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1,709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13.2%</a:t>
                    </a:r>
                  </a:p>
                  <a:p>
                    <a:pPr algn="ctr"/>
                    <a:endParaRPr lang="en-US" sz="90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110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  <p:sp>
                <p:nvSpPr>
                  <p:cNvPr id="36" name="Up Arrow 35"/>
                  <p:cNvSpPr/>
                  <p:nvPr/>
                </p:nvSpPr>
                <p:spPr>
                  <a:xfrm rot="13597837">
                    <a:off x="2525558" y="1961365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3,376</a:t>
                    </a:r>
                  </a:p>
                  <a:p>
                    <a:pPr algn="ctr"/>
                    <a:r>
                      <a:rPr lang="en-US" sz="1300" dirty="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26.1%</a:t>
                    </a:r>
                  </a:p>
                  <a:p>
                    <a:pPr algn="ctr"/>
                    <a:endParaRPr lang="en-US" sz="800" dirty="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900" dirty="0">
                      <a:solidFill>
                        <a:sysClr val="windowText" lastClr="000000"/>
                      </a:solidFill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  <a:p>
                    <a:pPr algn="ctr"/>
                    <a:endParaRPr lang="en-US" sz="1100" dirty="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  <p:sp>
                <p:nvSpPr>
                  <p:cNvPr id="37" name="Up Arrow 36"/>
                  <p:cNvSpPr/>
                  <p:nvPr/>
                </p:nvSpPr>
                <p:spPr>
                  <a:xfrm rot="8230758">
                    <a:off x="2573181" y="275439"/>
                    <a:ext cx="737537" cy="939804"/>
                  </a:xfrm>
                  <a:prstGeom prst="upArrow">
                    <a:avLst>
                      <a:gd name="adj1" fmla="val 63268"/>
                      <a:gd name="adj2" fmla="val 47468"/>
                    </a:avLst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vert270" rtlCol="0" anchor="t" anchorCtr="0"/>
                  <a:lstStyle>
                    <a:lvl1pPr marL="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1,740</a:t>
                    </a:r>
                  </a:p>
                  <a:p>
                    <a:pPr algn="ctr"/>
                    <a:r>
                      <a:rPr lang="en-US" sz="1300">
                        <a:solidFill>
                          <a:sysClr val="windowText" lastClr="000000"/>
                        </a:solidFill>
                        <a:latin typeface="Open Sans" pitchFamily="34" charset="0"/>
                        <a:ea typeface="Open Sans" pitchFamily="34" charset="0"/>
                        <a:cs typeface="Open Sans" pitchFamily="34" charset="0"/>
                      </a:rPr>
                      <a:t>13.5%</a:t>
                    </a:r>
                  </a:p>
                  <a:p>
                    <a:pPr algn="ctr"/>
                    <a:endParaRPr lang="en-US" sz="1100">
                      <a:latin typeface="Open Sans" pitchFamily="34" charset="0"/>
                      <a:ea typeface="Open Sans" pitchFamily="34" charset="0"/>
                      <a:cs typeface="Open Sans" pitchFamily="34" charset="0"/>
                    </a:endParaRPr>
                  </a:p>
                </p:txBody>
              </p:sp>
            </p:grpSp>
            <p:sp>
              <p:nvSpPr>
                <p:cNvPr id="29" name="TextBox 1"/>
                <p:cNvSpPr txBox="1"/>
                <p:nvPr/>
              </p:nvSpPr>
              <p:spPr>
                <a:xfrm>
                  <a:off x="1485899" y="1628775"/>
                  <a:ext cx="1438275" cy="371475"/>
                </a:xfrm>
                <a:prstGeom prst="rect">
                  <a:avLst/>
                </a:prstGeom>
                <a:solidFill>
                  <a:schemeClr val="lt1"/>
                </a:solidFill>
                <a:ln w="9525" cmpd="sng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 anchor="ctr"/>
                <a:lstStyle>
                  <a:lvl1pPr marL="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>
                      <a:latin typeface="Open Sans" pitchFamily="34" charset="0"/>
                      <a:ea typeface="Open Sans" pitchFamily="34" charset="0"/>
                      <a:cs typeface="Open Sans" pitchFamily="34" charset="0"/>
                    </a:rPr>
                    <a:t>N = 12,917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12931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47" y="1066800"/>
            <a:ext cx="8233353" cy="530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Out-of-state transfers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7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Moving forward: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Transfer Pathways</a:t>
            </a:r>
          </a:p>
          <a:p>
            <a:pPr lvl="1"/>
            <a:r>
              <a:rPr lang="en-US" dirty="0" smtClean="0"/>
              <a:t>Time to degree?</a:t>
            </a:r>
          </a:p>
          <a:p>
            <a:pPr lvl="1"/>
            <a:r>
              <a:rPr lang="en-US" dirty="0" smtClean="0"/>
              <a:t>Impact on major choice?</a:t>
            </a:r>
          </a:p>
          <a:p>
            <a:r>
              <a:rPr lang="en-US" dirty="0" smtClean="0"/>
              <a:t>Tennessee Promise</a:t>
            </a:r>
          </a:p>
          <a:p>
            <a:pPr lvl="1"/>
            <a:r>
              <a:rPr lang="en-US" dirty="0" smtClean="0"/>
              <a:t>How many Promise students transfer (to four-year institutions?)</a:t>
            </a:r>
          </a:p>
          <a:p>
            <a:pPr lvl="1"/>
            <a:r>
              <a:rPr lang="en-US" dirty="0" smtClean="0"/>
              <a:t>Students who transfer vs. those who do not?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56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Profiles and Trends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09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New this year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Figures and data available on the THEC website.</a:t>
            </a:r>
          </a:p>
        </p:txBody>
      </p:sp>
    </p:spTree>
    <p:extLst>
      <p:ext uri="{BB962C8B-B14F-4D97-AF65-F5344CB8AC3E}">
        <p14:creationId xmlns:p14="http://schemas.microsoft.com/office/powerpoint/2010/main" val="30294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Attainment and personal income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5875493" cy="531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9575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High school graduation rate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3416107"/>
              </p:ext>
            </p:extLst>
          </p:nvPr>
        </p:nvGraphicFramePr>
        <p:xfrm>
          <a:off x="381000" y="1371600"/>
          <a:ext cx="8305800" cy="4754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2655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College going rate – by race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707477"/>
              </p:ext>
            </p:extLst>
          </p:nvPr>
        </p:nvGraphicFramePr>
        <p:xfrm>
          <a:off x="381000" y="1295400"/>
          <a:ext cx="8305800" cy="4830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2409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College going rate – low income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9087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6-year graduation rate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54880"/>
            <a:ext cx="6858000" cy="4871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3239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6-year grad rate – by subgroup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26752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Key takeaways: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Tennessee performs well on some metrics, and not as well relative to the nation as a whole and the Southern region on others.</a:t>
            </a:r>
          </a:p>
          <a:p>
            <a:r>
              <a:rPr lang="en-US" dirty="0" smtClean="0"/>
              <a:t>How will trends change in next 1, 5, 10 years due to recent programs and interventions related to the Drive to 55?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726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Academic Supply and Occupational Demand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50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Report overview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Degrees awarded in Tennessee will increase over the next decade.</a:t>
            </a:r>
          </a:p>
          <a:p>
            <a:pPr lvl="1"/>
            <a:r>
              <a:rPr lang="en-US" dirty="0" smtClean="0"/>
              <a:t>All degree levels</a:t>
            </a:r>
          </a:p>
          <a:p>
            <a:pPr lvl="1"/>
            <a:r>
              <a:rPr lang="en-US" dirty="0" smtClean="0"/>
              <a:t>Natural growth AND additional growth</a:t>
            </a:r>
          </a:p>
          <a:p>
            <a:r>
              <a:rPr lang="en-US" dirty="0" smtClean="0"/>
              <a:t>There is high demand for skilled labor in a number of fields.</a:t>
            </a:r>
          </a:p>
          <a:p>
            <a:pPr lvl="1"/>
            <a:r>
              <a:rPr lang="en-US" dirty="0" smtClean="0"/>
              <a:t>Conversely, some fields oversupplied </a:t>
            </a:r>
          </a:p>
          <a:p>
            <a:r>
              <a:rPr lang="en-US" dirty="0" smtClean="0"/>
              <a:t>Many institutions offer programs to meet workforce needs.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876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Expected awards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Greatest growth in BAs and certificates; public and for-profit institutions.</a:t>
            </a:r>
          </a:p>
          <a:p>
            <a:r>
              <a:rPr lang="en-US" dirty="0" smtClean="0"/>
              <a:t>Growth does not account for “shocks” to higher education.</a:t>
            </a:r>
          </a:p>
          <a:p>
            <a:pPr lvl="1"/>
            <a:r>
              <a:rPr lang="en-US" dirty="0" smtClean="0"/>
              <a:t>Tennessee Promise</a:t>
            </a:r>
          </a:p>
          <a:p>
            <a:pPr lvl="1"/>
            <a:r>
              <a:rPr lang="en-US" dirty="0" smtClean="0"/>
              <a:t>Tennessee Reconnect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470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Workforce needs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High-demand occupations are similar to those in past years:</a:t>
            </a:r>
          </a:p>
          <a:p>
            <a:pPr lvl="1"/>
            <a:r>
              <a:rPr lang="en-US" dirty="0" smtClean="0"/>
              <a:t>Manufacturing</a:t>
            </a:r>
          </a:p>
          <a:p>
            <a:pPr lvl="1"/>
            <a:r>
              <a:rPr lang="en-US" dirty="0" smtClean="0"/>
              <a:t>Construction</a:t>
            </a:r>
          </a:p>
          <a:p>
            <a:pPr lvl="1"/>
            <a:r>
              <a:rPr lang="en-US" dirty="0" smtClean="0"/>
              <a:t>Transportation</a:t>
            </a:r>
          </a:p>
          <a:p>
            <a:pPr lvl="1"/>
            <a:r>
              <a:rPr lang="en-US" dirty="0" smtClean="0"/>
              <a:t>Banking and finances</a:t>
            </a:r>
          </a:p>
          <a:p>
            <a:pPr lvl="1"/>
            <a:r>
              <a:rPr lang="en-US" dirty="0" smtClean="0"/>
              <a:t>Education</a:t>
            </a:r>
          </a:p>
          <a:p>
            <a:r>
              <a:rPr lang="en-US" dirty="0" smtClean="0"/>
              <a:t>Salaries for these positions &gt; statewide median per capita income (~ $25,000.)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077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Workforce needs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9872465"/>
              </p:ext>
            </p:extLst>
          </p:nvPr>
        </p:nvGraphicFramePr>
        <p:xfrm>
          <a:off x="609600" y="1600200"/>
          <a:ext cx="77724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9400"/>
                <a:gridCol w="2362200"/>
                <a:gridCol w="2590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Occupation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Deficit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Average Salary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Manufacturing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2,633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$33,297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Transportation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1,758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$41,461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Construction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1,500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$42,000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Banking &amp; Finance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971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$52,694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Education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685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$47,394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5808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offerings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Academic and job-training programs to meet needs of high-demand occupations available at </a:t>
            </a:r>
            <a:r>
              <a:rPr lang="en-US" b="1" dirty="0" smtClean="0"/>
              <a:t>all</a:t>
            </a:r>
            <a:r>
              <a:rPr lang="en-US" dirty="0" smtClean="0"/>
              <a:t> institution types across the state.</a:t>
            </a:r>
          </a:p>
          <a:p>
            <a:pPr lvl="1"/>
            <a:r>
              <a:rPr lang="en-US" dirty="0" smtClean="0"/>
              <a:t>Not limited to one type of institution or region of the state.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972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i.e. - Construction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1556638"/>
              </p:ext>
            </p:extLst>
          </p:nvPr>
        </p:nvGraphicFramePr>
        <p:xfrm>
          <a:off x="381000" y="1219200"/>
          <a:ext cx="822960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60505">
                <a:tc>
                  <a:txBody>
                    <a:bodyPr/>
                    <a:lstStyle/>
                    <a:p>
                      <a:r>
                        <a:rPr lang="en-US" dirty="0" smtClean="0"/>
                        <a:t>Program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Institutions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Award</a:t>
                      </a:r>
                      <a:r>
                        <a:rPr lang="en-US" baseline="0" dirty="0" smtClean="0"/>
                        <a:t> type</a:t>
                      </a:r>
                      <a:endParaRPr lang="en-US" dirty="0"/>
                    </a:p>
                  </a:txBody>
                  <a:tcPr/>
                </a:tc>
              </a:tr>
              <a:tr h="901262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Building and Construction Technology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TCATs</a:t>
                      </a:r>
                      <a:r>
                        <a:rPr lang="en-US" b="0" baseline="0" dirty="0" smtClean="0"/>
                        <a:t> – Chattanooga, Livingston, Memphis, Nashville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Diploma, Certificate</a:t>
                      </a:r>
                      <a:endParaRPr lang="en-US" b="0" dirty="0"/>
                    </a:p>
                  </a:txBody>
                  <a:tcPr/>
                </a:tc>
              </a:tr>
              <a:tr h="360505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Plumbing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TCAT - Chattanooga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Diploma,</a:t>
                      </a:r>
                      <a:r>
                        <a:rPr lang="en-US" b="0" baseline="0" dirty="0" smtClean="0"/>
                        <a:t> Certificate</a:t>
                      </a:r>
                      <a:endParaRPr lang="en-US" b="0" dirty="0"/>
                    </a:p>
                  </a:txBody>
                  <a:tcPr/>
                </a:tc>
              </a:tr>
              <a:tr h="630883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Masonry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TCATs – Chattanooga, Memphis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Diploma, Certificate</a:t>
                      </a:r>
                      <a:endParaRPr lang="en-US" b="0" dirty="0"/>
                    </a:p>
                  </a:txBody>
                  <a:tcPr/>
                </a:tc>
              </a:tr>
              <a:tr h="11716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Electrical Installation and Repair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TCATs Athens, Chattanooga; </a:t>
                      </a:r>
                      <a:r>
                        <a:rPr lang="en-US" b="0" dirty="0" err="1" smtClean="0"/>
                        <a:t>Pellissippi</a:t>
                      </a:r>
                      <a:r>
                        <a:rPr lang="en-US" b="0" dirty="0" smtClean="0"/>
                        <a:t>,</a:t>
                      </a:r>
                      <a:r>
                        <a:rPr lang="en-US" b="0" baseline="0" dirty="0" smtClean="0"/>
                        <a:t> Southwest CCs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Certificate</a:t>
                      </a:r>
                      <a:endParaRPr lang="en-US" b="0" dirty="0"/>
                    </a:p>
                  </a:txBody>
                  <a:tcPr/>
                </a:tc>
              </a:tr>
              <a:tr h="117164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Electrical Engineering Technology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Chattanooga State Nashville State</a:t>
                      </a:r>
                      <a:r>
                        <a:rPr lang="en-US" b="0" baseline="0" dirty="0" smtClean="0"/>
                        <a:t> </a:t>
                      </a:r>
                      <a:r>
                        <a:rPr lang="en-US" b="0" dirty="0" smtClean="0"/>
                        <a:t>Southwest </a:t>
                      </a:r>
                    </a:p>
                    <a:p>
                      <a:pPr algn="ctr"/>
                      <a:r>
                        <a:rPr lang="en-US" b="0" dirty="0" smtClean="0"/>
                        <a:t>Northeast State CCs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AA</a:t>
                      </a:r>
                      <a:endParaRPr lang="en-US" b="0" dirty="0"/>
                    </a:p>
                  </a:txBody>
                  <a:tcPr/>
                </a:tc>
              </a:tr>
              <a:tr h="630883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Construction Management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MTSU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/>
                        <a:t>BA</a:t>
                      </a:r>
                      <a:endParaRPr lang="en-US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92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Caveats: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not a one-to-one relationship between degree programs and jobs.</a:t>
            </a:r>
          </a:p>
          <a:p>
            <a:pPr lvl="1"/>
            <a:r>
              <a:rPr lang="en-US" dirty="0"/>
              <a:t>i.e. highly specific certificates or doctoral degrees versus more general Bachelor’s degrees</a:t>
            </a:r>
          </a:p>
          <a:p>
            <a:r>
              <a:rPr lang="en-US" dirty="0"/>
              <a:t>Report does not fully demonstrate the role of proprietary institutions, due to data limitations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4670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Many resources address this: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THEC LEAP report</a:t>
            </a:r>
          </a:p>
          <a:p>
            <a:r>
              <a:rPr lang="en-US" dirty="0" smtClean="0"/>
              <a:t>ECD reports</a:t>
            </a:r>
          </a:p>
          <a:p>
            <a:r>
              <a:rPr lang="en-US" dirty="0" smtClean="0"/>
              <a:t>EduTrendsTn.com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78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Apprenticeships?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7224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TN Promise update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371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Fall – Spring retention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We’ll know soon –</a:t>
            </a:r>
          </a:p>
          <a:p>
            <a:pPr lvl="1"/>
            <a:r>
              <a:rPr lang="en-US" dirty="0" smtClean="0"/>
              <a:t>14</a:t>
            </a:r>
            <a:r>
              <a:rPr lang="en-US" baseline="30000" dirty="0" smtClean="0"/>
              <a:t>th</a:t>
            </a:r>
            <a:r>
              <a:rPr lang="en-US" dirty="0" smtClean="0"/>
              <a:t> day enrollment files forthcoming.</a:t>
            </a:r>
          </a:p>
          <a:p>
            <a:r>
              <a:rPr lang="en-US" dirty="0" smtClean="0"/>
              <a:t>~80 percent of Promise students completed community service by December 1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Who persists without TN Promise?</a:t>
            </a:r>
          </a:p>
          <a:p>
            <a:pPr lvl="1"/>
            <a:r>
              <a:rPr lang="en-US" dirty="0" smtClean="0"/>
              <a:t>Similar to TELS program?</a:t>
            </a:r>
          </a:p>
          <a:p>
            <a:pPr lvl="1"/>
            <a:r>
              <a:rPr lang="en-US" dirty="0" smtClean="0"/>
              <a:t>Transfer behavior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0320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TN Promise: Next steps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Research, research, research</a:t>
            </a:r>
          </a:p>
          <a:p>
            <a:pPr lvl="1"/>
            <a:r>
              <a:rPr lang="en-US" dirty="0"/>
              <a:t>TN Promise students enrolling elsewhere</a:t>
            </a:r>
          </a:p>
          <a:p>
            <a:pPr lvl="1"/>
            <a:r>
              <a:rPr lang="en-US" dirty="0"/>
              <a:t>“Waterfall” – when do students drop off the TN Promise, and where do they end up?</a:t>
            </a:r>
          </a:p>
          <a:p>
            <a:pPr lvl="1"/>
            <a:r>
              <a:rPr lang="en-US" dirty="0"/>
              <a:t>Students enrolling in 2- vs. 4-year institutions</a:t>
            </a:r>
          </a:p>
          <a:p>
            <a:pPr lvl="1"/>
            <a:r>
              <a:rPr lang="en-US" dirty="0"/>
              <a:t>Variation by region, county, high </a:t>
            </a:r>
            <a:r>
              <a:rPr lang="en-US" dirty="0" smtClean="0"/>
              <a:t>school</a:t>
            </a:r>
          </a:p>
          <a:p>
            <a:pPr lvl="2"/>
            <a:r>
              <a:rPr lang="en-US" smtClean="0"/>
              <a:t>TDOE analyses</a:t>
            </a:r>
            <a:endParaRPr lang="en-US" dirty="0"/>
          </a:p>
          <a:p>
            <a:pPr lvl="1"/>
            <a:r>
              <a:rPr lang="en-US" dirty="0" smtClean="0"/>
              <a:t>Financial aid packaging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9694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Thank you! Questions?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>
              <a:hlinkClick r:id="rId2"/>
            </a:endParaRP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emily.house@tn.gov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879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nnessee State Colors">
      <a:dk1>
        <a:srgbClr val="002C73"/>
      </a:dk1>
      <a:lt1>
        <a:srgbClr val="FFFFFF"/>
      </a:lt1>
      <a:dk2>
        <a:srgbClr val="D22630"/>
      </a:dk2>
      <a:lt2>
        <a:srgbClr val="75787B"/>
      </a:lt2>
      <a:accent1>
        <a:srgbClr val="131E29"/>
      </a:accent1>
      <a:accent2>
        <a:srgbClr val="7C2529"/>
      </a:accent2>
      <a:accent3>
        <a:srgbClr val="F1E6B2"/>
      </a:accent3>
      <a:accent4>
        <a:srgbClr val="CBC4BC"/>
      </a:accent4>
      <a:accent5>
        <a:srgbClr val="2DCCD3"/>
      </a:accent5>
      <a:accent6>
        <a:srgbClr val="E87722"/>
      </a:accent6>
      <a:hlink>
        <a:srgbClr val="5D7975"/>
      </a:hlink>
      <a:folHlink>
        <a:srgbClr val="D2D755"/>
      </a:folHlink>
    </a:clrScheme>
    <a:fontScheme name="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1056</Words>
  <Application>Microsoft Office PowerPoint</Application>
  <PresentationFormat>On-screen Show (4:3)</PresentationFormat>
  <Paragraphs>188</Paragraphs>
  <Slides>32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Statutory Reports: Overview and Findings</vt:lpstr>
      <vt:lpstr>Three reports, plus TN Promise</vt:lpstr>
      <vt:lpstr>Reports available</vt:lpstr>
      <vt:lpstr>Articulation and Transfer</vt:lpstr>
      <vt:lpstr>TN undergraduates are mobile.</vt:lpstr>
      <vt:lpstr>Where transfer occurs:</vt:lpstr>
      <vt:lpstr>Transfer is multi-directional.</vt:lpstr>
      <vt:lpstr>Out-of-state transfers</vt:lpstr>
      <vt:lpstr>Moving forward:</vt:lpstr>
      <vt:lpstr>Profiles and Trends</vt:lpstr>
      <vt:lpstr>New this year</vt:lpstr>
      <vt:lpstr>Attainment and personal income</vt:lpstr>
      <vt:lpstr>High school graduation rate</vt:lpstr>
      <vt:lpstr>College going rate – by race</vt:lpstr>
      <vt:lpstr>College going rate – low income</vt:lpstr>
      <vt:lpstr>6-year graduation rate</vt:lpstr>
      <vt:lpstr>6-year grad rate – by subgroup</vt:lpstr>
      <vt:lpstr>Key takeaways:</vt:lpstr>
      <vt:lpstr>Academic Supply and Occupational Demand</vt:lpstr>
      <vt:lpstr>Report overview</vt:lpstr>
      <vt:lpstr>Expected awards</vt:lpstr>
      <vt:lpstr>Workforce needs</vt:lpstr>
      <vt:lpstr>Workforce needs</vt:lpstr>
      <vt:lpstr>Program offerings</vt:lpstr>
      <vt:lpstr>i.e. - Construction</vt:lpstr>
      <vt:lpstr>Caveats:</vt:lpstr>
      <vt:lpstr>Many resources address this:</vt:lpstr>
      <vt:lpstr>Apprenticeships?</vt:lpstr>
      <vt:lpstr>TN Promise update</vt:lpstr>
      <vt:lpstr>Fall – Spring retention</vt:lpstr>
      <vt:lpstr>TN Promise: Next steps</vt:lpstr>
      <vt:lpstr>Thank you! Questions?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Kate Derrick</dc:creator>
  <cp:lastModifiedBy>Emily House</cp:lastModifiedBy>
  <cp:revision>104</cp:revision>
  <cp:lastPrinted>2016-01-26T20:03:42Z</cp:lastPrinted>
  <dcterms:created xsi:type="dcterms:W3CDTF">2015-09-11T02:11:17Z</dcterms:created>
  <dcterms:modified xsi:type="dcterms:W3CDTF">2016-01-26T20:32:22Z</dcterms:modified>
</cp:coreProperties>
</file>