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1" r:id="rId4"/>
    <p:sldId id="259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73"/>
    <a:srgbClr val="75787B"/>
    <a:srgbClr val="D22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418" autoAdjust="0"/>
  </p:normalViewPr>
  <p:slideViewPr>
    <p:cSldViewPr>
      <p:cViewPr varScale="1">
        <p:scale>
          <a:sx n="89" d="100"/>
          <a:sy n="89" d="100"/>
        </p:scale>
        <p:origin x="-6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CB321-CDB2-4DA4-9CCA-FFEAFC826923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7DF4B-B6E2-41AB-89B1-4640E77649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281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SAILS under</a:t>
            </a:r>
            <a:r>
              <a:rPr lang="en-US" baseline="0" dirty="0" smtClean="0"/>
              <a:t> umbrella of Drive to 55 in that in order to reach 55% with post secondary credential have to set them up for success. That is a joint effort between K-12 and higher education. </a:t>
            </a:r>
          </a:p>
          <a:p>
            <a:endParaRPr lang="en-US" dirty="0" smtClean="0"/>
          </a:p>
          <a:p>
            <a:r>
              <a:rPr lang="en-US" dirty="0" smtClean="0"/>
              <a:t>In TN, 75% of students</a:t>
            </a:r>
            <a:r>
              <a:rPr lang="en-US" baseline="0" dirty="0" smtClean="0"/>
              <a:t> at CCs require at least one remedial course but success is terrible.  Of those placed in remedial math in college, only 5% complete a credential within 3 years!</a:t>
            </a:r>
          </a:p>
          <a:p>
            <a:r>
              <a:rPr lang="en-US" baseline="0" dirty="0" smtClean="0"/>
              <a:t>SAILS changes the way we do remediation in TN.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DF4B-B6E2-41AB-89B1-4640E776497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136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Features:</a:t>
            </a:r>
          </a:p>
          <a:p>
            <a:r>
              <a:rPr lang="en-US" dirty="0" smtClean="0"/>
              <a:t>Students with 18 or below considered not college ready.</a:t>
            </a:r>
          </a:p>
          <a:p>
            <a:r>
              <a:rPr lang="en-US" dirty="0" smtClean="0"/>
              <a:t>K-12 AND Higher Ed – initial</a:t>
            </a:r>
            <a:r>
              <a:rPr lang="en-US" baseline="0" dirty="0" smtClean="0"/>
              <a:t> and field coordinators</a:t>
            </a:r>
            <a:endParaRPr lang="en-US" dirty="0" smtClean="0"/>
          </a:p>
          <a:p>
            <a:r>
              <a:rPr lang="en-US" dirty="0" smtClean="0"/>
              <a:t>Competency based – Embed TBR competences so good for </a:t>
            </a:r>
            <a:r>
              <a:rPr lang="en-US" baseline="0" dirty="0" smtClean="0"/>
              <a:t>credit at any TN public institution, not take ACT again</a:t>
            </a:r>
            <a:endParaRPr lang="en-US" dirty="0" smtClean="0"/>
          </a:p>
          <a:p>
            <a:r>
              <a:rPr lang="en-US" dirty="0" smtClean="0"/>
              <a:t>Blended learning – traditional not working for these students</a:t>
            </a:r>
          </a:p>
          <a:p>
            <a:r>
              <a:rPr lang="en-US" dirty="0" smtClean="0"/>
              <a:t>Credit bearing in college – STAT for what happen if begin in remediation!!!</a:t>
            </a:r>
          </a:p>
          <a:p>
            <a:r>
              <a:rPr lang="en-US" dirty="0" smtClean="0"/>
              <a:t>Save time and money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DF4B-B6E2-41AB-89B1-4640E776497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504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Began as pilot project at ChSCC and local HS with 20 students in 2012. By</a:t>
            </a:r>
            <a:r>
              <a:rPr lang="en-US" baseline="0" dirty="0" smtClean="0"/>
              <a:t> end of 2015-16 reach over 37K students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Self</a:t>
            </a:r>
            <a:r>
              <a:rPr lang="en-US" baseline="0" dirty="0" smtClean="0"/>
              <a:t> Paced- </a:t>
            </a:r>
            <a:r>
              <a:rPr lang="en-US" dirty="0" smtClean="0"/>
              <a:t>If finish early,</a:t>
            </a:r>
            <a:r>
              <a:rPr lang="en-US" baseline="0" dirty="0" smtClean="0"/>
              <a:t> can take college level math and be ahead.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17,000 represents over half of the aprox 30K students identified</a:t>
            </a:r>
            <a:r>
              <a:rPr lang="en-US" baseline="0" dirty="0" smtClean="0"/>
              <a:t> as not college ready at end of 11</a:t>
            </a:r>
            <a:r>
              <a:rPr lang="en-US" baseline="30000" dirty="0" smtClean="0"/>
              <a:t>th</a:t>
            </a:r>
            <a:r>
              <a:rPr lang="en-US" baseline="0" dirty="0" smtClean="0"/>
              <a:t> grade. </a:t>
            </a:r>
            <a:endParaRPr lang="en-US" dirty="0" smtClean="0"/>
          </a:p>
          <a:p>
            <a:r>
              <a:rPr lang="en-US" dirty="0" smtClean="0"/>
              <a:t>Highlighted by Inside Higher Ed and Bill and Melinda Gates Foundation as best practice</a:t>
            </a:r>
          </a:p>
          <a:p>
            <a:r>
              <a:rPr lang="en-US" dirty="0" smtClean="0"/>
              <a:t>82% success rate over 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DF4B-B6E2-41AB-89B1-4640E776497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26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Fully aligned to TN High School and TBR (including speaking and listening)</a:t>
            </a:r>
          </a:p>
          <a:p>
            <a:r>
              <a:rPr lang="en-US" dirty="0" smtClean="0"/>
              <a:t>Blended</a:t>
            </a:r>
            <a:r>
              <a:rPr lang="en-US" baseline="0" dirty="0" smtClean="0"/>
              <a:t> learning but not as self paced in that read and discuss literature together</a:t>
            </a:r>
          </a:p>
          <a:p>
            <a:r>
              <a:rPr lang="en-US" baseline="0" dirty="0" smtClean="0"/>
              <a:t>5 schools on different schedules to get the best sense of if this is possible for expansion.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DF4B-B6E2-41AB-89B1-4640E776497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2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75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8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5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21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64180"/>
            <a:ext cx="9162564" cy="493820"/>
          </a:xfrm>
          <a:prstGeom prst="rect">
            <a:avLst/>
          </a:prstGeom>
          <a:gradFill flip="none" rotWithShape="1">
            <a:gsLst>
              <a:gs pos="0">
                <a:srgbClr val="002C73"/>
              </a:gs>
              <a:gs pos="77000">
                <a:srgbClr val="002C73">
                  <a:alpha val="72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49441" y="6446214"/>
            <a:ext cx="461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Tennessee Higher</a:t>
            </a:r>
            <a:r>
              <a:rPr lang="en-US" b="0" baseline="0" dirty="0" smtClean="0">
                <a:solidFill>
                  <a:schemeClr val="bg1"/>
                </a:solidFill>
              </a:rPr>
              <a:t> Education Commission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6517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2590800"/>
            <a:ext cx="82296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rgbClr val="002C73"/>
                </a:solidFill>
                <a:latin typeface="+mn-lt"/>
              </a:rPr>
              <a:t>Seamless Alignment and Integration of Learning Support</a:t>
            </a:r>
            <a:endParaRPr lang="en-US" sz="4000" b="1" dirty="0">
              <a:solidFill>
                <a:srgbClr val="002C73"/>
              </a:solidFill>
              <a:latin typeface="+mn-lt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295400" y="4419600"/>
            <a:ext cx="6400800" cy="1219200"/>
          </a:xfrm>
        </p:spPr>
        <p:txBody>
          <a:bodyPr anchor="ctr"/>
          <a:lstStyle/>
          <a:p>
            <a:r>
              <a:rPr lang="en-US" dirty="0" smtClean="0">
                <a:solidFill>
                  <a:srgbClr val="75787B"/>
                </a:solidFill>
              </a:rPr>
              <a:t>January 27, 2016</a:t>
            </a:r>
            <a:endParaRPr lang="en-US" dirty="0">
              <a:solidFill>
                <a:srgbClr val="75787B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381000"/>
            <a:ext cx="2362200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36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+mn-lt"/>
              </a:rPr>
              <a:t>Rethinking Remediation</a:t>
            </a:r>
            <a:endParaRPr lang="en-US" b="1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1" t="72593" r="2834" b="4974"/>
          <a:stretch/>
        </p:blipFill>
        <p:spPr bwMode="auto">
          <a:xfrm rot="10800000" flipH="1" flipV="1">
            <a:off x="195468" y="4038600"/>
            <a:ext cx="8687685" cy="1839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1600200"/>
            <a:ext cx="75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Developed by </a:t>
            </a:r>
            <a:r>
              <a:rPr lang="en-US" sz="2400" b="1" dirty="0" smtClean="0"/>
              <a:t>K-12 and higher education </a:t>
            </a:r>
            <a:r>
              <a:rPr lang="en-US" sz="2400" dirty="0" smtClean="0"/>
              <a:t>faculty, SAILS embeds the Tennessee Board of Regents Learning Support </a:t>
            </a:r>
            <a:r>
              <a:rPr lang="en-US" sz="2400" b="1" dirty="0" smtClean="0"/>
              <a:t>competencies</a:t>
            </a:r>
            <a:r>
              <a:rPr lang="en-US" sz="2400" dirty="0" smtClean="0"/>
              <a:t> into the high school senior year in </a:t>
            </a:r>
            <a:r>
              <a:rPr lang="en-US" sz="2400" b="1" dirty="0" smtClean="0"/>
              <a:t>blended learning </a:t>
            </a:r>
            <a:r>
              <a:rPr lang="en-US" sz="2400" dirty="0" smtClean="0"/>
              <a:t>environment, allowing students to begin college in </a:t>
            </a:r>
            <a:r>
              <a:rPr lang="en-US" sz="2400" b="1" dirty="0" smtClean="0"/>
              <a:t>credit bearing </a:t>
            </a:r>
            <a:r>
              <a:rPr lang="en-US" sz="2400" dirty="0" smtClean="0"/>
              <a:t>courses.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814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14" y="22860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>SAILS Math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914" y="1524000"/>
            <a:ext cx="8229600" cy="3124201"/>
          </a:xfrm>
        </p:spPr>
        <p:txBody>
          <a:bodyPr>
            <a:noAutofit/>
          </a:bodyPr>
          <a:lstStyle/>
          <a:p>
            <a:r>
              <a:rPr lang="en-US" dirty="0" smtClean="0"/>
              <a:t>Embed 5 TBR math learning support competencies in high school Bridge Math course</a:t>
            </a:r>
          </a:p>
          <a:p>
            <a:endParaRPr lang="en-US" sz="1800" dirty="0" smtClean="0"/>
          </a:p>
          <a:p>
            <a:r>
              <a:rPr lang="en-US" dirty="0" smtClean="0"/>
              <a:t>91 percent success rate in 2014-15</a:t>
            </a:r>
            <a:endParaRPr lang="en-US" dirty="0"/>
          </a:p>
          <a:p>
            <a:pPr marL="0" indent="0">
              <a:buNone/>
            </a:pPr>
            <a:endParaRPr lang="en-US" sz="36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7" b="13302"/>
          <a:stretch/>
        </p:blipFill>
        <p:spPr bwMode="auto">
          <a:xfrm>
            <a:off x="304800" y="4267200"/>
            <a:ext cx="8515602" cy="172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15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+mn-lt"/>
              </a:rPr>
              <a:t>SAILS English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657600"/>
          </a:xfrm>
        </p:spPr>
        <p:txBody>
          <a:bodyPr>
            <a:normAutofit/>
          </a:bodyPr>
          <a:lstStyle/>
          <a:p>
            <a:r>
              <a:rPr lang="en-US" dirty="0" smtClean="0"/>
              <a:t>Embed TBR English and Writing Learning Support into English IV</a:t>
            </a:r>
          </a:p>
          <a:p>
            <a:endParaRPr lang="en-US" sz="2000" dirty="0"/>
          </a:p>
          <a:p>
            <a:r>
              <a:rPr lang="en-US" dirty="0" smtClean="0"/>
              <a:t>Fully aligned to TN Academic Standards </a:t>
            </a:r>
          </a:p>
          <a:p>
            <a:endParaRPr lang="en-US" sz="2000" dirty="0" smtClean="0"/>
          </a:p>
          <a:p>
            <a:r>
              <a:rPr lang="en-US" dirty="0" smtClean="0"/>
              <a:t>Pilot: Chattanooga State partnered with 5 local high schools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1515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05000"/>
            <a:ext cx="8229600" cy="24384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>
                <a:latin typeface="+mn-lt"/>
              </a:rPr>
              <a:t>Questions</a:t>
            </a:r>
            <a:r>
              <a:rPr lang="en-US" dirty="0" smtClean="0">
                <a:latin typeface="+mn-lt"/>
              </a:rPr>
              <a:t/>
            </a:r>
            <a:br>
              <a:rPr lang="en-US" dirty="0" smtClean="0">
                <a:latin typeface="+mn-lt"/>
              </a:rPr>
            </a:b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r>
              <a:rPr lang="en-US" sz="4000" dirty="0" smtClean="0">
                <a:latin typeface="+mn-lt"/>
              </a:rPr>
              <a:t>Victoria Harpool</a:t>
            </a:r>
            <a:br>
              <a:rPr lang="en-US" sz="40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victoria.harpool@tn.gov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515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nnessee State Colors">
      <a:dk1>
        <a:srgbClr val="002C73"/>
      </a:dk1>
      <a:lt1>
        <a:srgbClr val="FFFFFF"/>
      </a:lt1>
      <a:dk2>
        <a:srgbClr val="D22630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2DCCD3"/>
      </a:accent5>
      <a:accent6>
        <a:srgbClr val="E87722"/>
      </a:accent6>
      <a:hlink>
        <a:srgbClr val="5D7975"/>
      </a:hlink>
      <a:folHlink>
        <a:srgbClr val="D2D755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387</Words>
  <Application>Microsoft Office PowerPoint</Application>
  <PresentationFormat>On-screen Show (4:3)</PresentationFormat>
  <Paragraphs>39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</vt:lpstr>
      <vt:lpstr>Rethinking Remediation</vt:lpstr>
      <vt:lpstr>SAILS Math</vt:lpstr>
      <vt:lpstr>SAILS English</vt:lpstr>
      <vt:lpstr>Questions  Victoria Harpool victoria.harpool@tn.gov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Derrick</dc:creator>
  <cp:lastModifiedBy>Victoria Harpool</cp:lastModifiedBy>
  <cp:revision>25</cp:revision>
  <dcterms:created xsi:type="dcterms:W3CDTF">2015-09-11T02:11:17Z</dcterms:created>
  <dcterms:modified xsi:type="dcterms:W3CDTF">2016-01-27T17:29:34Z</dcterms:modified>
</cp:coreProperties>
</file>