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58" r:id="rId3"/>
    <p:sldId id="259" r:id="rId4"/>
    <p:sldId id="264" r:id="rId5"/>
    <p:sldId id="260" r:id="rId6"/>
    <p:sldId id="261" r:id="rId7"/>
    <p:sldId id="262" r:id="rId8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EDF4"/>
    <a:srgbClr val="D0D8E8"/>
    <a:srgbClr val="E7F0F7"/>
    <a:srgbClr val="EAF1F4"/>
    <a:srgbClr val="E1EAF1"/>
    <a:srgbClr val="002C73"/>
    <a:srgbClr val="75787B"/>
    <a:srgbClr val="D226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796" autoAdjust="0"/>
  </p:normalViewPr>
  <p:slideViewPr>
    <p:cSldViewPr>
      <p:cViewPr varScale="1">
        <p:scale>
          <a:sx n="101" d="100"/>
          <a:sy n="101" d="100"/>
        </p:scale>
        <p:origin x="-26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D9B70D-BE24-4A02-AB99-AB0778FB8035}" type="datetimeFigureOut">
              <a:rPr lang="en-US" smtClean="0"/>
              <a:t>1/26/2016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0B0A49-A0A7-4ECD-8015-8B01671426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9409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6B31051-E40B-483C-B494-DA26D834CC55}" type="datetimeFigureOut">
              <a:rPr lang="en-US" smtClean="0"/>
              <a:t>1/26/2016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7125130-21CA-4419-ABB3-ECD10C9A9B4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303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Almost ½ Cert and Assoc.  </a:t>
            </a:r>
          </a:p>
          <a:p>
            <a:r>
              <a:rPr lang="en-US" dirty="0" smtClean="0"/>
              <a:t>21 programs</a:t>
            </a:r>
            <a:r>
              <a:rPr lang="en-US" baseline="0" dirty="0" smtClean="0"/>
              <a:t> completing PAM in 2015.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125130-21CA-4419-ABB3-ECD10C9A9B4B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3471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alphaModFix amt="3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2523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1/26/2016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ACCESS | COMPLETION | WORKFORCE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705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1/26/2016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ACCESS | COMPLETION | WORKFORCE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97516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1/26/2016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5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1/26/2016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470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1/26/2016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03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1/26/2016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683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1/26/2016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5523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1/26/2016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340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1/26/2016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217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1/26/2016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5801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t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6364180"/>
            <a:ext cx="9162564" cy="493820"/>
          </a:xfrm>
          <a:prstGeom prst="rect">
            <a:avLst/>
          </a:prstGeom>
          <a:gradFill flip="none" rotWithShape="1">
            <a:gsLst>
              <a:gs pos="0">
                <a:srgbClr val="002C73"/>
              </a:gs>
              <a:gs pos="77000">
                <a:srgbClr val="002C73">
                  <a:alpha val="72000"/>
                </a:srgb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149441" y="6446214"/>
            <a:ext cx="46185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dirty="0" smtClean="0">
                <a:solidFill>
                  <a:schemeClr val="bg1"/>
                </a:solidFill>
              </a:rPr>
              <a:t>Tennessee Higher</a:t>
            </a:r>
            <a:r>
              <a:rPr lang="en-US" b="0" baseline="0" dirty="0" smtClean="0">
                <a:solidFill>
                  <a:schemeClr val="bg1"/>
                </a:solidFill>
              </a:rPr>
              <a:t> Education Commission</a:t>
            </a:r>
            <a:endParaRPr lang="en-US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1617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765175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1600200"/>
            <a:ext cx="8077200" cy="1676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002C73"/>
                </a:solidFill>
                <a:latin typeface="+mn-lt"/>
              </a:rPr>
              <a:t>Academic Program Review</a:t>
            </a:r>
          </a:p>
          <a:p>
            <a:endParaRPr lang="en-US" sz="1600" b="1" dirty="0" smtClean="0">
              <a:solidFill>
                <a:srgbClr val="002C73"/>
              </a:solidFill>
              <a:latin typeface="+mn-lt"/>
            </a:endParaRPr>
          </a:p>
          <a:p>
            <a:r>
              <a:rPr lang="en-US" sz="3000" i="1" dirty="0" smtClean="0">
                <a:solidFill>
                  <a:srgbClr val="002C73"/>
                </a:solidFill>
                <a:latin typeface="+mn-lt"/>
              </a:rPr>
              <a:t>Program Activity and Post Approval Monitoring</a:t>
            </a:r>
            <a:endParaRPr lang="en-US" sz="3000" i="1" dirty="0">
              <a:solidFill>
                <a:srgbClr val="002C73"/>
              </a:solidFill>
              <a:latin typeface="+mn-lt"/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1295400" y="3810000"/>
            <a:ext cx="6400800" cy="1219200"/>
          </a:xfrm>
        </p:spPr>
        <p:txBody>
          <a:bodyPr anchor="ctr"/>
          <a:lstStyle/>
          <a:p>
            <a:r>
              <a:rPr lang="en-US" dirty="0" smtClean="0">
                <a:solidFill>
                  <a:srgbClr val="75787B"/>
                </a:solidFill>
              </a:rPr>
              <a:t>January 28, 2016</a:t>
            </a:r>
            <a:endParaRPr lang="en-US" dirty="0">
              <a:solidFill>
                <a:srgbClr val="7578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8360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+mn-lt"/>
              </a:rPr>
              <a:t>Academic Program Review</a:t>
            </a:r>
            <a:endParaRPr lang="en-US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525963"/>
          </a:xfrm>
        </p:spPr>
        <p:txBody>
          <a:bodyPr>
            <a:normAutofit/>
          </a:bodyPr>
          <a:lstStyle/>
          <a:p>
            <a:r>
              <a:rPr lang="en-US" b="1" i="1" dirty="0" smtClean="0"/>
              <a:t>Program Activity</a:t>
            </a:r>
          </a:p>
          <a:p>
            <a:pPr lvl="1"/>
            <a:r>
              <a:rPr lang="en-US" sz="2400" dirty="0" smtClean="0"/>
              <a:t>Depicts new programs added to the state inventory and terminated programs in 2015</a:t>
            </a:r>
          </a:p>
          <a:p>
            <a:pPr lvl="1"/>
            <a:endParaRPr lang="en-US" sz="2000" dirty="0" smtClean="0"/>
          </a:p>
          <a:p>
            <a:r>
              <a:rPr lang="en-US" b="1" i="1" dirty="0" smtClean="0"/>
              <a:t>Post Approval Monitoring</a:t>
            </a:r>
          </a:p>
          <a:p>
            <a:pPr lvl="1"/>
            <a:r>
              <a:rPr lang="en-US" sz="2400" dirty="0" smtClean="0"/>
              <a:t>Assesses success of new programs approved within the last five years against enrollment, graduation and financial benchmarks</a:t>
            </a:r>
          </a:p>
        </p:txBody>
      </p:sp>
    </p:spTree>
    <p:extLst>
      <p:ext uri="{BB962C8B-B14F-4D97-AF65-F5344CB8AC3E}">
        <p14:creationId xmlns:p14="http://schemas.microsoft.com/office/powerpoint/2010/main" val="3258148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4648200"/>
            <a:ext cx="8534400" cy="1524000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New Programs </a:t>
            </a:r>
            <a:r>
              <a:rPr lang="en-US" sz="2000" dirty="0" smtClean="0"/>
              <a:t>approved remained stable in comparison to 2014.</a:t>
            </a:r>
          </a:p>
          <a:p>
            <a:endParaRPr lang="en-US" sz="1100" dirty="0" smtClean="0"/>
          </a:p>
          <a:p>
            <a:r>
              <a:rPr lang="en-US" sz="2000" b="1" dirty="0" smtClean="0"/>
              <a:t>Terminations</a:t>
            </a:r>
            <a:r>
              <a:rPr lang="en-US" sz="2000" dirty="0" smtClean="0"/>
              <a:t> were slightly lower than 2014 when 15 programs were terminated. </a:t>
            </a:r>
            <a:endParaRPr lang="en-US" sz="20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866330"/>
              </p:ext>
            </p:extLst>
          </p:nvPr>
        </p:nvGraphicFramePr>
        <p:xfrm>
          <a:off x="304800" y="2057400"/>
          <a:ext cx="8458200" cy="2240280"/>
        </p:xfrm>
        <a:graphic>
          <a:graphicData uri="http://schemas.openxmlformats.org/drawingml/2006/table">
            <a:tbl>
              <a:tblPr firstRow="1" bandRow="1"/>
              <a:tblGrid>
                <a:gridCol w="2743200"/>
                <a:gridCol w="1295400"/>
                <a:gridCol w="1676400"/>
                <a:gridCol w="1600200"/>
                <a:gridCol w="1143000"/>
              </a:tblGrid>
              <a:tr h="762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US" sz="1200" dirty="0" smtClean="0">
                        <a:latin typeface="+mj-lt"/>
                      </a:endParaRPr>
                    </a:p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2015</a:t>
                      </a:r>
                      <a:endParaRPr lang="en-US" dirty="0">
                        <a:latin typeface="+mj-lt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New</a:t>
                      </a:r>
                      <a:r>
                        <a:rPr lang="en-US" sz="1600" baseline="0" dirty="0" smtClean="0">
                          <a:latin typeface="+mj-lt"/>
                        </a:rPr>
                        <a:t> Programs</a:t>
                      </a:r>
                      <a:endParaRPr lang="en-US" sz="1600" dirty="0">
                        <a:latin typeface="+mj-lt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 smtClean="0">
                        <a:solidFill>
                          <a:schemeClr val="bg1"/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en-US" sz="16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Modifications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US" sz="1600" dirty="0" smtClean="0">
                        <a:latin typeface="+mj-lt"/>
                      </a:endParaRPr>
                    </a:p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Terminations</a:t>
                      </a:r>
                      <a:endParaRPr lang="en-US" sz="1600" dirty="0">
                        <a:latin typeface="+mj-lt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Net </a:t>
                      </a:r>
                    </a:p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Change</a:t>
                      </a:r>
                      <a:endParaRPr lang="en-US" sz="1600" dirty="0">
                        <a:latin typeface="+mj-lt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</a:tr>
              <a:tr h="381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TBR Universities</a:t>
                      </a:r>
                      <a:endParaRPr lang="en-US" sz="1600" dirty="0">
                        <a:latin typeface="+mj-lt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8</a:t>
                      </a:r>
                      <a:endParaRPr lang="en-US" dirty="0">
                        <a:latin typeface="+mj-lt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6</a:t>
                      </a:r>
                      <a:endParaRPr lang="en-US" dirty="0">
                        <a:latin typeface="+mj-lt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3</a:t>
                      </a:r>
                      <a:endParaRPr lang="en-US" dirty="0">
                        <a:latin typeface="+mj-lt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11</a:t>
                      </a:r>
                      <a:endParaRPr lang="en-US" dirty="0">
                        <a:latin typeface="+mj-lt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</a:tr>
              <a:tr h="36144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UT</a:t>
                      </a:r>
                      <a:r>
                        <a:rPr lang="en-US" sz="1600" baseline="0" dirty="0" smtClean="0">
                          <a:latin typeface="+mj-lt"/>
                        </a:rPr>
                        <a:t> System</a:t>
                      </a:r>
                      <a:endParaRPr lang="en-US" sz="1600" dirty="0">
                        <a:latin typeface="+mj-lt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4</a:t>
                      </a:r>
                      <a:endParaRPr lang="en-US" dirty="0">
                        <a:latin typeface="+mj-lt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2</a:t>
                      </a:r>
                      <a:endParaRPr lang="en-US" dirty="0">
                        <a:latin typeface="+mj-lt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1</a:t>
                      </a:r>
                      <a:endParaRPr lang="en-US" dirty="0">
                        <a:latin typeface="+mj-lt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5</a:t>
                      </a:r>
                      <a:endParaRPr lang="en-US" dirty="0">
                        <a:latin typeface="+mj-lt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</a:tr>
              <a:tr h="36144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TBR Community Colleges</a:t>
                      </a:r>
                      <a:endParaRPr lang="en-US" sz="1600" dirty="0">
                        <a:latin typeface="+mj-lt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15</a:t>
                      </a:r>
                      <a:endParaRPr lang="en-US" dirty="0">
                        <a:latin typeface="+mj-lt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--</a:t>
                      </a:r>
                      <a:endParaRPr lang="en-US" dirty="0">
                        <a:latin typeface="+mj-lt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7</a:t>
                      </a:r>
                      <a:endParaRPr lang="en-US" dirty="0">
                        <a:latin typeface="+mj-lt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8</a:t>
                      </a:r>
                      <a:endParaRPr lang="en-US" dirty="0">
                        <a:latin typeface="+mj-lt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</a:tr>
              <a:tr h="36144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b="1" dirty="0" smtClean="0">
                          <a:latin typeface="+mj-lt"/>
                        </a:rPr>
                        <a:t>Total</a:t>
                      </a:r>
                      <a:r>
                        <a:rPr lang="en-US" sz="1600" b="1" baseline="0" dirty="0" smtClean="0">
                          <a:latin typeface="+mj-lt"/>
                        </a:rPr>
                        <a:t> Actions</a:t>
                      </a:r>
                      <a:endParaRPr lang="en-US" sz="1600" b="1" dirty="0">
                        <a:latin typeface="+mj-lt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b="1" dirty="0" smtClean="0">
                          <a:latin typeface="+mj-lt"/>
                        </a:rPr>
                        <a:t>27</a:t>
                      </a:r>
                      <a:endParaRPr lang="en-US" b="1" dirty="0">
                        <a:latin typeface="+mj-lt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+mj-lt"/>
                        </a:rPr>
                        <a:t>8</a:t>
                      </a:r>
                      <a:endParaRPr lang="en-US" b="1" dirty="0">
                        <a:latin typeface="+mj-lt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b="1" dirty="0" smtClean="0">
                          <a:latin typeface="+mj-lt"/>
                        </a:rPr>
                        <a:t>11</a:t>
                      </a:r>
                      <a:endParaRPr lang="en-US" b="1" dirty="0">
                        <a:latin typeface="+mj-lt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b="1" dirty="0" smtClean="0">
                          <a:latin typeface="+mj-lt"/>
                        </a:rPr>
                        <a:t>24</a:t>
                      </a:r>
                      <a:endParaRPr lang="en-US" b="1" dirty="0">
                        <a:latin typeface="+mj-lt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Academic Program Review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600" i="1" dirty="0" smtClean="0"/>
              <a:t>Program Activity</a:t>
            </a:r>
            <a:endParaRPr lang="en-US" sz="3600" i="1" dirty="0"/>
          </a:p>
        </p:txBody>
      </p:sp>
    </p:spTree>
    <p:extLst>
      <p:ext uri="{BB962C8B-B14F-4D97-AF65-F5344CB8AC3E}">
        <p14:creationId xmlns:p14="http://schemas.microsoft.com/office/powerpoint/2010/main" val="7205548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1250" y="1828800"/>
            <a:ext cx="4533900" cy="3810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000" b="1" dirty="0" smtClean="0"/>
              <a:t> 2015 Program Modifications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Academic Program Review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600" i="1" dirty="0" smtClean="0"/>
              <a:t>Program Activity</a:t>
            </a:r>
            <a:endParaRPr lang="en-US" sz="3600" i="1" dirty="0"/>
          </a:p>
        </p:txBody>
      </p:sp>
      <p:sp>
        <p:nvSpPr>
          <p:cNvPr id="9" name="TextBox 8"/>
          <p:cNvSpPr txBox="1"/>
          <p:nvPr/>
        </p:nvSpPr>
        <p:spPr>
          <a:xfrm>
            <a:off x="381000" y="5257800"/>
            <a:ext cx="822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 smtClean="0"/>
              <a:t>Program modifications </a:t>
            </a:r>
            <a:r>
              <a:rPr lang="en-US" sz="2000" dirty="0" smtClean="0"/>
              <a:t>are the result of the separation of a concentration to create a free standing program.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0414818"/>
              </p:ext>
            </p:extLst>
          </p:nvPr>
        </p:nvGraphicFramePr>
        <p:xfrm>
          <a:off x="1295400" y="2362200"/>
          <a:ext cx="6705600" cy="2429776"/>
        </p:xfrm>
        <a:graphic>
          <a:graphicData uri="http://schemas.openxmlformats.org/drawingml/2006/table">
            <a:tbl>
              <a:tblPr firstRow="1" bandRow="1"/>
              <a:tblGrid>
                <a:gridCol w="1676400"/>
                <a:gridCol w="2286000"/>
                <a:gridCol w="2743200"/>
              </a:tblGrid>
              <a:tr h="3352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dirty="0" smtClean="0">
                          <a:solidFill>
                            <a:schemeClr val="bg1"/>
                          </a:solidFill>
                          <a:latin typeface="+mj-lt"/>
                        </a:rPr>
                        <a:t>Institution</a:t>
                      </a:r>
                      <a:endParaRPr lang="en-US" sz="160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dirty="0" smtClean="0">
                          <a:solidFill>
                            <a:schemeClr val="bg1"/>
                          </a:solidFill>
                          <a:latin typeface="+mj-lt"/>
                        </a:rPr>
                        <a:t>Original Program</a:t>
                      </a:r>
                      <a:endParaRPr lang="en-US" sz="160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dirty="0" smtClean="0">
                          <a:solidFill>
                            <a:schemeClr val="bg1"/>
                          </a:solidFill>
                          <a:latin typeface="+mj-lt"/>
                        </a:rPr>
                        <a:t>Modified Program</a:t>
                      </a:r>
                      <a:endParaRPr lang="en-US" sz="160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</a:schemeClr>
                    </a:solidFill>
                  </a:tcPr>
                </a:tc>
              </a:tr>
              <a:tr h="381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200" dirty="0" smtClean="0">
                          <a:latin typeface="+mj-lt"/>
                        </a:rPr>
                        <a:t>Austin</a:t>
                      </a:r>
                      <a:r>
                        <a:rPr lang="en-US" sz="1200" baseline="0" dirty="0" smtClean="0">
                          <a:latin typeface="+mj-lt"/>
                        </a:rPr>
                        <a:t> Peay</a:t>
                      </a:r>
                      <a:endParaRPr lang="en-US" sz="1200" dirty="0">
                        <a:latin typeface="+mj-lt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200" dirty="0" smtClean="0">
                          <a:latin typeface="+mj-lt"/>
                        </a:rPr>
                        <a:t>General Business, BBA</a:t>
                      </a:r>
                      <a:endParaRPr lang="en-US" sz="1200" dirty="0">
                        <a:latin typeface="+mj-lt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j-lt"/>
                        </a:rPr>
                        <a:t>Accounting, BBA</a:t>
                      </a:r>
                      <a:r>
                        <a:rPr lang="en-US" sz="1200" baseline="0" dirty="0" smtClean="0">
                          <a:latin typeface="+mj-lt"/>
                        </a:rPr>
                        <a:t>   </a:t>
                      </a:r>
                      <a:r>
                        <a:rPr lang="en-US" sz="1200" dirty="0" smtClean="0">
                          <a:latin typeface="+mj-lt"/>
                        </a:rPr>
                        <a:t>Finance, BBA</a:t>
                      </a:r>
                      <a:endParaRPr lang="en-US" sz="1200" dirty="0">
                        <a:latin typeface="+mj-lt"/>
                      </a:endParaRPr>
                    </a:p>
                    <a:p>
                      <a:pPr algn="ctr"/>
                      <a:r>
                        <a:rPr lang="en-US" sz="1200" dirty="0" smtClean="0">
                          <a:latin typeface="+mj-lt"/>
                        </a:rPr>
                        <a:t>Management,</a:t>
                      </a:r>
                      <a:r>
                        <a:rPr lang="en-US" sz="1200" baseline="0" dirty="0" smtClean="0">
                          <a:latin typeface="+mj-lt"/>
                        </a:rPr>
                        <a:t> BBA   Marketing, BBA</a:t>
                      </a:r>
                      <a:endParaRPr lang="en-US" sz="1200" dirty="0">
                        <a:latin typeface="+mj-lt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</a:tr>
              <a:tr h="36144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200" dirty="0" smtClean="0">
                          <a:latin typeface="+mj-lt"/>
                        </a:rPr>
                        <a:t>Middle</a:t>
                      </a:r>
                      <a:r>
                        <a:rPr lang="en-US" sz="1200" baseline="0" dirty="0" smtClean="0">
                          <a:latin typeface="+mj-lt"/>
                        </a:rPr>
                        <a:t> Tennessee</a:t>
                      </a:r>
                      <a:endParaRPr lang="en-US" sz="1200" dirty="0">
                        <a:latin typeface="+mj-lt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200" dirty="0" smtClean="0">
                          <a:latin typeface="+mj-lt"/>
                        </a:rPr>
                        <a:t>Mathematics, BS</a:t>
                      </a:r>
                      <a:endParaRPr lang="en-US" sz="1200" dirty="0">
                        <a:latin typeface="+mj-lt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j-lt"/>
                        </a:rPr>
                        <a:t>Actuarial Science, BS</a:t>
                      </a:r>
                      <a:endParaRPr lang="en-US" sz="1200" dirty="0">
                        <a:latin typeface="+mj-lt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</a:tr>
              <a:tr h="36144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200" dirty="0" smtClean="0">
                          <a:latin typeface="+mj-lt"/>
                        </a:rPr>
                        <a:t>Middle Tennessee</a:t>
                      </a:r>
                      <a:endParaRPr lang="en-US" sz="1200" dirty="0">
                        <a:latin typeface="+mj-lt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C73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Administration and Supervision, MEd</a:t>
                      </a:r>
                      <a:endParaRPr lang="en-US" sz="1200" dirty="0">
                        <a:latin typeface="+mj-lt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+mj-lt"/>
                        </a:rPr>
                        <a:t>Library Science, MEd</a:t>
                      </a:r>
                      <a:endParaRPr lang="en-US" sz="1200" dirty="0">
                        <a:latin typeface="+mj-lt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</a:tr>
              <a:tr h="361448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j-lt"/>
                        </a:rPr>
                        <a:t>UT Knoxville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200" dirty="0" smtClean="0">
                          <a:latin typeface="+mj-lt"/>
                        </a:rPr>
                        <a:t>Plants, Soils and Insects, PhD</a:t>
                      </a:r>
                      <a:endParaRPr lang="en-US" sz="1200" dirty="0">
                        <a:latin typeface="+mj-lt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j-lt"/>
                        </a:rPr>
                        <a:t>Entomology, Plant Pathology, and Nematology, PhD</a:t>
                      </a:r>
                      <a:endParaRPr lang="en-US" sz="1200" dirty="0">
                        <a:latin typeface="+mj-lt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</a:tr>
              <a:tr h="361448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j-lt"/>
                        </a:rPr>
                        <a:t>UT Knoxville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200" dirty="0" smtClean="0">
                          <a:latin typeface="+mj-lt"/>
                        </a:rPr>
                        <a:t>Education, PhD</a:t>
                      </a:r>
                      <a:endParaRPr lang="en-US" sz="12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j-lt"/>
                        </a:rPr>
                        <a:t>Public Health,</a:t>
                      </a:r>
                      <a:r>
                        <a:rPr lang="en-US" sz="1200" baseline="0" dirty="0" smtClean="0">
                          <a:latin typeface="+mj-lt"/>
                        </a:rPr>
                        <a:t> DrPH</a:t>
                      </a:r>
                      <a:endParaRPr lang="en-US" sz="12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07577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2936104"/>
              </p:ext>
            </p:extLst>
          </p:nvPr>
        </p:nvGraphicFramePr>
        <p:xfrm>
          <a:off x="457200" y="1676399"/>
          <a:ext cx="7894781" cy="2196864"/>
        </p:xfrm>
        <a:graphic>
          <a:graphicData uri="http://schemas.openxmlformats.org/drawingml/2006/table">
            <a:tbl>
              <a:tblPr firstRow="1" bandRow="1"/>
              <a:tblGrid>
                <a:gridCol w="2585445"/>
                <a:gridCol w="1346936"/>
                <a:gridCol w="1066800"/>
                <a:gridCol w="990600"/>
                <a:gridCol w="990600"/>
                <a:gridCol w="914400"/>
              </a:tblGrid>
              <a:tr h="5791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US" sz="1600" dirty="0"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Certificate</a:t>
                      </a:r>
                      <a:r>
                        <a:rPr lang="en-US" sz="1400" b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and</a:t>
                      </a:r>
                      <a:r>
                        <a:rPr lang="en-US" sz="1400" b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 Associate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Bachelor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Master’s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Doctoral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Total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50000"/>
                      </a:srgbClr>
                    </a:solidFill>
                  </a:tcPr>
                </a:tc>
              </a:tr>
              <a:tr h="381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TBR Universities</a:t>
                      </a:r>
                      <a:endParaRPr lang="en-US" sz="1600" dirty="0">
                        <a:latin typeface="+mn-lt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--</a:t>
                      </a:r>
                      <a:endParaRPr lang="en-US" sz="1600" dirty="0">
                        <a:latin typeface="+mn-lt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6</a:t>
                      </a:r>
                      <a:endParaRPr lang="en-US" sz="1600" dirty="0">
                        <a:latin typeface="+mn-lt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14</a:t>
                      </a:r>
                      <a:endParaRPr lang="en-US" sz="1600" dirty="0">
                        <a:latin typeface="+mn-lt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5</a:t>
                      </a:r>
                      <a:endParaRPr lang="en-US" sz="1600" dirty="0">
                        <a:latin typeface="+mn-lt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25</a:t>
                      </a:r>
                      <a:endParaRPr lang="en-US" sz="1600" dirty="0">
                        <a:latin typeface="+mn-lt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</a:tr>
              <a:tr h="36144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UT</a:t>
                      </a:r>
                      <a:r>
                        <a:rPr lang="en-US" sz="1600" baseline="0" dirty="0" smtClean="0">
                          <a:latin typeface="+mn-lt"/>
                        </a:rPr>
                        <a:t> System</a:t>
                      </a:r>
                      <a:endParaRPr lang="en-US" sz="1600" dirty="0">
                        <a:latin typeface="+mn-lt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--</a:t>
                      </a:r>
                      <a:endParaRPr lang="en-US" sz="1600" dirty="0">
                        <a:latin typeface="+mn-lt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1</a:t>
                      </a:r>
                      <a:endParaRPr lang="en-US" sz="1600" dirty="0">
                        <a:latin typeface="+mn-lt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2</a:t>
                      </a:r>
                      <a:endParaRPr lang="en-US" sz="1600" dirty="0">
                        <a:latin typeface="+mn-lt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4</a:t>
                      </a:r>
                      <a:endParaRPr lang="en-US" sz="1600" dirty="0">
                        <a:latin typeface="+mn-lt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7</a:t>
                      </a:r>
                      <a:endParaRPr lang="en-US" sz="1600" dirty="0">
                        <a:latin typeface="+mn-lt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</a:tr>
              <a:tr h="36144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TBR Community Colleges</a:t>
                      </a:r>
                      <a:endParaRPr lang="en-US" sz="1600" dirty="0">
                        <a:latin typeface="+mn-lt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30</a:t>
                      </a:r>
                      <a:endParaRPr lang="en-US" sz="1600" dirty="0">
                        <a:latin typeface="+mn-lt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--</a:t>
                      </a:r>
                      <a:endParaRPr lang="en-US" sz="1600" dirty="0">
                        <a:latin typeface="+mn-lt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--</a:t>
                      </a:r>
                      <a:endParaRPr lang="en-US" sz="1600" dirty="0">
                        <a:latin typeface="+mn-lt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--</a:t>
                      </a:r>
                      <a:endParaRPr lang="en-US" sz="1600" dirty="0">
                        <a:latin typeface="+mn-lt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30</a:t>
                      </a:r>
                      <a:endParaRPr lang="en-US" sz="1600" dirty="0">
                        <a:latin typeface="+mn-lt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</a:tr>
              <a:tr h="36144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b="1" dirty="0" smtClean="0">
                          <a:latin typeface="+mn-lt"/>
                        </a:rPr>
                        <a:t>Total</a:t>
                      </a:r>
                      <a:r>
                        <a:rPr lang="en-US" sz="1600" b="1" baseline="0" dirty="0" smtClean="0">
                          <a:latin typeface="+mn-lt"/>
                        </a:rPr>
                        <a:t> 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b="1" dirty="0" smtClean="0">
                          <a:latin typeface="+mn-lt"/>
                        </a:rPr>
                        <a:t>30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b="1" dirty="0" smtClean="0">
                          <a:latin typeface="+mn-lt"/>
                        </a:rPr>
                        <a:t>7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b="1" dirty="0" smtClean="0">
                          <a:latin typeface="+mn-lt"/>
                        </a:rPr>
                        <a:t>16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+mn-lt"/>
                        </a:rPr>
                        <a:t>9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+mn-lt"/>
                        </a:rPr>
                        <a:t>62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" name="TextBox 20"/>
          <p:cNvSpPr txBox="1">
            <a:spLocks noChangeArrowheads="1"/>
          </p:cNvSpPr>
          <p:nvPr/>
        </p:nvSpPr>
        <p:spPr bwMode="auto">
          <a:xfrm>
            <a:off x="372360" y="4191000"/>
            <a:ext cx="8558212" cy="1885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285750" marR="0" lvl="0" indent="-28575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1" kern="1200" dirty="0" smtClean="0">
                <a:effectLst/>
                <a:latin typeface="+mj-lt"/>
                <a:ea typeface="Times New Roman"/>
              </a:rPr>
              <a:t>Monitoring </a:t>
            </a:r>
            <a:r>
              <a:rPr lang="en-US" b="1" kern="1200" dirty="0" smtClean="0">
                <a:effectLst/>
                <a:latin typeface="+mj-lt"/>
                <a:ea typeface="Times New Roman"/>
              </a:rPr>
              <a:t>Cycle</a:t>
            </a:r>
            <a:endParaRPr lang="en-US" sz="1050" dirty="0">
              <a:latin typeface="+mj-lt"/>
              <a:ea typeface="Times New Roman"/>
            </a:endParaRP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+mj-lt"/>
                <a:ea typeface="Times New Roman"/>
              </a:rPr>
              <a:t>Certificate and Associate </a:t>
            </a:r>
            <a:r>
              <a:rPr lang="en-US" sz="1400" dirty="0" smtClean="0">
                <a:latin typeface="+mj-lt"/>
                <a:ea typeface="Times New Roman"/>
              </a:rPr>
              <a:t>Programs </a:t>
            </a:r>
            <a:r>
              <a:rPr lang="en-US" sz="1400" dirty="0">
                <a:latin typeface="+mj-lt"/>
                <a:ea typeface="Times New Roman"/>
              </a:rPr>
              <a:t>-- 3 years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US" sz="1400" dirty="0">
                <a:latin typeface="+mj-lt"/>
                <a:ea typeface="Times New Roman"/>
              </a:rPr>
              <a:t>Bachelor </a:t>
            </a:r>
            <a:r>
              <a:rPr lang="en-US" sz="1400" dirty="0" smtClean="0">
                <a:latin typeface="+mj-lt"/>
                <a:ea typeface="Times New Roman"/>
              </a:rPr>
              <a:t>and </a:t>
            </a:r>
            <a:r>
              <a:rPr lang="en-US" sz="1400" dirty="0">
                <a:latin typeface="+mj-lt"/>
                <a:ea typeface="Times New Roman"/>
              </a:rPr>
              <a:t>Master’s programs -- 5 years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US" sz="1400" kern="1200" dirty="0" smtClean="0">
                <a:effectLst/>
                <a:latin typeface="+mj-lt"/>
                <a:ea typeface="Times New Roman"/>
              </a:rPr>
              <a:t>Doctoral</a:t>
            </a:r>
            <a:r>
              <a:rPr lang="en-US" sz="1400" kern="1200" dirty="0" smtClean="0">
                <a:solidFill>
                  <a:schemeClr val="tx2"/>
                </a:solidFill>
                <a:effectLst/>
                <a:latin typeface="+mj-lt"/>
                <a:ea typeface="Times New Roman"/>
              </a:rPr>
              <a:t> </a:t>
            </a:r>
            <a:r>
              <a:rPr lang="en-US" sz="1400" dirty="0" smtClean="0">
                <a:latin typeface="+mj-lt"/>
                <a:ea typeface="Times New Roman"/>
              </a:rPr>
              <a:t>-- 7 </a:t>
            </a:r>
            <a:r>
              <a:rPr lang="en-US" sz="1400" kern="1200" dirty="0" smtClean="0">
                <a:effectLst/>
                <a:latin typeface="+mj-lt"/>
                <a:ea typeface="Times New Roman"/>
              </a:rPr>
              <a:t>years </a:t>
            </a:r>
          </a:p>
          <a:p>
            <a:pPr lvl="1" fontAlgn="base"/>
            <a:endParaRPr lang="en-US" sz="900" dirty="0">
              <a:latin typeface="+mj-lt"/>
              <a:ea typeface="Times New Roman"/>
            </a:endParaRPr>
          </a:p>
          <a:p>
            <a:pPr marL="285750" marR="0" indent="-28575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1" kern="1200" dirty="0" smtClean="0">
                <a:effectLst/>
                <a:latin typeface="+mj-lt"/>
                <a:ea typeface="Times New Roman"/>
              </a:rPr>
              <a:t>Collaborative </a:t>
            </a:r>
            <a:r>
              <a:rPr lang="en-US" b="1" kern="1200" dirty="0">
                <a:effectLst/>
                <a:latin typeface="+mj-lt"/>
                <a:ea typeface="Times New Roman"/>
              </a:rPr>
              <a:t>Process</a:t>
            </a:r>
            <a:endParaRPr lang="en-US" sz="1050" dirty="0">
              <a:effectLst/>
              <a:latin typeface="+mj-lt"/>
              <a:ea typeface="Times New Roman"/>
            </a:endParaRPr>
          </a:p>
          <a:p>
            <a:pPr marL="742950" lvl="1" indent="-285750" fontAlgn="base">
              <a:buFont typeface="Courier New" panose="02070309020205020404" pitchFamily="49" charset="0"/>
              <a:buChar char="o"/>
            </a:pPr>
            <a:r>
              <a:rPr lang="en-US" sz="1400" dirty="0">
                <a:latin typeface="+mj-lt"/>
                <a:ea typeface="Times New Roman"/>
              </a:rPr>
              <a:t>P</a:t>
            </a:r>
            <a:r>
              <a:rPr lang="en-US" sz="1400" kern="1200" dirty="0" smtClean="0">
                <a:effectLst/>
                <a:latin typeface="+mj-lt"/>
                <a:ea typeface="Times New Roman"/>
              </a:rPr>
              <a:t>rocess </a:t>
            </a:r>
            <a:r>
              <a:rPr lang="en-US" sz="1400" kern="1200" dirty="0">
                <a:effectLst/>
                <a:latin typeface="+mj-lt"/>
                <a:ea typeface="Times New Roman"/>
              </a:rPr>
              <a:t>results in an </a:t>
            </a:r>
            <a:r>
              <a:rPr lang="en-US" sz="1400" kern="1200" dirty="0" smtClean="0">
                <a:effectLst/>
                <a:latin typeface="+mj-lt"/>
                <a:ea typeface="Times New Roman"/>
              </a:rPr>
              <a:t>ongoing dialogue </a:t>
            </a:r>
            <a:r>
              <a:rPr lang="en-US" sz="1400" kern="1200" dirty="0">
                <a:effectLst/>
                <a:latin typeface="+mj-lt"/>
                <a:ea typeface="Times New Roman"/>
              </a:rPr>
              <a:t>regarding program quality and </a:t>
            </a:r>
            <a:r>
              <a:rPr lang="en-US" sz="1400" kern="1200" dirty="0" smtClean="0">
                <a:effectLst/>
                <a:latin typeface="+mj-lt"/>
                <a:ea typeface="Times New Roman"/>
              </a:rPr>
              <a:t>continuous improvement</a:t>
            </a:r>
            <a:endParaRPr lang="en-US" sz="900" dirty="0">
              <a:effectLst/>
              <a:latin typeface="+mj-lt"/>
              <a:ea typeface="Times New Roman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545307" y="2286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dirty="0" smtClean="0"/>
              <a:t>Academic Program Review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600" i="1" dirty="0" smtClean="0"/>
              <a:t>Post Approval Monitoring</a:t>
            </a:r>
            <a:endParaRPr lang="en-US" sz="3600" i="1" dirty="0"/>
          </a:p>
        </p:txBody>
      </p:sp>
    </p:spTree>
    <p:extLst>
      <p:ext uri="{BB962C8B-B14F-4D97-AF65-F5344CB8AC3E}">
        <p14:creationId xmlns:p14="http://schemas.microsoft.com/office/powerpoint/2010/main" val="42555161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Academic Program Review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600" i="1" dirty="0" smtClean="0"/>
              <a:t>Post Approval Monitoring</a:t>
            </a:r>
            <a:endParaRPr lang="en-US" sz="3600" i="1" dirty="0"/>
          </a:p>
        </p:txBody>
      </p:sp>
      <p:sp>
        <p:nvSpPr>
          <p:cNvPr id="4" name="TextBox 3"/>
          <p:cNvSpPr txBox="1"/>
          <p:nvPr/>
        </p:nvSpPr>
        <p:spPr>
          <a:xfrm>
            <a:off x="856673" y="1828800"/>
            <a:ext cx="73702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+mj-lt"/>
              </a:rPr>
              <a:t>Under-Performing Programs: Monitoring Cycle Extended</a:t>
            </a:r>
            <a:endParaRPr lang="en-US" sz="2000" b="1" dirty="0">
              <a:latin typeface="+mj-lt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19231"/>
              </p:ext>
            </p:extLst>
          </p:nvPr>
        </p:nvGraphicFramePr>
        <p:xfrm>
          <a:off x="526274" y="2286000"/>
          <a:ext cx="8031083" cy="3583076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783840"/>
                <a:gridCol w="2938286"/>
                <a:gridCol w="2308957"/>
              </a:tblGrid>
              <a:tr h="47217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Institution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Academic Program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2014-15</a:t>
                      </a: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Graduates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1"/>
                    </a:solidFill>
                  </a:tcPr>
                </a:tc>
              </a:tr>
              <a:tr h="28998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effectLst/>
                          <a:latin typeface="+mj-lt"/>
                        </a:rPr>
                        <a:t>Austin Peay State University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effectLst/>
                          <a:latin typeface="+mj-lt"/>
                        </a:rPr>
                        <a:t>Chemical</a:t>
                      </a:r>
                      <a:r>
                        <a:rPr lang="en-US" sz="1200" b="1" baseline="0" dirty="0" smtClean="0">
                          <a:effectLst/>
                          <a:latin typeface="+mj-lt"/>
                        </a:rPr>
                        <a:t> Engineering Tech, </a:t>
                      </a:r>
                      <a:r>
                        <a:rPr lang="en-US" sz="1200" b="1" baseline="0" dirty="0" smtClean="0">
                          <a:effectLst/>
                          <a:latin typeface="+mj-lt"/>
                        </a:rPr>
                        <a:t>AAS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/>
                        </a:rPr>
                        <a:t>Program Inactivated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89984"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i="1" dirty="0" smtClean="0">
                          <a:effectLst/>
                          <a:latin typeface="+mj-lt"/>
                        </a:rPr>
                        <a:t>Update</a:t>
                      </a:r>
                      <a:r>
                        <a:rPr lang="en-US" sz="1200" i="1" dirty="0" smtClean="0">
                          <a:effectLst/>
                          <a:latin typeface="+mj-lt"/>
                        </a:rPr>
                        <a:t>: </a:t>
                      </a:r>
                      <a:r>
                        <a:rPr lang="en-US" sz="1200" i="1" baseline="0" dirty="0" smtClean="0">
                          <a:effectLst/>
                          <a:latin typeface="+mj-lt"/>
                        </a:rPr>
                        <a:t> </a:t>
                      </a:r>
                      <a:r>
                        <a:rPr lang="en-US" sz="1200" i="1" baseline="0" dirty="0" smtClean="0">
                          <a:effectLst/>
                          <a:latin typeface="+mj-lt"/>
                        </a:rPr>
                        <a:t>Program </a:t>
                      </a:r>
                      <a:r>
                        <a:rPr lang="en-US" sz="1200" i="1" baseline="0" dirty="0" smtClean="0">
                          <a:effectLst/>
                          <a:latin typeface="+mj-lt"/>
                        </a:rPr>
                        <a:t>was inactivated August 2015 as the demand decreased after the Hemlock plant closed.</a:t>
                      </a:r>
                      <a:endParaRPr lang="en-US" sz="1200" b="0" i="1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998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+mj-lt"/>
                        </a:rPr>
                        <a:t>Middle Tennessee State University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effectLst/>
                          <a:latin typeface="+mj-lt"/>
                        </a:rPr>
                        <a:t>Forensic Science, BS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/>
                        </a:rPr>
                        <a:t>6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67534"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200" b="0" i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Update</a:t>
                      </a:r>
                      <a:r>
                        <a:rPr lang="en-US" sz="1200" b="0" i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: Healthy enrollment of 25 seniors enrolled in the program in 2014-15.</a:t>
                      </a:r>
                      <a:endParaRPr lang="en-US" sz="1200" b="0" i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998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effectLst/>
                          <a:latin typeface="+mj-lt"/>
                        </a:rPr>
                        <a:t>Middle Tennessee State University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effectLst/>
                          <a:latin typeface="+mj-lt"/>
                        </a:rPr>
                        <a:t>Computational Science, PhD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/>
                        </a:rPr>
                        <a:t>3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12830"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200" b="0" i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Update</a:t>
                      </a:r>
                      <a:r>
                        <a:rPr lang="en-US" sz="1200" b="0" i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:  Program met the minimum productivity requirement for doctoral programs.</a:t>
                      </a:r>
                      <a:endParaRPr lang="en-US" sz="1200" b="0" i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998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effectLst/>
                          <a:latin typeface="+mj-lt"/>
                        </a:rPr>
                        <a:t>Middle</a:t>
                      </a:r>
                      <a:r>
                        <a:rPr lang="en-US" sz="1200" b="1" baseline="0" dirty="0" smtClean="0">
                          <a:effectLst/>
                          <a:latin typeface="+mj-lt"/>
                        </a:rPr>
                        <a:t> Tennessee State University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effectLst/>
                          <a:latin typeface="+mj-lt"/>
                        </a:rPr>
                        <a:t>Molecular</a:t>
                      </a:r>
                      <a:r>
                        <a:rPr lang="en-US" sz="1200" b="1" baseline="0" dirty="0" smtClean="0">
                          <a:effectLst/>
                          <a:latin typeface="+mj-lt"/>
                        </a:rPr>
                        <a:t> Biosciences, PhD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/>
                        </a:rPr>
                        <a:t>6</a:t>
                      </a:r>
                      <a:endParaRPr lang="en-US" sz="1200" b="1" i="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86351"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200" b="0" i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Update</a:t>
                      </a:r>
                      <a:r>
                        <a:rPr lang="en-US" sz="1200" b="0" i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:  Program exceeded the minimum productivity requirement for doctoral programs.</a:t>
                      </a:r>
                      <a:endParaRPr lang="en-US" sz="1200" b="0" i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2860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Walters 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State Community College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Clean Energy Tech, 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AAS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4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/>
                </a:tc>
              </a:tr>
              <a:tr h="413156">
                <a:tc gridSpan="3">
                  <a:txBody>
                    <a:bodyPr/>
                    <a:lstStyle/>
                    <a:p>
                      <a:r>
                        <a:rPr lang="en-US" sz="1200" b="0" i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Update</a:t>
                      </a:r>
                      <a:r>
                        <a:rPr lang="en-US" sz="1200" b="0" i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: Program recruitment continues to increase</a:t>
                      </a:r>
                      <a:r>
                        <a:rPr lang="en-US" sz="1200" b="0" i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and </a:t>
                      </a:r>
                      <a:r>
                        <a:rPr lang="en-US" sz="1200" b="0" i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received a grant from the Governor’s office for equipment.</a:t>
                      </a:r>
                      <a:endParaRPr lang="en-US" sz="1200" b="0" i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25666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34290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Promote and recruit by creating effective marketing </a:t>
            </a:r>
            <a:r>
              <a:rPr lang="en-US" sz="2400" dirty="0" smtClean="0"/>
              <a:t>materials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11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Strengthen </a:t>
            </a:r>
            <a:r>
              <a:rPr lang="en-US" sz="2400" dirty="0"/>
              <a:t>academic </a:t>
            </a:r>
            <a:r>
              <a:rPr lang="en-US" sz="2400" dirty="0" smtClean="0"/>
              <a:t>advisement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11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Create and maintain partnerships with local </a:t>
            </a:r>
            <a:r>
              <a:rPr lang="en-US" sz="2400" dirty="0" smtClean="0"/>
              <a:t>industry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11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Explore potential cooperative education </a:t>
            </a:r>
            <a:r>
              <a:rPr lang="en-US" sz="2400" dirty="0" smtClean="0"/>
              <a:t>opportunities</a:t>
            </a:r>
            <a:endParaRPr lang="en-US" sz="240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Academic Program Review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600" i="1" dirty="0" smtClean="0"/>
              <a:t>Strategies to Increase Program Productivity</a:t>
            </a:r>
            <a:endParaRPr lang="en-US" sz="3600" i="1" dirty="0"/>
          </a:p>
        </p:txBody>
      </p:sp>
    </p:spTree>
    <p:extLst>
      <p:ext uri="{BB962C8B-B14F-4D97-AF65-F5344CB8AC3E}">
        <p14:creationId xmlns:p14="http://schemas.microsoft.com/office/powerpoint/2010/main" val="17757579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ennessee State Colors">
      <a:dk1>
        <a:srgbClr val="002C73"/>
      </a:dk1>
      <a:lt1>
        <a:srgbClr val="FFFFFF"/>
      </a:lt1>
      <a:dk2>
        <a:srgbClr val="D22630"/>
      </a:dk2>
      <a:lt2>
        <a:srgbClr val="75787B"/>
      </a:lt2>
      <a:accent1>
        <a:srgbClr val="131E29"/>
      </a:accent1>
      <a:accent2>
        <a:srgbClr val="7C2529"/>
      </a:accent2>
      <a:accent3>
        <a:srgbClr val="F1E6B2"/>
      </a:accent3>
      <a:accent4>
        <a:srgbClr val="CBC4BC"/>
      </a:accent4>
      <a:accent5>
        <a:srgbClr val="2DCCD3"/>
      </a:accent5>
      <a:accent6>
        <a:srgbClr val="E87722"/>
      </a:accent6>
      <a:hlink>
        <a:srgbClr val="5D7975"/>
      </a:hlink>
      <a:folHlink>
        <a:srgbClr val="D2D755"/>
      </a:folHlink>
    </a:clrScheme>
    <a:fontScheme name="Open Sans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835</TotalTime>
  <Words>452</Words>
  <Application>Microsoft Office PowerPoint</Application>
  <PresentationFormat>On-screen Show (4:3)</PresentationFormat>
  <Paragraphs>139</Paragraphs>
  <Slides>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 </vt:lpstr>
      <vt:lpstr>Academic Program Review</vt:lpstr>
      <vt:lpstr>Academic Program Review Program Activity</vt:lpstr>
      <vt:lpstr>Academic Program Review Program Activity</vt:lpstr>
      <vt:lpstr>PowerPoint Presentation</vt:lpstr>
      <vt:lpstr>Academic Program Review Post Approval Monitoring</vt:lpstr>
      <vt:lpstr>Academic Program Review Strategies to Increase Program Productivity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Kate Derrick</dc:creator>
  <cp:lastModifiedBy>Betty.Dandridge Johnson</cp:lastModifiedBy>
  <cp:revision>41</cp:revision>
  <cp:lastPrinted>2016-01-26T13:20:32Z</cp:lastPrinted>
  <dcterms:created xsi:type="dcterms:W3CDTF">2015-09-11T02:11:17Z</dcterms:created>
  <dcterms:modified xsi:type="dcterms:W3CDTF">2016-01-26T13:20:38Z</dcterms:modified>
</cp:coreProperties>
</file>