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2" r:id="rId4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04" y="-24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ristandenley:Documents:TBR-VCAA:Fall%202015:CoRequisite:LSPilotCharts_BothCohorts+Fall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tristandenley:Documents:TBR-VCAA:Fall%202015:CoRequisite:LSPilotCharts_BothCohorts+Fall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Co-requisite</a:t>
            </a:r>
            <a:r>
              <a:rPr lang="en-US" baseline="0"/>
              <a:t> Mathematics</a:t>
            </a:r>
            <a:endParaRPr lang="en-US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'Math Chart'!$A$7:$B$7</c:f>
              <c:strCache>
                <c:ptCount val="1"/>
                <c:pt idx="0">
                  <c:v>Pre-requisite Model: Fall 2012 Cohort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'Math Chart'!$C$6:$K$6</c:f>
              <c:strCache>
                <c:ptCount val="9"/>
                <c:pt idx="0">
                  <c:v>&lt;12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No ACT</c:v>
                </c:pt>
                <c:pt idx="8">
                  <c:v>Total</c:v>
                </c:pt>
              </c:strCache>
            </c:strRef>
          </c:cat>
          <c:val>
            <c:numRef>
              <c:f>'Math Chart'!$C$7:$K$7</c:f>
              <c:numCache>
                <c:formatCode>0.0%</c:formatCode>
                <c:ptCount val="9"/>
                <c:pt idx="0">
                  <c:v>0.0208333333333333</c:v>
                </c:pt>
                <c:pt idx="1">
                  <c:v>0.0268199233716475</c:v>
                </c:pt>
                <c:pt idx="2">
                  <c:v>0.0383923215356929</c:v>
                </c:pt>
                <c:pt idx="3">
                  <c:v>0.0679012345679012</c:v>
                </c:pt>
                <c:pt idx="4">
                  <c:v>0.114608555286521</c:v>
                </c:pt>
                <c:pt idx="5">
                  <c:v>0.196815568332596</c:v>
                </c:pt>
                <c:pt idx="6">
                  <c:v>0.256005490734386</c:v>
                </c:pt>
                <c:pt idx="7">
                  <c:v>0.130744849445325</c:v>
                </c:pt>
                <c:pt idx="8">
                  <c:v>0.123</c:v>
                </c:pt>
              </c:numCache>
            </c:numRef>
          </c:val>
        </c:ser>
        <c:ser>
          <c:idx val="3"/>
          <c:order val="1"/>
          <c:tx>
            <c:v>Fall 2015 Full Implementation</c:v>
          </c:tx>
          <c:invertIfNegative val="0"/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'Math Chart'!$C$6:$K$6</c:f>
              <c:strCache>
                <c:ptCount val="9"/>
                <c:pt idx="0">
                  <c:v>&lt;12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No ACT</c:v>
                </c:pt>
                <c:pt idx="8">
                  <c:v>Total</c:v>
                </c:pt>
              </c:strCache>
            </c:strRef>
          </c:cat>
          <c:val>
            <c:numRef>
              <c:f>'Math Chart'!$C$11:$K$11</c:f>
              <c:numCache>
                <c:formatCode>0.0%</c:formatCode>
                <c:ptCount val="9"/>
                <c:pt idx="0">
                  <c:v>0.375</c:v>
                </c:pt>
                <c:pt idx="1">
                  <c:v>0.272</c:v>
                </c:pt>
                <c:pt idx="2">
                  <c:v>0.348</c:v>
                </c:pt>
                <c:pt idx="3">
                  <c:v>0.418</c:v>
                </c:pt>
                <c:pt idx="4">
                  <c:v>0.516</c:v>
                </c:pt>
                <c:pt idx="5">
                  <c:v>0.607</c:v>
                </c:pt>
                <c:pt idx="6">
                  <c:v>0.656</c:v>
                </c:pt>
                <c:pt idx="7">
                  <c:v>0.423</c:v>
                </c:pt>
                <c:pt idx="8">
                  <c:v>0.51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22"/>
        <c:axId val="-2135884008"/>
        <c:axId val="-2131972232"/>
      </c:barChart>
      <c:catAx>
        <c:axId val="-213588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1972232"/>
        <c:crosses val="autoZero"/>
        <c:auto val="1"/>
        <c:lblAlgn val="ctr"/>
        <c:lblOffset val="100"/>
        <c:noMultiLvlLbl val="0"/>
      </c:catAx>
      <c:valAx>
        <c:axId val="-213197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-213588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Co-requisite Writing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'Writing Chart'!$A$7:$B$7</c:f>
              <c:strCache>
                <c:ptCount val="1"/>
                <c:pt idx="0">
                  <c:v>Pre-requisite Model: Fall 2012 Cohort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8575">
                <a:solidFill>
                  <a:schemeClr val="accent1">
                    <a:lumMod val="50000"/>
                  </a:schemeClr>
                </a:solidFill>
              </a:ln>
              <a:effectLst/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'Writing Chart'!$C$6:$J$6</c:f>
              <c:strCach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'Writing Chart'!$C$7:$J$7</c:f>
              <c:numCache>
                <c:formatCode>0.0%</c:formatCode>
                <c:ptCount val="8"/>
                <c:pt idx="0">
                  <c:v>0.220458553791887</c:v>
                </c:pt>
                <c:pt idx="1">
                  <c:v>0.252923976608187</c:v>
                </c:pt>
                <c:pt idx="2">
                  <c:v>0.278116826503923</c:v>
                </c:pt>
                <c:pt idx="3">
                  <c:v>0.332437877770316</c:v>
                </c:pt>
                <c:pt idx="4">
                  <c:v>0.36854103343465</c:v>
                </c:pt>
                <c:pt idx="5">
                  <c:v>0.378181818181818</c:v>
                </c:pt>
                <c:pt idx="6">
                  <c:v>0.251158480074143</c:v>
                </c:pt>
                <c:pt idx="7">
                  <c:v>0.309401246274722</c:v>
                </c:pt>
              </c:numCache>
            </c:numRef>
          </c:val>
        </c:ser>
        <c:ser>
          <c:idx val="3"/>
          <c:order val="1"/>
          <c:tx>
            <c:v>Fall 2015 Full Implementation</c:v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'Writing Chart'!$C$6:$J$6</c:f>
              <c:strCach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No ACT</c:v>
                </c:pt>
                <c:pt idx="7">
                  <c:v>Total</c:v>
                </c:pt>
              </c:strCache>
            </c:strRef>
          </c:cat>
          <c:val>
            <c:numRef>
              <c:f>'Writing Chart'!$C$11:$J$11</c:f>
              <c:numCache>
                <c:formatCode>0.0%</c:formatCode>
                <c:ptCount val="8"/>
                <c:pt idx="0">
                  <c:v>0.493</c:v>
                </c:pt>
                <c:pt idx="1">
                  <c:v>0.524</c:v>
                </c:pt>
                <c:pt idx="2">
                  <c:v>0.611</c:v>
                </c:pt>
                <c:pt idx="3">
                  <c:v>0.629</c:v>
                </c:pt>
                <c:pt idx="4">
                  <c:v>0.641</c:v>
                </c:pt>
                <c:pt idx="5">
                  <c:v>0.662</c:v>
                </c:pt>
                <c:pt idx="6">
                  <c:v>0.565</c:v>
                </c:pt>
                <c:pt idx="7">
                  <c:v>0.587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-22"/>
        <c:axId val="-2101101224"/>
        <c:axId val="-2100999752"/>
      </c:barChart>
      <c:catAx>
        <c:axId val="-210110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0999752"/>
        <c:crosses val="autoZero"/>
        <c:auto val="1"/>
        <c:lblAlgn val="ctr"/>
        <c:lblOffset val="100"/>
        <c:noMultiLvlLbl val="0"/>
      </c:catAx>
      <c:valAx>
        <c:axId val="-21009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-210110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912825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584200">
              <a:defRPr sz="8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584200">
              <a:defRPr sz="6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/>
          <a:lstStyle>
            <a:lvl1pPr marL="0" indent="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Font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</p:spPr>
        <p:txBody>
          <a:bodyPr lIns="0" tIns="0" rIns="0" bIns="0" anchor="ctr"/>
          <a:lstStyle>
            <a:lvl1pPr marL="444500" indent="-444500" defTabSz="584200">
              <a:spcBef>
                <a:spcPts val="4200"/>
              </a:spcBef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/>
          <a:lstStyle>
            <a:lvl1pPr algn="ctr" defTabSz="584200">
              <a:defRPr sz="8000"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 lIns="0" tIns="0" rIns="0" bIns="0" anchor="ctr"/>
          <a:lstStyle>
            <a:lvl1pPr marL="342900" indent="-342900" defTabSz="584200">
              <a:spcBef>
                <a:spcPts val="3200"/>
              </a:spcBef>
              <a:buSzPct val="75000"/>
              <a:buFontTx/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 defTabSz="584200">
              <a:spcBef>
                <a:spcPts val="3200"/>
              </a:spcBef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 defTabSz="584200">
              <a:spcBef>
                <a:spcPts val="3200"/>
              </a:spcBef>
              <a:buSzPct val="75000"/>
              <a:buFontTx/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 defTabSz="584200">
              <a:spcBef>
                <a:spcPts val="3200"/>
              </a:spcBef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 defTabSz="584200">
              <a:spcBef>
                <a:spcPts val="3200"/>
              </a:spcBef>
              <a:buSzPct val="75000"/>
              <a:buFontTx/>
              <a:buChar char="•"/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/>
          <a:lstStyle>
            <a:lvl1pPr marL="444500" indent="-444500" defTabSz="584200">
              <a:spcBef>
                <a:spcPts val="4200"/>
              </a:spcBef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marL="1333500" indent="-444500" defTabSz="584200">
              <a:spcBef>
                <a:spcPts val="4200"/>
              </a:spcBef>
              <a:buSzPct val="75000"/>
              <a:buFontTx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FontTx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787400" y="1371600"/>
            <a:ext cx="11303000" cy="3505200"/>
          </a:xfrm>
          <a:prstGeom prst="rect">
            <a:avLst/>
          </a:prstGeom>
        </p:spPr>
        <p:txBody>
          <a:bodyPr lIns="0" tIns="0" rIns="0" bIns="0" anchor="b"/>
          <a:lstStyle>
            <a:lvl1pPr defTabSz="584200">
              <a:defRPr sz="7200" b="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7200">
                <a:solidFill>
                  <a:srgbClr val="FFF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787400" y="4864100"/>
            <a:ext cx="11303000" cy="3009900"/>
          </a:xfrm>
          <a:prstGeom prst="rect">
            <a:avLst/>
          </a:prstGeom>
        </p:spPr>
        <p:txBody>
          <a:bodyPr lIns="0" tIns="0" rIns="0" bIns="0"/>
          <a:lstStyle>
            <a:lvl1pPr marL="0" indent="0" defTabSz="584200">
              <a:spcBef>
                <a:spcPts val="1200"/>
              </a:spcBef>
              <a:buSzTx/>
              <a:buFontTx/>
              <a:buNone/>
              <a:def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indent="0" defTabSz="584200">
              <a:spcBef>
                <a:spcPts val="1200"/>
              </a:spcBef>
              <a:buSzTx/>
              <a:buFontTx/>
              <a:buNone/>
              <a:def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indent="0" defTabSz="584200">
              <a:spcBef>
                <a:spcPts val="1200"/>
              </a:spcBef>
              <a:buSzTx/>
              <a:buFontTx/>
              <a:buNone/>
              <a:def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indent="0" defTabSz="584200">
              <a:spcBef>
                <a:spcPts val="1200"/>
              </a:spcBef>
              <a:buSzTx/>
              <a:buFontTx/>
              <a:buNone/>
              <a:def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indent="0" defTabSz="584200">
              <a:spcBef>
                <a:spcPts val="1200"/>
              </a:spcBef>
              <a:buSzTx/>
              <a:buFontTx/>
              <a:buNone/>
              <a:def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  <a:effectLst/>
              </a:defRPr>
            </a:pPr>
            <a:r>
              <a:rPr sz="4200">
                <a:solidFill>
                  <a:srgbClr val="73BFFF"/>
                </a:solidFill>
                <a:effectLst>
                  <a:outerShdw blurRad="50800" dist="38100" dir="5400000" rotWithShape="0">
                    <a:srgbClr val="000000"/>
                  </a:outerShdw>
                </a:effectLst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364359"/>
                </a:solidFill>
              </a:rP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-1"/>
            <a:ext cx="11704322" cy="2024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 anchor="ctr"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364359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41"/>
            <a:ext cx="11704322" cy="7477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/>
          </a:bodyPr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970346" y="8895281"/>
            <a:ext cx="3034454" cy="29514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r" defTabSz="457200">
              <a:defRPr sz="1100" b="1">
                <a:solidFill>
                  <a:srgbClr val="EEECE1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xmlns:p14="http://schemas.microsoft.com/office/powerpoint/2010/main" spd="med"/>
  <p:txStyles>
    <p:titleStyle>
      <a:lvl1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1pPr>
      <a:lvl2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2pPr>
      <a:lvl3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3pPr>
      <a:lvl4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4pPr>
      <a:lvl5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5pPr>
      <a:lvl6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6pPr>
      <a:lvl7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7pPr>
      <a:lvl8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8pPr>
      <a:lvl9pPr defTabSz="457200">
        <a:defRPr sz="3800" b="1">
          <a:solidFill>
            <a:srgbClr val="364359"/>
          </a:solidFill>
          <a:latin typeface="Verdana"/>
          <a:ea typeface="Verdana"/>
          <a:cs typeface="Verdana"/>
          <a:sym typeface="Verdana"/>
        </a:defRPr>
      </a:lvl9pPr>
    </p:titleStyle>
    <p:bodyStyle>
      <a:lvl1pPr marL="465364" indent="-465364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1pPr>
      <a:lvl2pPr marL="909637" indent="-452437" defTabSz="457200">
        <a:spcBef>
          <a:spcPts val="600"/>
        </a:spcBef>
        <a:buSzPct val="100000"/>
        <a:buFont typeface="Arial"/>
        <a:buChar char="–"/>
        <a:defRPr sz="3800">
          <a:latin typeface="Verdana"/>
          <a:ea typeface="Verdana"/>
          <a:cs typeface="Verdana"/>
          <a:sym typeface="Verdana"/>
        </a:defRPr>
      </a:lvl2pPr>
      <a:lvl3pPr marL="1276350" indent="-361950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3pPr>
      <a:lvl4pPr marL="1805939" indent="-434339" defTabSz="457200">
        <a:spcBef>
          <a:spcPts val="600"/>
        </a:spcBef>
        <a:buSzPct val="100000"/>
        <a:buFont typeface="Arial"/>
        <a:buChar char="–"/>
        <a:defRPr sz="3800">
          <a:latin typeface="Verdana"/>
          <a:ea typeface="Verdana"/>
          <a:cs typeface="Verdana"/>
          <a:sym typeface="Verdana"/>
        </a:defRPr>
      </a:lvl4pPr>
      <a:lvl5pPr marL="2263139" indent="-434339" defTabSz="457200">
        <a:spcBef>
          <a:spcPts val="600"/>
        </a:spcBef>
        <a:buSzPct val="100000"/>
        <a:buFont typeface="Arial"/>
        <a:buChar char="»"/>
        <a:defRPr sz="3800">
          <a:latin typeface="Verdana"/>
          <a:ea typeface="Verdana"/>
          <a:cs typeface="Verdana"/>
          <a:sym typeface="Verdana"/>
        </a:defRPr>
      </a:lvl5pPr>
      <a:lvl6pPr marL="2720339" indent="-434339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6pPr>
      <a:lvl7pPr marL="3177539" indent="-434339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7pPr>
      <a:lvl8pPr marL="3634740" indent="-434340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8pPr>
      <a:lvl9pPr marL="4091940" indent="-434340" defTabSz="457200">
        <a:spcBef>
          <a:spcPts val="600"/>
        </a:spcBef>
        <a:buSzPct val="100000"/>
        <a:buFont typeface="Arial"/>
        <a:buChar char="•"/>
        <a:defRPr sz="3800">
          <a:latin typeface="Verdana"/>
          <a:ea typeface="Verdana"/>
          <a:cs typeface="Verdana"/>
          <a:sym typeface="Verdana"/>
        </a:defRPr>
      </a:lvl9pPr>
    </p:bodyStyle>
    <p:otherStyle>
      <a:lvl1pPr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1pPr>
      <a:lvl2pPr indent="4572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2pPr>
      <a:lvl3pPr indent="9144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3pPr>
      <a:lvl4pPr indent="13716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4pPr>
      <a:lvl5pPr indent="18288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5pPr>
      <a:lvl6pPr indent="22860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6pPr>
      <a:lvl7pPr indent="27432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7pPr>
      <a:lvl8pPr indent="32004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8pPr>
      <a:lvl9pPr indent="3657600" algn="r" defTabSz="457200">
        <a:defRPr sz="1100" b="1">
          <a:solidFill>
            <a:schemeClr val="tx1"/>
          </a:solidFill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title"/>
          </p:nvPr>
        </p:nvSpPr>
        <p:spPr>
          <a:xfrm>
            <a:off x="1765300" y="1117600"/>
            <a:ext cx="9461500" cy="2641600"/>
          </a:xfrm>
          <a:prstGeom prst="rect">
            <a:avLst/>
          </a:prstGeom>
        </p:spPr>
        <p:txBody>
          <a:bodyPr/>
          <a:lstStyle/>
          <a:p>
            <a:pPr lvl="0" algn="ctr" defTabSz="397256">
              <a:defRPr sz="1800">
                <a:solidFill>
                  <a:srgbClr val="000000"/>
                </a:solidFill>
                <a:effectLst/>
              </a:defRPr>
            </a:pPr>
            <a:r>
              <a:rPr lang="en-US" sz="5440" dirty="0" err="1" smtClean="0">
                <a:latin typeface="+mn-lt"/>
                <a:ea typeface="+mn-ea"/>
                <a:cs typeface="+mn-cs"/>
                <a:sym typeface="Helvetica Light"/>
              </a:rPr>
              <a:t>CoRequisite</a:t>
            </a:r>
            <a:r>
              <a:rPr lang="en-US" sz="5440" dirty="0" smtClean="0">
                <a:latin typeface="+mn-lt"/>
                <a:ea typeface="+mn-ea"/>
                <a:cs typeface="+mn-cs"/>
                <a:sym typeface="Helvetica Light"/>
              </a:rPr>
              <a:t> Remediation</a:t>
            </a:r>
            <a:br>
              <a:rPr lang="en-US" sz="5440" dirty="0" smtClean="0">
                <a:latin typeface="+mn-lt"/>
                <a:ea typeface="+mn-ea"/>
                <a:cs typeface="+mn-cs"/>
                <a:sym typeface="Helvetica Light"/>
              </a:rPr>
            </a:br>
            <a:r>
              <a:rPr lang="en-US" sz="5440" dirty="0" smtClean="0">
                <a:latin typeface="+mn-lt"/>
                <a:ea typeface="+mn-ea"/>
                <a:cs typeface="+mn-cs"/>
                <a:sym typeface="Helvetica Light"/>
              </a:rPr>
              <a:t>Fall 2015</a:t>
            </a:r>
            <a:endParaRPr sz="5440" dirty="0"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4191000" y="7035800"/>
            <a:ext cx="43942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 defTabSz="554990">
              <a:defRPr sz="1800"/>
            </a:pPr>
            <a:r>
              <a:rPr sz="2280"/>
              <a:t>Dr.  Tristan Denley </a:t>
            </a:r>
          </a:p>
          <a:p>
            <a:pPr lvl="0" defTabSz="554990">
              <a:defRPr sz="1800"/>
            </a:pPr>
            <a:r>
              <a:rPr sz="1615"/>
              <a:t>Vice Chancellor for Academic Affairs</a:t>
            </a:r>
          </a:p>
          <a:p>
            <a:pPr lvl="0" defTabSz="554990">
              <a:defRPr sz="1800"/>
            </a:pPr>
            <a:r>
              <a:rPr sz="1994"/>
              <a:t>Tennessee Board of Regents</a:t>
            </a:r>
          </a:p>
          <a:p>
            <a:pPr lvl="0" defTabSz="554990">
              <a:defRPr sz="1800"/>
            </a:pPr>
            <a:r>
              <a:rPr sz="1900"/>
              <a:t>Tristan.Denley@tbr.edu</a:t>
            </a:r>
          </a:p>
          <a:p>
            <a:pPr lvl="0" defTabSz="554990">
              <a:defRPr sz="1800"/>
            </a:pPr>
            <a:r>
              <a:rPr sz="1900"/>
              <a:t>Twitter: @TDenley</a:t>
            </a:r>
          </a:p>
        </p:txBody>
      </p:sp>
      <p:pic>
        <p:nvPicPr>
          <p:cNvPr id="48" name="TBR_Seal_Log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53493" y="4650495"/>
            <a:ext cx="1485972" cy="14955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894080" y="598486"/>
            <a:ext cx="11216642" cy="1413936"/>
          </a:xfrm>
          <a:prstGeom prst="rect">
            <a:avLst/>
          </a:prstGeom>
        </p:spPr>
        <p:txBody>
          <a:bodyPr/>
          <a:lstStyle/>
          <a:p>
            <a:pPr lvl="0" algn="ctr" defTabSz="652309">
              <a:defRPr sz="1800" b="0">
                <a:solidFill>
                  <a:srgbClr val="000000"/>
                </a:solidFill>
              </a:defRPr>
            </a:pPr>
            <a:r>
              <a:rPr sz="3306" b="1" dirty="0">
                <a:solidFill>
                  <a:srgbClr val="364359"/>
                </a:solidFill>
              </a:rPr>
              <a:t>Completion of Gateway Math by ACT Sub-score</a:t>
            </a:r>
            <a:br>
              <a:rPr sz="3306" b="1" dirty="0">
                <a:solidFill>
                  <a:srgbClr val="364359"/>
                </a:solidFill>
              </a:rPr>
            </a:br>
            <a:r>
              <a:rPr sz="1914" b="1" dirty="0">
                <a:solidFill>
                  <a:srgbClr val="364359"/>
                </a:solidFill>
              </a:rPr>
              <a:t>Community College Pre-requisite Model vs. Co-requisite </a:t>
            </a:r>
            <a:r>
              <a:rPr lang="en-US" sz="1914" b="1" dirty="0" smtClean="0">
                <a:solidFill>
                  <a:srgbClr val="364359"/>
                </a:solidFill>
              </a:rPr>
              <a:t>Full Implementation</a:t>
            </a:r>
            <a:endParaRPr sz="1914" b="1" dirty="0">
              <a:solidFill>
                <a:srgbClr val="364359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772361"/>
              </p:ext>
            </p:extLst>
          </p:nvPr>
        </p:nvGraphicFramePr>
        <p:xfrm>
          <a:off x="1086786" y="1963057"/>
          <a:ext cx="11023935" cy="5827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894080" y="598486"/>
            <a:ext cx="11216642" cy="141393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ctr" defTabSz="652309">
              <a:defRPr sz="1800" b="0">
                <a:solidFill>
                  <a:srgbClr val="000000"/>
                </a:solidFill>
              </a:defRPr>
            </a:pPr>
            <a:r>
              <a:rPr sz="3306" b="1" dirty="0">
                <a:solidFill>
                  <a:srgbClr val="364359"/>
                </a:solidFill>
              </a:rPr>
              <a:t>Completion of Gateway </a:t>
            </a:r>
            <a:r>
              <a:rPr lang="en-US" sz="3306" b="1" dirty="0" smtClean="0">
                <a:solidFill>
                  <a:srgbClr val="364359"/>
                </a:solidFill>
              </a:rPr>
              <a:t>Writing </a:t>
            </a:r>
            <a:r>
              <a:rPr sz="3306" b="1" dirty="0" smtClean="0">
                <a:solidFill>
                  <a:srgbClr val="364359"/>
                </a:solidFill>
              </a:rPr>
              <a:t>by </a:t>
            </a:r>
            <a:r>
              <a:rPr sz="3306" b="1" dirty="0">
                <a:solidFill>
                  <a:srgbClr val="364359"/>
                </a:solidFill>
              </a:rPr>
              <a:t>ACT Sub-score</a:t>
            </a:r>
            <a:br>
              <a:rPr sz="3306" b="1" dirty="0">
                <a:solidFill>
                  <a:srgbClr val="364359"/>
                </a:solidFill>
              </a:rPr>
            </a:br>
            <a:r>
              <a:rPr sz="1914" b="1" dirty="0">
                <a:solidFill>
                  <a:srgbClr val="364359"/>
                </a:solidFill>
              </a:rPr>
              <a:t>Community College Pre-requisite Model vs. Co-requisite </a:t>
            </a:r>
            <a:r>
              <a:rPr lang="en-US" sz="1914" b="1" dirty="0" smtClean="0">
                <a:solidFill>
                  <a:srgbClr val="364359"/>
                </a:solidFill>
              </a:rPr>
              <a:t>Full Implementation</a:t>
            </a:r>
            <a:endParaRPr sz="1914" b="1" dirty="0">
              <a:solidFill>
                <a:srgbClr val="364359"/>
              </a:solidFill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483504"/>
              </p:ext>
            </p:extLst>
          </p:nvPr>
        </p:nvGraphicFramePr>
        <p:xfrm>
          <a:off x="1086787" y="2012422"/>
          <a:ext cx="11023935" cy="5827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6580721"/>
      </p:ext>
    </p:extLst>
  </p:cSld>
  <p:clrMapOvr>
    <a:masterClrMapping/>
  </p:clrMapOvr>
  <p:transition xmlns:p14="http://schemas.microsoft.com/office/powerpoint/2010/main"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48</Words>
  <Application>Microsoft Macintosh PowerPoint</Application>
  <PresentationFormat>Custom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White</vt:lpstr>
      <vt:lpstr>CoRequisite Remediation Fall 2015</vt:lpstr>
      <vt:lpstr>Completion of Gateway Math by ACT Sub-score Community College Pre-requisite Model vs. Co-requisite Full Implementation</vt:lpstr>
      <vt:lpstr>Completion of Gateway Writing by ACT Sub-score Community College Pre-requisite Model vs. Co-requisite Full Implementation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Predictive Analytics,  Choice Architecture  and Bespoke Education</dc:title>
  <cp:lastModifiedBy>Tristan Denley</cp:lastModifiedBy>
  <cp:revision>4</cp:revision>
  <dcterms:modified xsi:type="dcterms:W3CDTF">2016-01-28T14:50:14Z</dcterms:modified>
</cp:coreProperties>
</file>