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 ContentType="image/tiff"/>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15.xml" ContentType="application/vnd.openxmlformats-officedocument.presentationml.notesSlide+xml"/>
  <Override PartName="/ppt/charts/chart2.xml" ContentType="application/vnd.openxmlformats-officedocument.drawingml.chart+xml"/>
  <Override PartName="/ppt/theme/themeOverride2.xml" ContentType="application/vnd.openxmlformats-officedocument.themeOverr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handoutMasterIdLst>
    <p:handoutMasterId r:id="rId32"/>
  </p:handoutMasterIdLst>
  <p:sldIdLst>
    <p:sldId id="260" r:id="rId2"/>
    <p:sldId id="263" r:id="rId3"/>
    <p:sldId id="262" r:id="rId4"/>
    <p:sldId id="261" r:id="rId5"/>
    <p:sldId id="264" r:id="rId6"/>
    <p:sldId id="265" r:id="rId7"/>
    <p:sldId id="266" r:id="rId8"/>
    <p:sldId id="267" r:id="rId9"/>
    <p:sldId id="268" r:id="rId10"/>
    <p:sldId id="288" r:id="rId11"/>
    <p:sldId id="270" r:id="rId12"/>
    <p:sldId id="271" r:id="rId13"/>
    <p:sldId id="272" r:id="rId14"/>
    <p:sldId id="285" r:id="rId15"/>
    <p:sldId id="284" r:id="rId16"/>
    <p:sldId id="274" r:id="rId17"/>
    <p:sldId id="276" r:id="rId18"/>
    <p:sldId id="277" r:id="rId19"/>
    <p:sldId id="292" r:id="rId20"/>
    <p:sldId id="275" r:id="rId21"/>
    <p:sldId id="290" r:id="rId22"/>
    <p:sldId id="291" r:id="rId23"/>
    <p:sldId id="293" r:id="rId24"/>
    <p:sldId id="286" r:id="rId25"/>
    <p:sldId id="287" r:id="rId26"/>
    <p:sldId id="280" r:id="rId27"/>
    <p:sldId id="281" r:id="rId28"/>
    <p:sldId id="282" r:id="rId29"/>
    <p:sldId id="283" r:id="rId30"/>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170C20B4-36EC-4D20-A1F0-6577FBB6216D}">
          <p14:sldIdLst>
            <p14:sldId id="260"/>
            <p14:sldId id="263"/>
            <p14:sldId id="262"/>
            <p14:sldId id="261"/>
            <p14:sldId id="264"/>
            <p14:sldId id="265"/>
            <p14:sldId id="266"/>
            <p14:sldId id="267"/>
            <p14:sldId id="268"/>
            <p14:sldId id="288"/>
            <p14:sldId id="270"/>
            <p14:sldId id="271"/>
            <p14:sldId id="272"/>
            <p14:sldId id="285"/>
            <p14:sldId id="284"/>
            <p14:sldId id="274"/>
            <p14:sldId id="276"/>
            <p14:sldId id="277"/>
            <p14:sldId id="292"/>
            <p14:sldId id="275"/>
            <p14:sldId id="290"/>
            <p14:sldId id="291"/>
            <p14:sldId id="293"/>
            <p14:sldId id="286"/>
            <p14:sldId id="287"/>
            <p14:sldId id="280"/>
            <p14:sldId id="281"/>
            <p14:sldId id="282"/>
            <p14:sldId id="283"/>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204"/>
    <a:srgbClr val="002C73"/>
    <a:srgbClr val="75787B"/>
    <a:srgbClr val="D2263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6" d="100"/>
          <a:sy n="76" d="100"/>
        </p:scale>
        <p:origin x="-738" y="-42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56464668106963"/>
          <c:y val="3.9558068799329403E-2"/>
          <c:w val="0.82652852917194797"/>
          <c:h val="0.94559170500154199"/>
        </c:manualLayout>
      </c:layout>
      <c:barChart>
        <c:barDir val="bar"/>
        <c:grouping val="clustered"/>
        <c:varyColors val="0"/>
        <c:ser>
          <c:idx val="0"/>
          <c:order val="0"/>
          <c:invertIfNegative val="0"/>
          <c:dPt>
            <c:idx val="26"/>
            <c:invertIfNegative val="0"/>
            <c:bubble3D val="0"/>
            <c:spPr>
              <a:solidFill>
                <a:srgbClr val="00B050"/>
              </a:solidFill>
            </c:spPr>
          </c:dPt>
          <c:dPt>
            <c:idx val="27"/>
            <c:invertIfNegative val="0"/>
            <c:bubble3D val="0"/>
            <c:spPr>
              <a:solidFill>
                <a:srgbClr val="FF0000"/>
              </a:solidFill>
            </c:spPr>
          </c:dPt>
          <c:cat>
            <c:strRef>
              <c:f>Sheet1!$A$1:$A$51</c:f>
              <c:strCache>
                <c:ptCount val="51"/>
                <c:pt idx="0">
                  <c:v>Mississippi</c:v>
                </c:pt>
                <c:pt idx="1">
                  <c:v>Connecticut</c:v>
                </c:pt>
                <c:pt idx="2">
                  <c:v>Massachusetts</c:v>
                </c:pt>
                <c:pt idx="3">
                  <c:v>New Mexico</c:v>
                </c:pt>
                <c:pt idx="4">
                  <c:v>South Dakota</c:v>
                </c:pt>
                <c:pt idx="5">
                  <c:v>Minnesota</c:v>
                </c:pt>
                <c:pt idx="6">
                  <c:v>Nebraska</c:v>
                </c:pt>
                <c:pt idx="7">
                  <c:v>New York</c:v>
                </c:pt>
                <c:pt idx="8">
                  <c:v>New Jersey</c:v>
                </c:pt>
                <c:pt idx="9">
                  <c:v>South Carolina</c:v>
                </c:pt>
                <c:pt idx="10">
                  <c:v>Georgia</c:v>
                </c:pt>
                <c:pt idx="11">
                  <c:v>North Dakota</c:v>
                </c:pt>
                <c:pt idx="12">
                  <c:v>Iowa</c:v>
                </c:pt>
                <c:pt idx="13">
                  <c:v>Indiana</c:v>
                </c:pt>
                <c:pt idx="14">
                  <c:v>Arkansas</c:v>
                </c:pt>
                <c:pt idx="15">
                  <c:v>Rhode Island</c:v>
                </c:pt>
                <c:pt idx="16">
                  <c:v>Kansas</c:v>
                </c:pt>
                <c:pt idx="17">
                  <c:v>Louisiana</c:v>
                </c:pt>
                <c:pt idx="18">
                  <c:v>New Hampshire</c:v>
                </c:pt>
                <c:pt idx="19">
                  <c:v>Maryland</c:v>
                </c:pt>
                <c:pt idx="20">
                  <c:v>North Carolina</c:v>
                </c:pt>
                <c:pt idx="21">
                  <c:v>Virginia</c:v>
                </c:pt>
                <c:pt idx="22">
                  <c:v>Hawaii</c:v>
                </c:pt>
                <c:pt idx="23">
                  <c:v>Alabama</c:v>
                </c:pt>
                <c:pt idx="24">
                  <c:v>Florida</c:v>
                </c:pt>
                <c:pt idx="25">
                  <c:v>Kentucky</c:v>
                </c:pt>
                <c:pt idx="26">
                  <c:v>Nation</c:v>
                </c:pt>
                <c:pt idx="27">
                  <c:v>Tennessee</c:v>
                </c:pt>
                <c:pt idx="28">
                  <c:v>Michigan</c:v>
                </c:pt>
                <c:pt idx="29">
                  <c:v>California</c:v>
                </c:pt>
                <c:pt idx="30">
                  <c:v>Ohio</c:v>
                </c:pt>
                <c:pt idx="31">
                  <c:v>Missouri</c:v>
                </c:pt>
                <c:pt idx="32">
                  <c:v>Colorado</c:v>
                </c:pt>
                <c:pt idx="33">
                  <c:v>Pennsylvania</c:v>
                </c:pt>
                <c:pt idx="34">
                  <c:v>Montana</c:v>
                </c:pt>
                <c:pt idx="35">
                  <c:v>Wyoming</c:v>
                </c:pt>
                <c:pt idx="36">
                  <c:v>Oklahoma</c:v>
                </c:pt>
                <c:pt idx="37">
                  <c:v>Wisconsin</c:v>
                </c:pt>
                <c:pt idx="38">
                  <c:v>West Virginia</c:v>
                </c:pt>
                <c:pt idx="39">
                  <c:v>Illinois</c:v>
                </c:pt>
                <c:pt idx="40">
                  <c:v>Arizona</c:v>
                </c:pt>
                <c:pt idx="41">
                  <c:v>Maine</c:v>
                </c:pt>
                <c:pt idx="42">
                  <c:v>Texas</c:v>
                </c:pt>
                <c:pt idx="43">
                  <c:v>Vermont</c:v>
                </c:pt>
                <c:pt idx="44">
                  <c:v>Utah</c:v>
                </c:pt>
                <c:pt idx="45">
                  <c:v>Nevada</c:v>
                </c:pt>
                <c:pt idx="46">
                  <c:v>Washington</c:v>
                </c:pt>
                <c:pt idx="47">
                  <c:v>Oregon</c:v>
                </c:pt>
                <c:pt idx="48">
                  <c:v>Delaware</c:v>
                </c:pt>
                <c:pt idx="49">
                  <c:v>Alaska</c:v>
                </c:pt>
                <c:pt idx="50">
                  <c:v>Idaho</c:v>
                </c:pt>
              </c:strCache>
            </c:strRef>
          </c:cat>
          <c:val>
            <c:numRef>
              <c:f>Sheet1!$B$1:$B$51</c:f>
              <c:numCache>
                <c:formatCode>General</c:formatCode>
                <c:ptCount val="51"/>
                <c:pt idx="0">
                  <c:v>78.8</c:v>
                </c:pt>
                <c:pt idx="1">
                  <c:v>78.7</c:v>
                </c:pt>
                <c:pt idx="2">
                  <c:v>73.2</c:v>
                </c:pt>
                <c:pt idx="3">
                  <c:v>72.400000000000006</c:v>
                </c:pt>
                <c:pt idx="4">
                  <c:v>71.8</c:v>
                </c:pt>
                <c:pt idx="5">
                  <c:v>70.900000000000006</c:v>
                </c:pt>
                <c:pt idx="6">
                  <c:v>69.5</c:v>
                </c:pt>
                <c:pt idx="7">
                  <c:v>68.900000000000006</c:v>
                </c:pt>
                <c:pt idx="8">
                  <c:v>68.599999999999994</c:v>
                </c:pt>
                <c:pt idx="9">
                  <c:v>68.3</c:v>
                </c:pt>
                <c:pt idx="10">
                  <c:v>67.7</c:v>
                </c:pt>
                <c:pt idx="11">
                  <c:v>67.400000000000006</c:v>
                </c:pt>
                <c:pt idx="12">
                  <c:v>66.599999999999994</c:v>
                </c:pt>
                <c:pt idx="13">
                  <c:v>65.8</c:v>
                </c:pt>
                <c:pt idx="14">
                  <c:v>65.400000000000006</c:v>
                </c:pt>
                <c:pt idx="15">
                  <c:v>65.400000000000006</c:v>
                </c:pt>
                <c:pt idx="16">
                  <c:v>64.7</c:v>
                </c:pt>
                <c:pt idx="17">
                  <c:v>64.7</c:v>
                </c:pt>
                <c:pt idx="18">
                  <c:v>64.3</c:v>
                </c:pt>
                <c:pt idx="19">
                  <c:v>64.099999999999994</c:v>
                </c:pt>
                <c:pt idx="20">
                  <c:v>64.099999999999994</c:v>
                </c:pt>
                <c:pt idx="21">
                  <c:v>63.8</c:v>
                </c:pt>
                <c:pt idx="22">
                  <c:v>63.6</c:v>
                </c:pt>
                <c:pt idx="23">
                  <c:v>63.2</c:v>
                </c:pt>
                <c:pt idx="24">
                  <c:v>63.1</c:v>
                </c:pt>
                <c:pt idx="25">
                  <c:v>62.9</c:v>
                </c:pt>
                <c:pt idx="26">
                  <c:v>62.5</c:v>
                </c:pt>
                <c:pt idx="27">
                  <c:v>62.1</c:v>
                </c:pt>
                <c:pt idx="28">
                  <c:v>61.9</c:v>
                </c:pt>
                <c:pt idx="29">
                  <c:v>61.7</c:v>
                </c:pt>
                <c:pt idx="30">
                  <c:v>61.5</c:v>
                </c:pt>
                <c:pt idx="31">
                  <c:v>61.4</c:v>
                </c:pt>
                <c:pt idx="32">
                  <c:v>61.2</c:v>
                </c:pt>
                <c:pt idx="33">
                  <c:v>60.9</c:v>
                </c:pt>
                <c:pt idx="34">
                  <c:v>60.5</c:v>
                </c:pt>
                <c:pt idx="35">
                  <c:v>60.4</c:v>
                </c:pt>
                <c:pt idx="36">
                  <c:v>60.2</c:v>
                </c:pt>
                <c:pt idx="37">
                  <c:v>60.1</c:v>
                </c:pt>
                <c:pt idx="38">
                  <c:v>59.2</c:v>
                </c:pt>
                <c:pt idx="39">
                  <c:v>58.7</c:v>
                </c:pt>
                <c:pt idx="40">
                  <c:v>57.9</c:v>
                </c:pt>
                <c:pt idx="41">
                  <c:v>56.2</c:v>
                </c:pt>
                <c:pt idx="42">
                  <c:v>56.2</c:v>
                </c:pt>
                <c:pt idx="43">
                  <c:v>53.5</c:v>
                </c:pt>
                <c:pt idx="44">
                  <c:v>53.3</c:v>
                </c:pt>
                <c:pt idx="45">
                  <c:v>51.8</c:v>
                </c:pt>
                <c:pt idx="46">
                  <c:v>48.3</c:v>
                </c:pt>
                <c:pt idx="47">
                  <c:v>47.8</c:v>
                </c:pt>
                <c:pt idx="48">
                  <c:v>47.3</c:v>
                </c:pt>
                <c:pt idx="49">
                  <c:v>46.4</c:v>
                </c:pt>
                <c:pt idx="50">
                  <c:v>45.1</c:v>
                </c:pt>
              </c:numCache>
            </c:numRef>
          </c:val>
        </c:ser>
        <c:dLbls>
          <c:showLegendKey val="0"/>
          <c:showVal val="0"/>
          <c:showCatName val="0"/>
          <c:showSerName val="0"/>
          <c:showPercent val="0"/>
          <c:showBubbleSize val="0"/>
        </c:dLbls>
        <c:gapWidth val="86"/>
        <c:overlap val="100"/>
        <c:axId val="102421248"/>
        <c:axId val="102422784"/>
      </c:barChart>
      <c:catAx>
        <c:axId val="102421248"/>
        <c:scaling>
          <c:orientation val="maxMin"/>
        </c:scaling>
        <c:delete val="0"/>
        <c:axPos val="l"/>
        <c:majorTickMark val="out"/>
        <c:minorTickMark val="none"/>
        <c:tickLblPos val="nextTo"/>
        <c:crossAx val="102422784"/>
        <c:crosses val="autoZero"/>
        <c:auto val="1"/>
        <c:lblAlgn val="ctr"/>
        <c:lblOffset val="100"/>
        <c:noMultiLvlLbl val="0"/>
      </c:catAx>
      <c:valAx>
        <c:axId val="102422784"/>
        <c:scaling>
          <c:orientation val="minMax"/>
        </c:scaling>
        <c:delete val="1"/>
        <c:axPos val="t"/>
        <c:majorGridlines/>
        <c:numFmt formatCode="General" sourceLinked="1"/>
        <c:majorTickMark val="out"/>
        <c:minorTickMark val="none"/>
        <c:tickLblPos val="nextTo"/>
        <c:crossAx val="102421248"/>
        <c:crosses val="autoZero"/>
        <c:crossBetween val="between"/>
      </c:valAx>
    </c:plotArea>
    <c:plotVisOnly val="1"/>
    <c:dispBlanksAs val="gap"/>
    <c:showDLblsOverMax val="0"/>
  </c:chart>
  <c:spPr>
    <a:noFill/>
    <a:ln>
      <a:noFill/>
    </a:ln>
  </c:spPr>
  <c:txPr>
    <a:bodyPr/>
    <a:lstStyle/>
    <a:p>
      <a:pPr>
        <a:defRPr sz="1000"/>
      </a:pPr>
      <a:endParaRPr lang="en-US"/>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invertIfNegative val="0"/>
          <c:dPt>
            <c:idx val="4"/>
            <c:invertIfNegative val="0"/>
            <c:bubble3D val="0"/>
            <c:spPr>
              <a:solidFill>
                <a:schemeClr val="accent1"/>
              </a:solidFill>
            </c:spPr>
          </c:dPt>
          <c:dPt>
            <c:idx val="10"/>
            <c:invertIfNegative val="0"/>
            <c:bubble3D val="0"/>
            <c:spPr>
              <a:solidFill>
                <a:srgbClr val="FF0000"/>
              </a:solidFill>
            </c:spPr>
          </c:dPt>
          <c:dPt>
            <c:idx val="27"/>
            <c:invertIfNegative val="0"/>
            <c:bubble3D val="0"/>
            <c:spPr>
              <a:solidFill>
                <a:srgbClr val="00B050"/>
              </a:solidFill>
            </c:spPr>
          </c:dPt>
          <c:cat>
            <c:strRef>
              <c:f>Sheet1!$J$1:$J$51</c:f>
              <c:strCache>
                <c:ptCount val="51"/>
                <c:pt idx="0">
                  <c:v>Mississippi</c:v>
                </c:pt>
                <c:pt idx="1">
                  <c:v>Connecticut</c:v>
                </c:pt>
                <c:pt idx="2">
                  <c:v>Massachusetts</c:v>
                </c:pt>
                <c:pt idx="3">
                  <c:v>New Mexico</c:v>
                </c:pt>
                <c:pt idx="4">
                  <c:v>South Dakota</c:v>
                </c:pt>
                <c:pt idx="5">
                  <c:v>Minnesota</c:v>
                </c:pt>
                <c:pt idx="6">
                  <c:v>Nebraska</c:v>
                </c:pt>
                <c:pt idx="7">
                  <c:v>New York</c:v>
                </c:pt>
                <c:pt idx="8">
                  <c:v>New Jersey</c:v>
                </c:pt>
                <c:pt idx="9">
                  <c:v>South Carolina</c:v>
                </c:pt>
                <c:pt idx="10">
                  <c:v>Tennessee</c:v>
                </c:pt>
                <c:pt idx="11">
                  <c:v>Georgia</c:v>
                </c:pt>
                <c:pt idx="12">
                  <c:v>North Dakota</c:v>
                </c:pt>
                <c:pt idx="13">
                  <c:v>Iowa</c:v>
                </c:pt>
                <c:pt idx="14">
                  <c:v>Indiana</c:v>
                </c:pt>
                <c:pt idx="15">
                  <c:v>Arkansas</c:v>
                </c:pt>
                <c:pt idx="16">
                  <c:v>Rhode Island</c:v>
                </c:pt>
                <c:pt idx="17">
                  <c:v>Kansas</c:v>
                </c:pt>
                <c:pt idx="18">
                  <c:v>Louisiana</c:v>
                </c:pt>
                <c:pt idx="19">
                  <c:v>New Hampshire</c:v>
                </c:pt>
                <c:pt idx="20">
                  <c:v>Maryland</c:v>
                </c:pt>
                <c:pt idx="21">
                  <c:v>North Carolina</c:v>
                </c:pt>
                <c:pt idx="22">
                  <c:v>Virginia</c:v>
                </c:pt>
                <c:pt idx="23">
                  <c:v>Hawaii</c:v>
                </c:pt>
                <c:pt idx="24">
                  <c:v>Alabama</c:v>
                </c:pt>
                <c:pt idx="25">
                  <c:v>Florida</c:v>
                </c:pt>
                <c:pt idx="26">
                  <c:v>Kentucky</c:v>
                </c:pt>
                <c:pt idx="27">
                  <c:v>Nation</c:v>
                </c:pt>
                <c:pt idx="28">
                  <c:v>Michigan</c:v>
                </c:pt>
                <c:pt idx="29">
                  <c:v>California</c:v>
                </c:pt>
                <c:pt idx="30">
                  <c:v>Ohio</c:v>
                </c:pt>
                <c:pt idx="31">
                  <c:v>Missouri</c:v>
                </c:pt>
                <c:pt idx="32">
                  <c:v>Colorado</c:v>
                </c:pt>
                <c:pt idx="33">
                  <c:v>Pennsylvania</c:v>
                </c:pt>
                <c:pt idx="34">
                  <c:v>Montana</c:v>
                </c:pt>
                <c:pt idx="35">
                  <c:v>Wyoming</c:v>
                </c:pt>
                <c:pt idx="36">
                  <c:v>Oklahoma</c:v>
                </c:pt>
                <c:pt idx="37">
                  <c:v>Wisconsin</c:v>
                </c:pt>
                <c:pt idx="38">
                  <c:v>West Virginia</c:v>
                </c:pt>
                <c:pt idx="39">
                  <c:v>Illinois</c:v>
                </c:pt>
                <c:pt idx="40">
                  <c:v>Arizona</c:v>
                </c:pt>
                <c:pt idx="41">
                  <c:v>Maine</c:v>
                </c:pt>
                <c:pt idx="42">
                  <c:v>Texas</c:v>
                </c:pt>
                <c:pt idx="43">
                  <c:v>Vermont</c:v>
                </c:pt>
                <c:pt idx="44">
                  <c:v>Utah</c:v>
                </c:pt>
                <c:pt idx="45">
                  <c:v>Nevada</c:v>
                </c:pt>
                <c:pt idx="46">
                  <c:v>Washington</c:v>
                </c:pt>
                <c:pt idx="47">
                  <c:v>Oregon</c:v>
                </c:pt>
                <c:pt idx="48">
                  <c:v>Delaware</c:v>
                </c:pt>
                <c:pt idx="49">
                  <c:v>Alaska</c:v>
                </c:pt>
                <c:pt idx="50">
                  <c:v>Idaho</c:v>
                </c:pt>
              </c:strCache>
            </c:strRef>
          </c:cat>
          <c:val>
            <c:numRef>
              <c:f>Sheet1!$K$1:$K$51</c:f>
              <c:numCache>
                <c:formatCode>General</c:formatCode>
                <c:ptCount val="51"/>
                <c:pt idx="0">
                  <c:v>78.8</c:v>
                </c:pt>
                <c:pt idx="1">
                  <c:v>78.7</c:v>
                </c:pt>
                <c:pt idx="2">
                  <c:v>73.2</c:v>
                </c:pt>
                <c:pt idx="3">
                  <c:v>72.400000000000006</c:v>
                </c:pt>
                <c:pt idx="4">
                  <c:v>71.8</c:v>
                </c:pt>
                <c:pt idx="5">
                  <c:v>70.900000000000006</c:v>
                </c:pt>
                <c:pt idx="6">
                  <c:v>69.5</c:v>
                </c:pt>
                <c:pt idx="7">
                  <c:v>68.900000000000006</c:v>
                </c:pt>
                <c:pt idx="8">
                  <c:v>68.599999999999994</c:v>
                </c:pt>
                <c:pt idx="9">
                  <c:v>68.3</c:v>
                </c:pt>
                <c:pt idx="10">
                  <c:v>68.099999999999994</c:v>
                </c:pt>
                <c:pt idx="11">
                  <c:v>67.7</c:v>
                </c:pt>
                <c:pt idx="12">
                  <c:v>67.400000000000006</c:v>
                </c:pt>
                <c:pt idx="13">
                  <c:v>66.599999999999994</c:v>
                </c:pt>
                <c:pt idx="14">
                  <c:v>65.8</c:v>
                </c:pt>
                <c:pt idx="15">
                  <c:v>65.400000000000006</c:v>
                </c:pt>
                <c:pt idx="16">
                  <c:v>65.400000000000006</c:v>
                </c:pt>
                <c:pt idx="17">
                  <c:v>64.7</c:v>
                </c:pt>
                <c:pt idx="18">
                  <c:v>64.7</c:v>
                </c:pt>
                <c:pt idx="19">
                  <c:v>64.3</c:v>
                </c:pt>
                <c:pt idx="20">
                  <c:v>64.099999999999994</c:v>
                </c:pt>
                <c:pt idx="21">
                  <c:v>64.099999999999994</c:v>
                </c:pt>
                <c:pt idx="22">
                  <c:v>63.8</c:v>
                </c:pt>
                <c:pt idx="23">
                  <c:v>63.6</c:v>
                </c:pt>
                <c:pt idx="24">
                  <c:v>63.2</c:v>
                </c:pt>
                <c:pt idx="25">
                  <c:v>63.1</c:v>
                </c:pt>
                <c:pt idx="26">
                  <c:v>62.9</c:v>
                </c:pt>
                <c:pt idx="27">
                  <c:v>62.5</c:v>
                </c:pt>
                <c:pt idx="28">
                  <c:v>61.9</c:v>
                </c:pt>
                <c:pt idx="29">
                  <c:v>61.7</c:v>
                </c:pt>
                <c:pt idx="30">
                  <c:v>61.5</c:v>
                </c:pt>
                <c:pt idx="31">
                  <c:v>61.4</c:v>
                </c:pt>
                <c:pt idx="32">
                  <c:v>61.2</c:v>
                </c:pt>
                <c:pt idx="33">
                  <c:v>60.9</c:v>
                </c:pt>
                <c:pt idx="34">
                  <c:v>60.5</c:v>
                </c:pt>
                <c:pt idx="35">
                  <c:v>60.4</c:v>
                </c:pt>
                <c:pt idx="36">
                  <c:v>60.2</c:v>
                </c:pt>
                <c:pt idx="37">
                  <c:v>60.1</c:v>
                </c:pt>
                <c:pt idx="38">
                  <c:v>59.2</c:v>
                </c:pt>
                <c:pt idx="39">
                  <c:v>58.7</c:v>
                </c:pt>
                <c:pt idx="40">
                  <c:v>57.9</c:v>
                </c:pt>
                <c:pt idx="41">
                  <c:v>56.2</c:v>
                </c:pt>
                <c:pt idx="42">
                  <c:v>56.2</c:v>
                </c:pt>
                <c:pt idx="43">
                  <c:v>53.5</c:v>
                </c:pt>
                <c:pt idx="44">
                  <c:v>53.3</c:v>
                </c:pt>
                <c:pt idx="45">
                  <c:v>51.8</c:v>
                </c:pt>
                <c:pt idx="46">
                  <c:v>48.3</c:v>
                </c:pt>
                <c:pt idx="47">
                  <c:v>47.8</c:v>
                </c:pt>
                <c:pt idx="48">
                  <c:v>47.3</c:v>
                </c:pt>
                <c:pt idx="49">
                  <c:v>46.4</c:v>
                </c:pt>
                <c:pt idx="50">
                  <c:v>45.1</c:v>
                </c:pt>
              </c:numCache>
            </c:numRef>
          </c:val>
        </c:ser>
        <c:dLbls>
          <c:showLegendKey val="0"/>
          <c:showVal val="0"/>
          <c:showCatName val="0"/>
          <c:showSerName val="0"/>
          <c:showPercent val="0"/>
          <c:showBubbleSize val="0"/>
        </c:dLbls>
        <c:gapWidth val="86"/>
        <c:axId val="102370688"/>
        <c:axId val="109315200"/>
      </c:barChart>
      <c:catAx>
        <c:axId val="102370688"/>
        <c:scaling>
          <c:orientation val="maxMin"/>
        </c:scaling>
        <c:delete val="0"/>
        <c:axPos val="l"/>
        <c:majorTickMark val="out"/>
        <c:minorTickMark val="none"/>
        <c:tickLblPos val="nextTo"/>
        <c:crossAx val="109315200"/>
        <c:crosses val="autoZero"/>
        <c:auto val="1"/>
        <c:lblAlgn val="ctr"/>
        <c:lblOffset val="100"/>
        <c:noMultiLvlLbl val="0"/>
      </c:catAx>
      <c:valAx>
        <c:axId val="109315200"/>
        <c:scaling>
          <c:orientation val="minMax"/>
        </c:scaling>
        <c:delete val="1"/>
        <c:axPos val="t"/>
        <c:majorGridlines/>
        <c:numFmt formatCode="General" sourceLinked="1"/>
        <c:majorTickMark val="out"/>
        <c:minorTickMark val="none"/>
        <c:tickLblPos val="nextTo"/>
        <c:crossAx val="102370688"/>
        <c:crosses val="autoZero"/>
        <c:crossBetween val="between"/>
      </c:valAx>
    </c:plotArea>
    <c:plotVisOnly val="1"/>
    <c:dispBlanksAs val="gap"/>
    <c:showDLblsOverMax val="0"/>
  </c:chart>
  <c:spPr>
    <a:noFill/>
    <a:ln>
      <a:noFill/>
    </a:ln>
  </c:spPr>
  <c:txPr>
    <a:bodyPr/>
    <a:lstStyle/>
    <a:p>
      <a:pPr>
        <a:defRPr sz="1000"/>
      </a:pPr>
      <a:endParaRPr lang="en-US"/>
    </a:p>
  </c:txPr>
  <c:externalData r:id="rId2">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F342446-9AA8-4012-9C5E-98370D66C67A}" type="doc">
      <dgm:prSet loTypeId="urn:microsoft.com/office/officeart/2005/8/layout/arrow2" loCatId="process" qsTypeId="urn:microsoft.com/office/officeart/2005/8/quickstyle/simple1" qsCatId="simple" csTypeId="urn:microsoft.com/office/officeart/2005/8/colors/accent0_1" csCatId="mainScheme" phldr="1"/>
      <dgm:spPr/>
      <dgm:t>
        <a:bodyPr/>
        <a:lstStyle/>
        <a:p>
          <a:endParaRPr lang="en-US"/>
        </a:p>
      </dgm:t>
    </dgm:pt>
    <dgm:pt modelId="{CD990767-00E6-4351-8899-70F97DA7E6D0}">
      <dgm:prSet phldrT="[Text]" custT="1"/>
      <dgm:spPr/>
      <dgm:t>
        <a:bodyPr/>
        <a:lstStyle/>
        <a:p>
          <a:pPr>
            <a:lnSpc>
              <a:spcPct val="100000"/>
            </a:lnSpc>
            <a:spcAft>
              <a:spcPts val="0"/>
            </a:spcAft>
          </a:pPr>
          <a:endParaRPr lang="en-US" sz="1400" b="1" dirty="0" smtClean="0"/>
        </a:p>
        <a:p>
          <a:pPr>
            <a:lnSpc>
              <a:spcPct val="100000"/>
            </a:lnSpc>
            <a:spcAft>
              <a:spcPts val="0"/>
            </a:spcAft>
          </a:pPr>
          <a:r>
            <a:rPr lang="en-US" sz="1400" b="1" dirty="0" smtClean="0"/>
            <a:t>Mar-April </a:t>
          </a:r>
        </a:p>
        <a:p>
          <a:pPr>
            <a:lnSpc>
              <a:spcPct val="100000"/>
            </a:lnSpc>
            <a:spcAft>
              <a:spcPts val="0"/>
            </a:spcAft>
          </a:pPr>
          <a:r>
            <a:rPr lang="en-US" sz="1400" dirty="0" smtClean="0"/>
            <a:t>Second</a:t>
          </a:r>
        </a:p>
        <a:p>
          <a:pPr>
            <a:lnSpc>
              <a:spcPct val="100000"/>
            </a:lnSpc>
            <a:spcAft>
              <a:spcPts val="0"/>
            </a:spcAft>
          </a:pPr>
          <a:r>
            <a:rPr lang="en-US" sz="1400" dirty="0" smtClean="0"/>
            <a:t>Mandatory </a:t>
          </a:r>
        </a:p>
        <a:p>
          <a:pPr>
            <a:lnSpc>
              <a:spcPct val="100000"/>
            </a:lnSpc>
            <a:spcAft>
              <a:spcPts val="0"/>
            </a:spcAft>
          </a:pPr>
          <a:r>
            <a:rPr lang="en-US" sz="1400" dirty="0" smtClean="0"/>
            <a:t>Meeting</a:t>
          </a:r>
        </a:p>
      </dgm:t>
    </dgm:pt>
    <dgm:pt modelId="{B1E0BDA5-37A0-42F9-BA1F-D4EB6FF22EEB}" type="parTrans" cxnId="{705CB927-3216-45FD-8243-0F816FFF72D0}">
      <dgm:prSet/>
      <dgm:spPr/>
      <dgm:t>
        <a:bodyPr/>
        <a:lstStyle/>
        <a:p>
          <a:endParaRPr lang="en-US"/>
        </a:p>
      </dgm:t>
    </dgm:pt>
    <dgm:pt modelId="{751D6B66-1B96-46C5-875D-79BF46C370FC}" type="sibTrans" cxnId="{705CB927-3216-45FD-8243-0F816FFF72D0}">
      <dgm:prSet/>
      <dgm:spPr/>
      <dgm:t>
        <a:bodyPr/>
        <a:lstStyle/>
        <a:p>
          <a:endParaRPr lang="en-US"/>
        </a:p>
      </dgm:t>
    </dgm:pt>
    <dgm:pt modelId="{9145B13E-D4E9-40F8-82FB-2720F8843C5C}">
      <dgm:prSet phldrT="[Text]" custT="1"/>
      <dgm:spPr/>
      <dgm:t>
        <a:bodyPr/>
        <a:lstStyle/>
        <a:p>
          <a:pPr>
            <a:lnSpc>
              <a:spcPct val="100000"/>
            </a:lnSpc>
            <a:spcAft>
              <a:spcPts val="0"/>
            </a:spcAft>
          </a:pPr>
          <a:endParaRPr lang="en-US" sz="1400" b="1" dirty="0" smtClean="0"/>
        </a:p>
        <a:p>
          <a:pPr>
            <a:lnSpc>
              <a:spcPct val="100000"/>
            </a:lnSpc>
            <a:spcAft>
              <a:spcPts val="0"/>
            </a:spcAft>
          </a:pPr>
          <a:r>
            <a:rPr lang="en-US" sz="1400" b="1" dirty="0" smtClean="0"/>
            <a:t>August 1</a:t>
          </a:r>
          <a:endParaRPr lang="en-US" sz="1400" dirty="0" smtClean="0"/>
        </a:p>
        <a:p>
          <a:pPr>
            <a:lnSpc>
              <a:spcPct val="100000"/>
            </a:lnSpc>
            <a:spcAft>
              <a:spcPts val="0"/>
            </a:spcAft>
          </a:pPr>
          <a:r>
            <a:rPr lang="en-US" sz="1400" dirty="0" smtClean="0"/>
            <a:t>Community </a:t>
          </a:r>
        </a:p>
        <a:p>
          <a:pPr>
            <a:lnSpc>
              <a:spcPct val="100000"/>
            </a:lnSpc>
            <a:spcAft>
              <a:spcPts val="0"/>
            </a:spcAft>
          </a:pPr>
          <a:r>
            <a:rPr lang="en-US" sz="1400" dirty="0" smtClean="0"/>
            <a:t>Service Deadline</a:t>
          </a:r>
        </a:p>
        <a:p>
          <a:pPr>
            <a:lnSpc>
              <a:spcPct val="100000"/>
            </a:lnSpc>
            <a:spcAft>
              <a:spcPts val="0"/>
            </a:spcAft>
          </a:pPr>
          <a:endParaRPr lang="en-US" sz="1400" dirty="0" smtClean="0"/>
        </a:p>
      </dgm:t>
    </dgm:pt>
    <dgm:pt modelId="{81800223-AF59-4F75-BCE3-ADC4A052B8A7}" type="parTrans" cxnId="{46964C47-95B4-4A7E-94B1-89F3F3D7555C}">
      <dgm:prSet/>
      <dgm:spPr/>
      <dgm:t>
        <a:bodyPr/>
        <a:lstStyle/>
        <a:p>
          <a:endParaRPr lang="en-US"/>
        </a:p>
      </dgm:t>
    </dgm:pt>
    <dgm:pt modelId="{D6055BE7-20BB-4F33-AABD-B4AD9ED3FA8B}" type="sibTrans" cxnId="{46964C47-95B4-4A7E-94B1-89F3F3D7555C}">
      <dgm:prSet/>
      <dgm:spPr/>
      <dgm:t>
        <a:bodyPr/>
        <a:lstStyle/>
        <a:p>
          <a:endParaRPr lang="en-US"/>
        </a:p>
      </dgm:t>
    </dgm:pt>
    <dgm:pt modelId="{376AE95B-0EFF-4D82-A452-D24079F594FE}">
      <dgm:prSet phldrT="[Text]"/>
      <dgm:spPr/>
      <dgm:t>
        <a:bodyPr/>
        <a:lstStyle/>
        <a:p>
          <a:endParaRPr lang="en-US" dirty="0"/>
        </a:p>
      </dgm:t>
    </dgm:pt>
    <dgm:pt modelId="{4A90B37B-11AF-4910-9005-268CF937BBA2}" type="parTrans" cxnId="{AAB22E72-FF7F-4606-B924-17E4DF34CEF7}">
      <dgm:prSet/>
      <dgm:spPr/>
      <dgm:t>
        <a:bodyPr/>
        <a:lstStyle/>
        <a:p>
          <a:endParaRPr lang="en-US"/>
        </a:p>
      </dgm:t>
    </dgm:pt>
    <dgm:pt modelId="{C64E4FDF-298C-4935-8B2B-85E57D557D69}" type="sibTrans" cxnId="{AAB22E72-FF7F-4606-B924-17E4DF34CEF7}">
      <dgm:prSet/>
      <dgm:spPr/>
      <dgm:t>
        <a:bodyPr/>
        <a:lstStyle/>
        <a:p>
          <a:endParaRPr lang="en-US"/>
        </a:p>
      </dgm:t>
    </dgm:pt>
    <dgm:pt modelId="{93FFED19-F387-4432-A177-2468EE5FF91C}">
      <dgm:prSet phldrT="[Text]"/>
      <dgm:spPr/>
      <dgm:t>
        <a:bodyPr/>
        <a:lstStyle/>
        <a:p>
          <a:endParaRPr lang="en-US"/>
        </a:p>
      </dgm:t>
    </dgm:pt>
    <dgm:pt modelId="{2A5D531C-032A-4B3B-A07F-64B278023133}" type="parTrans" cxnId="{00E3F185-4067-4D78-A7C5-91B58B64C98C}">
      <dgm:prSet/>
      <dgm:spPr/>
      <dgm:t>
        <a:bodyPr/>
        <a:lstStyle/>
        <a:p>
          <a:endParaRPr lang="en-US"/>
        </a:p>
      </dgm:t>
    </dgm:pt>
    <dgm:pt modelId="{34AE4B45-FB47-4515-A1EA-2C1911CB41BE}" type="sibTrans" cxnId="{00E3F185-4067-4D78-A7C5-91B58B64C98C}">
      <dgm:prSet/>
      <dgm:spPr/>
      <dgm:t>
        <a:bodyPr/>
        <a:lstStyle/>
        <a:p>
          <a:endParaRPr lang="en-US"/>
        </a:p>
      </dgm:t>
    </dgm:pt>
    <dgm:pt modelId="{15212AEC-DD4D-4345-AF73-8E548BBD209E}">
      <dgm:prSet phldrT="[Text]"/>
      <dgm:spPr/>
      <dgm:t>
        <a:bodyPr/>
        <a:lstStyle/>
        <a:p>
          <a:endParaRPr lang="en-US" dirty="0"/>
        </a:p>
      </dgm:t>
    </dgm:pt>
    <dgm:pt modelId="{E0C9F4E3-3802-4F01-961C-FC002FF7D692}" type="parTrans" cxnId="{E8CB235D-A44D-4371-AD4E-77B0F9E02AD5}">
      <dgm:prSet/>
      <dgm:spPr/>
      <dgm:t>
        <a:bodyPr/>
        <a:lstStyle/>
        <a:p>
          <a:endParaRPr lang="en-US"/>
        </a:p>
      </dgm:t>
    </dgm:pt>
    <dgm:pt modelId="{5E13D14F-3060-4666-842B-34BA77F4F506}" type="sibTrans" cxnId="{E8CB235D-A44D-4371-AD4E-77B0F9E02AD5}">
      <dgm:prSet/>
      <dgm:spPr/>
      <dgm:t>
        <a:bodyPr/>
        <a:lstStyle/>
        <a:p>
          <a:endParaRPr lang="en-US"/>
        </a:p>
      </dgm:t>
    </dgm:pt>
    <dgm:pt modelId="{F455F004-64F6-4912-AA09-39D7C162C09D}">
      <dgm:prSet phldrT="[Text]"/>
      <dgm:spPr/>
      <dgm:t>
        <a:bodyPr/>
        <a:lstStyle/>
        <a:p>
          <a:endParaRPr lang="en-US" dirty="0"/>
        </a:p>
      </dgm:t>
    </dgm:pt>
    <dgm:pt modelId="{34E02A74-474D-439B-B0A4-9AD1AB6C633E}" type="parTrans" cxnId="{7971AABB-431E-47AD-864F-26FFFACFEFCA}">
      <dgm:prSet/>
      <dgm:spPr/>
      <dgm:t>
        <a:bodyPr/>
        <a:lstStyle/>
        <a:p>
          <a:endParaRPr lang="en-US"/>
        </a:p>
      </dgm:t>
    </dgm:pt>
    <dgm:pt modelId="{60E9CA24-03E5-4256-B5CA-CAE8BCD48DC6}" type="sibTrans" cxnId="{7971AABB-431E-47AD-864F-26FFFACFEFCA}">
      <dgm:prSet/>
      <dgm:spPr/>
      <dgm:t>
        <a:bodyPr/>
        <a:lstStyle/>
        <a:p>
          <a:endParaRPr lang="en-US"/>
        </a:p>
      </dgm:t>
    </dgm:pt>
    <dgm:pt modelId="{4969828A-0BFD-4A52-AD39-F47414BAEAED}">
      <dgm:prSet phldrT="[Text]"/>
      <dgm:spPr/>
      <dgm:t>
        <a:bodyPr/>
        <a:lstStyle/>
        <a:p>
          <a:endParaRPr lang="en-US" dirty="0"/>
        </a:p>
      </dgm:t>
    </dgm:pt>
    <dgm:pt modelId="{985E0C86-F50A-483A-8BA8-CFA962684E04}" type="parTrans" cxnId="{DE7154BF-ED23-4D52-BB24-58893ADD25CD}">
      <dgm:prSet/>
      <dgm:spPr/>
      <dgm:t>
        <a:bodyPr/>
        <a:lstStyle/>
        <a:p>
          <a:endParaRPr lang="en-US"/>
        </a:p>
      </dgm:t>
    </dgm:pt>
    <dgm:pt modelId="{35247207-34BA-48BA-BD48-111CBFA6F453}" type="sibTrans" cxnId="{DE7154BF-ED23-4D52-BB24-58893ADD25CD}">
      <dgm:prSet/>
      <dgm:spPr/>
      <dgm:t>
        <a:bodyPr/>
        <a:lstStyle/>
        <a:p>
          <a:endParaRPr lang="en-US"/>
        </a:p>
      </dgm:t>
    </dgm:pt>
    <dgm:pt modelId="{491B7494-7D5E-48F7-A4F8-64A1E72ACCC8}">
      <dgm:prSet phldrT="[Text]" custT="1"/>
      <dgm:spPr/>
      <dgm:t>
        <a:bodyPr/>
        <a:lstStyle/>
        <a:p>
          <a:pPr>
            <a:lnSpc>
              <a:spcPct val="100000"/>
            </a:lnSpc>
            <a:spcAft>
              <a:spcPts val="0"/>
            </a:spcAft>
          </a:pPr>
          <a:r>
            <a:rPr lang="en-US" sz="1400" b="1" dirty="0" smtClean="0"/>
            <a:t>Jan-Feb 5</a:t>
          </a:r>
        </a:p>
        <a:p>
          <a:pPr>
            <a:lnSpc>
              <a:spcPct val="100000"/>
            </a:lnSpc>
            <a:spcAft>
              <a:spcPts val="0"/>
            </a:spcAft>
          </a:pPr>
          <a:r>
            <a:rPr lang="en-US" sz="1400" dirty="0" smtClean="0"/>
            <a:t>First mandatory meeting</a:t>
          </a:r>
          <a:endParaRPr lang="en-US" sz="1400" dirty="0"/>
        </a:p>
      </dgm:t>
    </dgm:pt>
    <dgm:pt modelId="{D58098F3-F2CE-48F6-81B1-5EB2E1F10CE6}" type="sibTrans" cxnId="{AAAADD74-0F23-4B99-A4A9-35A4ED58046A}">
      <dgm:prSet/>
      <dgm:spPr/>
      <dgm:t>
        <a:bodyPr/>
        <a:lstStyle/>
        <a:p>
          <a:endParaRPr lang="en-US"/>
        </a:p>
      </dgm:t>
    </dgm:pt>
    <dgm:pt modelId="{B7BCC198-5BCF-465B-A5A0-254C6E02B1A8}" type="parTrans" cxnId="{AAAADD74-0F23-4B99-A4A9-35A4ED58046A}">
      <dgm:prSet/>
      <dgm:spPr/>
      <dgm:t>
        <a:bodyPr/>
        <a:lstStyle/>
        <a:p>
          <a:endParaRPr lang="en-US"/>
        </a:p>
      </dgm:t>
    </dgm:pt>
    <dgm:pt modelId="{682A7E63-008C-4EAB-9BA8-CC4D806E9B0C}">
      <dgm:prSet phldrT="[Text]" custT="1"/>
      <dgm:spPr/>
      <dgm:t>
        <a:bodyPr/>
        <a:lstStyle/>
        <a:p>
          <a:pPr>
            <a:lnSpc>
              <a:spcPct val="100000"/>
            </a:lnSpc>
            <a:spcAft>
              <a:spcPts val="0"/>
            </a:spcAft>
          </a:pPr>
          <a:r>
            <a:rPr lang="en-US" sz="1400" b="1" dirty="0" smtClean="0"/>
            <a:t>February 15</a:t>
          </a:r>
        </a:p>
        <a:p>
          <a:pPr>
            <a:lnSpc>
              <a:spcPct val="100000"/>
            </a:lnSpc>
            <a:spcAft>
              <a:spcPts val="0"/>
            </a:spcAft>
          </a:pPr>
          <a:r>
            <a:rPr lang="en-US" sz="1400" b="0" dirty="0" smtClean="0"/>
            <a:t>FAFSA Completion </a:t>
          </a:r>
        </a:p>
        <a:p>
          <a:pPr>
            <a:lnSpc>
              <a:spcPct val="100000"/>
            </a:lnSpc>
            <a:spcAft>
              <a:spcPts val="0"/>
            </a:spcAft>
          </a:pPr>
          <a:r>
            <a:rPr lang="en-US" sz="1400" b="0" dirty="0" smtClean="0"/>
            <a:t>Deadline</a:t>
          </a:r>
        </a:p>
      </dgm:t>
    </dgm:pt>
    <dgm:pt modelId="{3A71C36B-22BC-4921-ACFA-6886DF58C7AA}" type="parTrans" cxnId="{82B3BBCC-D817-464A-A49D-3B929921151A}">
      <dgm:prSet/>
      <dgm:spPr/>
      <dgm:t>
        <a:bodyPr/>
        <a:lstStyle/>
        <a:p>
          <a:endParaRPr lang="en-US"/>
        </a:p>
      </dgm:t>
    </dgm:pt>
    <dgm:pt modelId="{2DE23432-33D7-4B26-94A8-5DC1C8BAEDA9}" type="sibTrans" cxnId="{82B3BBCC-D817-464A-A49D-3B929921151A}">
      <dgm:prSet/>
      <dgm:spPr/>
      <dgm:t>
        <a:bodyPr/>
        <a:lstStyle/>
        <a:p>
          <a:endParaRPr lang="en-US"/>
        </a:p>
      </dgm:t>
    </dgm:pt>
    <dgm:pt modelId="{3E37B17E-AE34-4927-A5F1-2387ED32BADC}">
      <dgm:prSet phldrT="[Text]" custScaleX="116749" custScaleY="63558" custLinFactNeighborX="65738" custLinFactNeighborY="-70128"/>
      <dgm:spPr/>
      <dgm:t>
        <a:bodyPr/>
        <a:lstStyle/>
        <a:p>
          <a:endParaRPr lang="en-US"/>
        </a:p>
      </dgm:t>
    </dgm:pt>
    <dgm:pt modelId="{1A8DD5C3-429F-4033-9C70-7E76A82A1AA2}" type="parTrans" cxnId="{8A13497B-7523-4CB7-859C-9DB19AE58F57}">
      <dgm:prSet/>
      <dgm:spPr/>
      <dgm:t>
        <a:bodyPr/>
        <a:lstStyle/>
        <a:p>
          <a:endParaRPr lang="en-US"/>
        </a:p>
      </dgm:t>
    </dgm:pt>
    <dgm:pt modelId="{95B2567A-3F33-4073-8E35-592E772C9AD5}" type="sibTrans" cxnId="{8A13497B-7523-4CB7-859C-9DB19AE58F57}">
      <dgm:prSet/>
      <dgm:spPr/>
      <dgm:t>
        <a:bodyPr/>
        <a:lstStyle/>
        <a:p>
          <a:endParaRPr lang="en-US"/>
        </a:p>
      </dgm:t>
    </dgm:pt>
    <dgm:pt modelId="{2EA05713-F401-43ED-BA79-7E6B7B41D5E9}" type="pres">
      <dgm:prSet presAssocID="{8F342446-9AA8-4012-9C5E-98370D66C67A}" presName="arrowDiagram" presStyleCnt="0">
        <dgm:presLayoutVars>
          <dgm:chMax val="5"/>
          <dgm:dir/>
          <dgm:resizeHandles val="exact"/>
        </dgm:presLayoutVars>
      </dgm:prSet>
      <dgm:spPr/>
      <dgm:t>
        <a:bodyPr/>
        <a:lstStyle/>
        <a:p>
          <a:endParaRPr lang="en-US"/>
        </a:p>
      </dgm:t>
    </dgm:pt>
    <dgm:pt modelId="{58987D71-8631-4F99-B1F2-765704495596}" type="pres">
      <dgm:prSet presAssocID="{8F342446-9AA8-4012-9C5E-98370D66C67A}" presName="arrow" presStyleLbl="bgShp" presStyleIdx="0" presStyleCnt="1" custScaleX="101725" custLinFactNeighborX="-1444" custLinFactNeighborY="-1726"/>
      <dgm:spPr/>
      <dgm:t>
        <a:bodyPr/>
        <a:lstStyle/>
        <a:p>
          <a:endParaRPr lang="en-US"/>
        </a:p>
      </dgm:t>
    </dgm:pt>
    <dgm:pt modelId="{2101B826-186A-48D6-831F-6886C93391A7}" type="pres">
      <dgm:prSet presAssocID="{8F342446-9AA8-4012-9C5E-98370D66C67A}" presName="arrowDiagram5" presStyleCnt="0"/>
      <dgm:spPr/>
      <dgm:t>
        <a:bodyPr/>
        <a:lstStyle/>
        <a:p>
          <a:endParaRPr lang="en-US"/>
        </a:p>
      </dgm:t>
    </dgm:pt>
    <dgm:pt modelId="{F6223095-FDBA-41D1-BA20-05A2C92CE4EB}" type="pres">
      <dgm:prSet presAssocID="{491B7494-7D5E-48F7-A4F8-64A1E72ACCC8}" presName="bullet5a" presStyleLbl="node1" presStyleIdx="0" presStyleCnt="5" custScaleX="87561" custScaleY="87561" custLinFactX="-100000" custLinFactY="42307" custLinFactNeighborX="-106521" custLinFactNeighborY="100000"/>
      <dgm:spPr/>
      <dgm:t>
        <a:bodyPr/>
        <a:lstStyle/>
        <a:p>
          <a:endParaRPr lang="en-US"/>
        </a:p>
      </dgm:t>
    </dgm:pt>
    <dgm:pt modelId="{497E536A-5BCD-4BFC-8DEA-0CC1F1283BFC}" type="pres">
      <dgm:prSet presAssocID="{491B7494-7D5E-48F7-A4F8-64A1E72ACCC8}" presName="textBox5a" presStyleLbl="revTx" presStyleIdx="0" presStyleCnt="5" custScaleX="116749" custScaleY="63558" custLinFactNeighborX="65738" custLinFactNeighborY="-70128">
        <dgm:presLayoutVars>
          <dgm:bulletEnabled val="1"/>
        </dgm:presLayoutVars>
      </dgm:prSet>
      <dgm:spPr/>
      <dgm:t>
        <a:bodyPr/>
        <a:lstStyle/>
        <a:p>
          <a:endParaRPr lang="en-US"/>
        </a:p>
      </dgm:t>
    </dgm:pt>
    <dgm:pt modelId="{692383EB-E8B5-49D4-B188-2CB0B788AA8E}" type="pres">
      <dgm:prSet presAssocID="{682A7E63-008C-4EAB-9BA8-CC4D806E9B0C}" presName="bullet5b" presStyleLbl="node1" presStyleIdx="1" presStyleCnt="5"/>
      <dgm:spPr/>
      <dgm:t>
        <a:bodyPr/>
        <a:lstStyle/>
        <a:p>
          <a:endParaRPr lang="en-US"/>
        </a:p>
      </dgm:t>
    </dgm:pt>
    <dgm:pt modelId="{F9E22B44-3C16-448E-88DE-6FD67BDF79BF}" type="pres">
      <dgm:prSet presAssocID="{682A7E63-008C-4EAB-9BA8-CC4D806E9B0C}" presName="textBox5b" presStyleLbl="revTx" presStyleIdx="1" presStyleCnt="5" custLinFactNeighborX="61820" custLinFactNeighborY="-25224">
        <dgm:presLayoutVars>
          <dgm:bulletEnabled val="1"/>
        </dgm:presLayoutVars>
      </dgm:prSet>
      <dgm:spPr/>
      <dgm:t>
        <a:bodyPr/>
        <a:lstStyle/>
        <a:p>
          <a:endParaRPr lang="en-US"/>
        </a:p>
      </dgm:t>
    </dgm:pt>
    <dgm:pt modelId="{CC64E0FD-A02F-484B-AFFE-6C2400DF9390}" type="pres">
      <dgm:prSet presAssocID="{CD990767-00E6-4351-8899-70F97DA7E6D0}" presName="bullet5c" presStyleLbl="node1" presStyleIdx="2" presStyleCnt="5" custLinFactNeighborX="-28782" custLinFactNeighborY="-11345"/>
      <dgm:spPr/>
      <dgm:t>
        <a:bodyPr/>
        <a:lstStyle/>
        <a:p>
          <a:endParaRPr lang="en-US"/>
        </a:p>
      </dgm:t>
    </dgm:pt>
    <dgm:pt modelId="{1301520F-4818-4B8F-B437-5093D41393C8}" type="pres">
      <dgm:prSet presAssocID="{CD990767-00E6-4351-8899-70F97DA7E6D0}" presName="textBox5c" presStyleLbl="revTx" presStyleIdx="2" presStyleCnt="5" custLinFactNeighborX="74273" custLinFactNeighborY="-14522">
        <dgm:presLayoutVars>
          <dgm:bulletEnabled val="1"/>
        </dgm:presLayoutVars>
      </dgm:prSet>
      <dgm:spPr/>
      <dgm:t>
        <a:bodyPr/>
        <a:lstStyle/>
        <a:p>
          <a:endParaRPr lang="en-US"/>
        </a:p>
      </dgm:t>
    </dgm:pt>
    <dgm:pt modelId="{52A9A83C-6E3C-4AC5-B697-BD313A3E5B0E}" type="pres">
      <dgm:prSet presAssocID="{9145B13E-D4E9-40F8-82FB-2720F8843C5C}" presName="bullet5d" presStyleLbl="node1" presStyleIdx="3" presStyleCnt="5" custLinFactNeighborX="19171" custLinFactNeighborY="-15706"/>
      <dgm:spPr/>
      <dgm:t>
        <a:bodyPr/>
        <a:lstStyle/>
        <a:p>
          <a:endParaRPr lang="en-US"/>
        </a:p>
      </dgm:t>
    </dgm:pt>
    <dgm:pt modelId="{E304A801-94EE-4986-BD00-766281145E1D}" type="pres">
      <dgm:prSet presAssocID="{9145B13E-D4E9-40F8-82FB-2720F8843C5C}" presName="textBox5d" presStyleLbl="revTx" presStyleIdx="3" presStyleCnt="5" custLinFactNeighborX="65937" custLinFactNeighborY="-3770">
        <dgm:presLayoutVars>
          <dgm:bulletEnabled val="1"/>
        </dgm:presLayoutVars>
      </dgm:prSet>
      <dgm:spPr/>
      <dgm:t>
        <a:bodyPr/>
        <a:lstStyle/>
        <a:p>
          <a:endParaRPr lang="en-US"/>
        </a:p>
      </dgm:t>
    </dgm:pt>
    <dgm:pt modelId="{816E77F9-995F-41ED-A3B7-1C724FB6BFF4}" type="pres">
      <dgm:prSet presAssocID="{4969828A-0BFD-4A52-AD39-F47414BAEAED}" presName="bullet5e" presStyleLbl="node1" presStyleIdx="4" presStyleCnt="5"/>
      <dgm:spPr/>
      <dgm:t>
        <a:bodyPr/>
        <a:lstStyle/>
        <a:p>
          <a:endParaRPr lang="en-US"/>
        </a:p>
      </dgm:t>
    </dgm:pt>
    <dgm:pt modelId="{76ABE9A2-D250-4F62-ABE2-B1418F8328E7}" type="pres">
      <dgm:prSet presAssocID="{4969828A-0BFD-4A52-AD39-F47414BAEAED}" presName="textBox5e" presStyleLbl="revTx" presStyleIdx="4" presStyleCnt="5">
        <dgm:presLayoutVars>
          <dgm:bulletEnabled val="1"/>
        </dgm:presLayoutVars>
      </dgm:prSet>
      <dgm:spPr/>
      <dgm:t>
        <a:bodyPr/>
        <a:lstStyle/>
        <a:p>
          <a:endParaRPr lang="en-US"/>
        </a:p>
      </dgm:t>
    </dgm:pt>
  </dgm:ptLst>
  <dgm:cxnLst>
    <dgm:cxn modelId="{00E3F185-4067-4D78-A7C5-91B58B64C98C}" srcId="{8F342446-9AA8-4012-9C5E-98370D66C67A}" destId="{93FFED19-F387-4432-A177-2468EE5FF91C}" srcOrd="6" destOrd="0" parTransId="{2A5D531C-032A-4B3B-A07F-64B278023133}" sibTransId="{34AE4B45-FB47-4515-A1EA-2C1911CB41BE}"/>
    <dgm:cxn modelId="{705CB927-3216-45FD-8243-0F816FFF72D0}" srcId="{8F342446-9AA8-4012-9C5E-98370D66C67A}" destId="{CD990767-00E6-4351-8899-70F97DA7E6D0}" srcOrd="2" destOrd="0" parTransId="{B1E0BDA5-37A0-42F9-BA1F-D4EB6FF22EEB}" sibTransId="{751D6B66-1B96-46C5-875D-79BF46C370FC}"/>
    <dgm:cxn modelId="{0B031828-0E9F-4171-85ED-139A9F9A31B3}" type="presOf" srcId="{491B7494-7D5E-48F7-A4F8-64A1E72ACCC8}" destId="{497E536A-5BCD-4BFC-8DEA-0CC1F1283BFC}" srcOrd="0" destOrd="0" presId="urn:microsoft.com/office/officeart/2005/8/layout/arrow2"/>
    <dgm:cxn modelId="{46964C47-95B4-4A7E-94B1-89F3F3D7555C}" srcId="{8F342446-9AA8-4012-9C5E-98370D66C67A}" destId="{9145B13E-D4E9-40F8-82FB-2720F8843C5C}" srcOrd="3" destOrd="0" parTransId="{81800223-AF59-4F75-BCE3-ADC4A052B8A7}" sibTransId="{D6055BE7-20BB-4F33-AABD-B4AD9ED3FA8B}"/>
    <dgm:cxn modelId="{E8CB235D-A44D-4371-AD4E-77B0F9E02AD5}" srcId="{8F342446-9AA8-4012-9C5E-98370D66C67A}" destId="{15212AEC-DD4D-4345-AF73-8E548BBD209E}" srcOrd="7" destOrd="0" parTransId="{E0C9F4E3-3802-4F01-961C-FC002FF7D692}" sibTransId="{5E13D14F-3060-4666-842B-34BA77F4F506}"/>
    <dgm:cxn modelId="{C9DE73BD-CBF3-42EF-9E8E-B16C8E8B7ECD}" type="presOf" srcId="{CD990767-00E6-4351-8899-70F97DA7E6D0}" destId="{1301520F-4818-4B8F-B437-5093D41393C8}" srcOrd="0" destOrd="0" presId="urn:microsoft.com/office/officeart/2005/8/layout/arrow2"/>
    <dgm:cxn modelId="{7971AABB-431E-47AD-864F-26FFFACFEFCA}" srcId="{8F342446-9AA8-4012-9C5E-98370D66C67A}" destId="{F455F004-64F6-4912-AA09-39D7C162C09D}" srcOrd="5" destOrd="0" parTransId="{34E02A74-474D-439B-B0A4-9AD1AB6C633E}" sibTransId="{60E9CA24-03E5-4256-B5CA-CAE8BCD48DC6}"/>
    <dgm:cxn modelId="{AAB22E72-FF7F-4606-B924-17E4DF34CEF7}" srcId="{8F342446-9AA8-4012-9C5E-98370D66C67A}" destId="{376AE95B-0EFF-4D82-A452-D24079F594FE}" srcOrd="8" destOrd="0" parTransId="{4A90B37B-11AF-4910-9005-268CF937BBA2}" sibTransId="{C64E4FDF-298C-4935-8B2B-85E57D557D69}"/>
    <dgm:cxn modelId="{B20D1233-61F4-4BFF-BDED-C4ABBCD4DF00}" type="presOf" srcId="{8F342446-9AA8-4012-9C5E-98370D66C67A}" destId="{2EA05713-F401-43ED-BA79-7E6B7B41D5E9}" srcOrd="0" destOrd="0" presId="urn:microsoft.com/office/officeart/2005/8/layout/arrow2"/>
    <dgm:cxn modelId="{82B3BBCC-D817-464A-A49D-3B929921151A}" srcId="{8F342446-9AA8-4012-9C5E-98370D66C67A}" destId="{682A7E63-008C-4EAB-9BA8-CC4D806E9B0C}" srcOrd="1" destOrd="0" parTransId="{3A71C36B-22BC-4921-ACFA-6886DF58C7AA}" sibTransId="{2DE23432-33D7-4B26-94A8-5DC1C8BAEDA9}"/>
    <dgm:cxn modelId="{8A13497B-7523-4CB7-859C-9DB19AE58F57}" srcId="{8F342446-9AA8-4012-9C5E-98370D66C67A}" destId="{3E37B17E-AE34-4927-A5F1-2387ED32BADC}" srcOrd="9" destOrd="0" parTransId="{1A8DD5C3-429F-4033-9C70-7E76A82A1AA2}" sibTransId="{95B2567A-3F33-4073-8E35-592E772C9AD5}"/>
    <dgm:cxn modelId="{AAAADD74-0F23-4B99-A4A9-35A4ED58046A}" srcId="{8F342446-9AA8-4012-9C5E-98370D66C67A}" destId="{491B7494-7D5E-48F7-A4F8-64A1E72ACCC8}" srcOrd="0" destOrd="0" parTransId="{B7BCC198-5BCF-465B-A5A0-254C6E02B1A8}" sibTransId="{D58098F3-F2CE-48F6-81B1-5EB2E1F10CE6}"/>
    <dgm:cxn modelId="{DE7154BF-ED23-4D52-BB24-58893ADD25CD}" srcId="{8F342446-9AA8-4012-9C5E-98370D66C67A}" destId="{4969828A-0BFD-4A52-AD39-F47414BAEAED}" srcOrd="4" destOrd="0" parTransId="{985E0C86-F50A-483A-8BA8-CFA962684E04}" sibTransId="{35247207-34BA-48BA-BD48-111CBFA6F453}"/>
    <dgm:cxn modelId="{DA566FC4-7A5A-4335-8428-E820002E5915}" type="presOf" srcId="{4969828A-0BFD-4A52-AD39-F47414BAEAED}" destId="{76ABE9A2-D250-4F62-ABE2-B1418F8328E7}" srcOrd="0" destOrd="0" presId="urn:microsoft.com/office/officeart/2005/8/layout/arrow2"/>
    <dgm:cxn modelId="{658E51B6-0199-4D3E-90A5-3C1AE2222254}" type="presOf" srcId="{682A7E63-008C-4EAB-9BA8-CC4D806E9B0C}" destId="{F9E22B44-3C16-448E-88DE-6FD67BDF79BF}" srcOrd="0" destOrd="0" presId="urn:microsoft.com/office/officeart/2005/8/layout/arrow2"/>
    <dgm:cxn modelId="{D9C61802-1F25-4678-9BD5-523F98CA9720}" type="presOf" srcId="{9145B13E-D4E9-40F8-82FB-2720F8843C5C}" destId="{E304A801-94EE-4986-BD00-766281145E1D}" srcOrd="0" destOrd="0" presId="urn:microsoft.com/office/officeart/2005/8/layout/arrow2"/>
    <dgm:cxn modelId="{3AF756A0-3AD7-4850-9691-5BE1A4FF77B6}" type="presParOf" srcId="{2EA05713-F401-43ED-BA79-7E6B7B41D5E9}" destId="{58987D71-8631-4F99-B1F2-765704495596}" srcOrd="0" destOrd="0" presId="urn:microsoft.com/office/officeart/2005/8/layout/arrow2"/>
    <dgm:cxn modelId="{C14E8354-854C-47A6-A08F-7A40C543B39B}" type="presParOf" srcId="{2EA05713-F401-43ED-BA79-7E6B7B41D5E9}" destId="{2101B826-186A-48D6-831F-6886C93391A7}" srcOrd="1" destOrd="0" presId="urn:microsoft.com/office/officeart/2005/8/layout/arrow2"/>
    <dgm:cxn modelId="{D5B9031A-F649-4041-B6A1-32BA1D07D0CE}" type="presParOf" srcId="{2101B826-186A-48D6-831F-6886C93391A7}" destId="{F6223095-FDBA-41D1-BA20-05A2C92CE4EB}" srcOrd="0" destOrd="0" presId="urn:microsoft.com/office/officeart/2005/8/layout/arrow2"/>
    <dgm:cxn modelId="{95A20B3D-0094-4340-8F80-14ACAA926E44}" type="presParOf" srcId="{2101B826-186A-48D6-831F-6886C93391A7}" destId="{497E536A-5BCD-4BFC-8DEA-0CC1F1283BFC}" srcOrd="1" destOrd="0" presId="urn:microsoft.com/office/officeart/2005/8/layout/arrow2"/>
    <dgm:cxn modelId="{29296C4A-2BEC-4933-8017-36E6A9273876}" type="presParOf" srcId="{2101B826-186A-48D6-831F-6886C93391A7}" destId="{692383EB-E8B5-49D4-B188-2CB0B788AA8E}" srcOrd="2" destOrd="0" presId="urn:microsoft.com/office/officeart/2005/8/layout/arrow2"/>
    <dgm:cxn modelId="{004B344F-FFDC-4D2E-A889-3B9A464E73B2}" type="presParOf" srcId="{2101B826-186A-48D6-831F-6886C93391A7}" destId="{F9E22B44-3C16-448E-88DE-6FD67BDF79BF}" srcOrd="3" destOrd="0" presId="urn:microsoft.com/office/officeart/2005/8/layout/arrow2"/>
    <dgm:cxn modelId="{09EBEC8F-439D-49A8-9403-0EAF541046CB}" type="presParOf" srcId="{2101B826-186A-48D6-831F-6886C93391A7}" destId="{CC64E0FD-A02F-484B-AFFE-6C2400DF9390}" srcOrd="4" destOrd="0" presId="urn:microsoft.com/office/officeart/2005/8/layout/arrow2"/>
    <dgm:cxn modelId="{7FA4FEE4-F4E1-4835-B26A-2E24671B038D}" type="presParOf" srcId="{2101B826-186A-48D6-831F-6886C93391A7}" destId="{1301520F-4818-4B8F-B437-5093D41393C8}" srcOrd="5" destOrd="0" presId="urn:microsoft.com/office/officeart/2005/8/layout/arrow2"/>
    <dgm:cxn modelId="{9AB28360-370E-49FD-9AB7-7FA1ECC1CB41}" type="presParOf" srcId="{2101B826-186A-48D6-831F-6886C93391A7}" destId="{52A9A83C-6E3C-4AC5-B697-BD313A3E5B0E}" srcOrd="6" destOrd="0" presId="urn:microsoft.com/office/officeart/2005/8/layout/arrow2"/>
    <dgm:cxn modelId="{751E9A71-65DD-4FCE-B4D8-2408D712F76E}" type="presParOf" srcId="{2101B826-186A-48D6-831F-6886C93391A7}" destId="{E304A801-94EE-4986-BD00-766281145E1D}" srcOrd="7" destOrd="0" presId="urn:microsoft.com/office/officeart/2005/8/layout/arrow2"/>
    <dgm:cxn modelId="{7F2414BF-FE1E-4CF2-938D-AAED31A84F51}" type="presParOf" srcId="{2101B826-186A-48D6-831F-6886C93391A7}" destId="{816E77F9-995F-41ED-A3B7-1C724FB6BFF4}" srcOrd="8" destOrd="0" presId="urn:microsoft.com/office/officeart/2005/8/layout/arrow2"/>
    <dgm:cxn modelId="{7C00F905-D231-4C41-A4A3-238ACD7EB410}" type="presParOf" srcId="{2101B826-186A-48D6-831F-6886C93391A7}" destId="{76ABE9A2-D250-4F62-ABE2-B1418F8328E7}" srcOrd="9" destOrd="0" presId="urn:microsoft.com/office/officeart/2005/8/layout/arrow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81F8CCD-7186-0C43-A587-65B8A06DE05C}" type="doc">
      <dgm:prSet loTypeId="urn:microsoft.com/office/officeart/2005/8/layout/radial4" loCatId="" qsTypeId="urn:microsoft.com/office/officeart/2005/8/quickstyle/simple4" qsCatId="simple" csTypeId="urn:microsoft.com/office/officeart/2005/8/colors/accent1_2" csCatId="accent1" phldr="1"/>
      <dgm:spPr/>
      <dgm:t>
        <a:bodyPr/>
        <a:lstStyle/>
        <a:p>
          <a:endParaRPr lang="en-US"/>
        </a:p>
      </dgm:t>
    </dgm:pt>
    <dgm:pt modelId="{B4F77E9A-B48B-CB47-AC99-A4F9184B8641}">
      <dgm:prSet phldrT="[Text]"/>
      <dgm:spPr/>
      <dgm:t>
        <a:bodyPr/>
        <a:lstStyle/>
        <a:p>
          <a:r>
            <a:rPr lang="en-US" dirty="0" smtClean="0"/>
            <a:t>6,660 CC FTF</a:t>
          </a:r>
          <a:endParaRPr lang="en-US" dirty="0"/>
        </a:p>
      </dgm:t>
    </dgm:pt>
    <dgm:pt modelId="{07C7DC04-CAD4-E34E-A11C-846ACC3D99CF}" type="parTrans" cxnId="{86FA3BE3-694C-C344-86AF-E59A3750718E}">
      <dgm:prSet/>
      <dgm:spPr/>
      <dgm:t>
        <a:bodyPr/>
        <a:lstStyle/>
        <a:p>
          <a:endParaRPr lang="en-US"/>
        </a:p>
      </dgm:t>
    </dgm:pt>
    <dgm:pt modelId="{928AD6E8-A94A-274A-A9C1-81F8FBE5BB1E}" type="sibTrans" cxnId="{86FA3BE3-694C-C344-86AF-E59A3750718E}">
      <dgm:prSet/>
      <dgm:spPr/>
      <dgm:t>
        <a:bodyPr/>
        <a:lstStyle/>
        <a:p>
          <a:endParaRPr lang="en-US"/>
        </a:p>
      </dgm:t>
    </dgm:pt>
    <dgm:pt modelId="{05115C45-F11C-1142-B2BC-B34804C99E31}">
      <dgm:prSet phldrT="[Text]"/>
      <dgm:spPr/>
      <dgm:t>
        <a:bodyPr/>
        <a:lstStyle/>
        <a:p>
          <a:r>
            <a:rPr lang="en-US" dirty="0" smtClean="0"/>
            <a:t>1,874 (28%) signed up for Promise but fell off “waterfall” (most did not attend first meeting.)</a:t>
          </a:r>
          <a:endParaRPr lang="en-US" dirty="0"/>
        </a:p>
      </dgm:t>
    </dgm:pt>
    <dgm:pt modelId="{CBF2413E-08B3-8943-8E12-FAE12E479C0C}" type="parTrans" cxnId="{8BC331DB-D54B-2341-BE14-1E0B9DFBAD0E}">
      <dgm:prSet/>
      <dgm:spPr/>
      <dgm:t>
        <a:bodyPr/>
        <a:lstStyle/>
        <a:p>
          <a:endParaRPr lang="en-US"/>
        </a:p>
      </dgm:t>
    </dgm:pt>
    <dgm:pt modelId="{DC534CA5-3882-5542-A9E8-95CBD3F555F4}" type="sibTrans" cxnId="{8BC331DB-D54B-2341-BE14-1E0B9DFBAD0E}">
      <dgm:prSet/>
      <dgm:spPr/>
      <dgm:t>
        <a:bodyPr/>
        <a:lstStyle/>
        <a:p>
          <a:endParaRPr lang="en-US"/>
        </a:p>
      </dgm:t>
    </dgm:pt>
    <dgm:pt modelId="{3F77DF46-9A75-C04C-AE88-932EEB6088F1}">
      <dgm:prSet phldrT="[Text]"/>
      <dgm:spPr/>
      <dgm:t>
        <a:bodyPr/>
        <a:lstStyle/>
        <a:p>
          <a:r>
            <a:rPr lang="en-US" dirty="0" smtClean="0"/>
            <a:t>1,178 are HS class of 2015 who did not sign up for Promise (25% from out of </a:t>
          </a:r>
          <a:r>
            <a:rPr lang="en-US" dirty="0" smtClean="0"/>
            <a:t>state.)</a:t>
          </a:r>
          <a:endParaRPr lang="en-US" dirty="0"/>
        </a:p>
      </dgm:t>
    </dgm:pt>
    <dgm:pt modelId="{B1E79D2C-A5F3-6548-9AFA-EB039DB5DA66}" type="parTrans" cxnId="{90A96D74-DB48-8A4D-8C76-3761CE42D959}">
      <dgm:prSet/>
      <dgm:spPr/>
      <dgm:t>
        <a:bodyPr/>
        <a:lstStyle/>
        <a:p>
          <a:endParaRPr lang="en-US"/>
        </a:p>
      </dgm:t>
    </dgm:pt>
    <dgm:pt modelId="{F50830A6-E39A-CD47-81BD-FE37A84F8200}" type="sibTrans" cxnId="{90A96D74-DB48-8A4D-8C76-3761CE42D959}">
      <dgm:prSet/>
      <dgm:spPr/>
      <dgm:t>
        <a:bodyPr/>
        <a:lstStyle/>
        <a:p>
          <a:endParaRPr lang="en-US"/>
        </a:p>
      </dgm:t>
    </dgm:pt>
    <dgm:pt modelId="{B416B35A-83AE-9345-9CB6-C1EF993EE89F}">
      <dgm:prSet phldrT="[Text]"/>
      <dgm:spPr/>
      <dgm:t>
        <a:bodyPr/>
        <a:lstStyle/>
        <a:p>
          <a:r>
            <a:rPr lang="en-US" dirty="0" smtClean="0"/>
            <a:t>2,709 from prior high school graduating classes (</a:t>
          </a:r>
          <a:r>
            <a:rPr lang="en-US" dirty="0" smtClean="0"/>
            <a:t>2007-2014.)</a:t>
          </a:r>
          <a:endParaRPr lang="en-US" dirty="0"/>
        </a:p>
      </dgm:t>
    </dgm:pt>
    <dgm:pt modelId="{E917E792-B150-5E41-9C0C-1EF3FDAB16B6}" type="parTrans" cxnId="{B96E5D6A-5F57-814D-B5C7-3201B10BD806}">
      <dgm:prSet/>
      <dgm:spPr/>
      <dgm:t>
        <a:bodyPr/>
        <a:lstStyle/>
        <a:p>
          <a:endParaRPr lang="en-US"/>
        </a:p>
      </dgm:t>
    </dgm:pt>
    <dgm:pt modelId="{9A695833-9F98-574A-A416-CB6492246C0D}" type="sibTrans" cxnId="{B96E5D6A-5F57-814D-B5C7-3201B10BD806}">
      <dgm:prSet/>
      <dgm:spPr/>
      <dgm:t>
        <a:bodyPr/>
        <a:lstStyle/>
        <a:p>
          <a:endParaRPr lang="en-US"/>
        </a:p>
      </dgm:t>
    </dgm:pt>
    <dgm:pt modelId="{9CABE69A-465B-DF4B-81AC-34B58E401C1B}" type="pres">
      <dgm:prSet presAssocID="{881F8CCD-7186-0C43-A587-65B8A06DE05C}" presName="cycle" presStyleCnt="0">
        <dgm:presLayoutVars>
          <dgm:chMax val="1"/>
          <dgm:dir/>
          <dgm:animLvl val="ctr"/>
          <dgm:resizeHandles val="exact"/>
        </dgm:presLayoutVars>
      </dgm:prSet>
      <dgm:spPr/>
      <dgm:t>
        <a:bodyPr/>
        <a:lstStyle/>
        <a:p>
          <a:endParaRPr lang="en-US"/>
        </a:p>
      </dgm:t>
    </dgm:pt>
    <dgm:pt modelId="{5E00B1E1-5FCF-1149-8AB3-074934998C54}" type="pres">
      <dgm:prSet presAssocID="{B4F77E9A-B48B-CB47-AC99-A4F9184B8641}" presName="centerShape" presStyleLbl="node0" presStyleIdx="0" presStyleCnt="1"/>
      <dgm:spPr/>
      <dgm:t>
        <a:bodyPr/>
        <a:lstStyle/>
        <a:p>
          <a:endParaRPr lang="en-US"/>
        </a:p>
      </dgm:t>
    </dgm:pt>
    <dgm:pt modelId="{CFEB65D7-1F40-FC4E-A7B5-2D88FF723DD5}" type="pres">
      <dgm:prSet presAssocID="{CBF2413E-08B3-8943-8E12-FAE12E479C0C}" presName="parTrans" presStyleLbl="bgSibTrans2D1" presStyleIdx="0" presStyleCnt="3"/>
      <dgm:spPr/>
      <dgm:t>
        <a:bodyPr/>
        <a:lstStyle/>
        <a:p>
          <a:endParaRPr lang="en-US"/>
        </a:p>
      </dgm:t>
    </dgm:pt>
    <dgm:pt modelId="{533DB38A-6F42-724B-99C1-652C1B1F19D6}" type="pres">
      <dgm:prSet presAssocID="{05115C45-F11C-1142-B2BC-B34804C99E31}" presName="node" presStyleLbl="node1" presStyleIdx="0" presStyleCnt="3">
        <dgm:presLayoutVars>
          <dgm:bulletEnabled val="1"/>
        </dgm:presLayoutVars>
      </dgm:prSet>
      <dgm:spPr/>
      <dgm:t>
        <a:bodyPr/>
        <a:lstStyle/>
        <a:p>
          <a:endParaRPr lang="en-US"/>
        </a:p>
      </dgm:t>
    </dgm:pt>
    <dgm:pt modelId="{D6021A70-4E92-3D47-B4BE-B9E9342D2958}" type="pres">
      <dgm:prSet presAssocID="{B1E79D2C-A5F3-6548-9AFA-EB039DB5DA66}" presName="parTrans" presStyleLbl="bgSibTrans2D1" presStyleIdx="1" presStyleCnt="3"/>
      <dgm:spPr/>
      <dgm:t>
        <a:bodyPr/>
        <a:lstStyle/>
        <a:p>
          <a:endParaRPr lang="en-US"/>
        </a:p>
      </dgm:t>
    </dgm:pt>
    <dgm:pt modelId="{F7ECDEC4-9EF3-8148-953E-0E2C8DC5638B}" type="pres">
      <dgm:prSet presAssocID="{3F77DF46-9A75-C04C-AE88-932EEB6088F1}" presName="node" presStyleLbl="node1" presStyleIdx="1" presStyleCnt="3">
        <dgm:presLayoutVars>
          <dgm:bulletEnabled val="1"/>
        </dgm:presLayoutVars>
      </dgm:prSet>
      <dgm:spPr/>
      <dgm:t>
        <a:bodyPr/>
        <a:lstStyle/>
        <a:p>
          <a:endParaRPr lang="en-US"/>
        </a:p>
      </dgm:t>
    </dgm:pt>
    <dgm:pt modelId="{0A9694F5-248D-A448-8270-205506119C17}" type="pres">
      <dgm:prSet presAssocID="{E917E792-B150-5E41-9C0C-1EF3FDAB16B6}" presName="parTrans" presStyleLbl="bgSibTrans2D1" presStyleIdx="2" presStyleCnt="3"/>
      <dgm:spPr/>
      <dgm:t>
        <a:bodyPr/>
        <a:lstStyle/>
        <a:p>
          <a:endParaRPr lang="en-US"/>
        </a:p>
      </dgm:t>
    </dgm:pt>
    <dgm:pt modelId="{6C0393E9-01D6-794C-AE28-B6C0ABA772F7}" type="pres">
      <dgm:prSet presAssocID="{B416B35A-83AE-9345-9CB6-C1EF993EE89F}" presName="node" presStyleLbl="node1" presStyleIdx="2" presStyleCnt="3">
        <dgm:presLayoutVars>
          <dgm:bulletEnabled val="1"/>
        </dgm:presLayoutVars>
      </dgm:prSet>
      <dgm:spPr/>
      <dgm:t>
        <a:bodyPr/>
        <a:lstStyle/>
        <a:p>
          <a:endParaRPr lang="en-US"/>
        </a:p>
      </dgm:t>
    </dgm:pt>
  </dgm:ptLst>
  <dgm:cxnLst>
    <dgm:cxn modelId="{66D9C6D9-D9DB-7745-B8FE-940AE57FBC4A}" type="presOf" srcId="{B4F77E9A-B48B-CB47-AC99-A4F9184B8641}" destId="{5E00B1E1-5FCF-1149-8AB3-074934998C54}" srcOrd="0" destOrd="0" presId="urn:microsoft.com/office/officeart/2005/8/layout/radial4"/>
    <dgm:cxn modelId="{8BC331DB-D54B-2341-BE14-1E0B9DFBAD0E}" srcId="{B4F77E9A-B48B-CB47-AC99-A4F9184B8641}" destId="{05115C45-F11C-1142-B2BC-B34804C99E31}" srcOrd="0" destOrd="0" parTransId="{CBF2413E-08B3-8943-8E12-FAE12E479C0C}" sibTransId="{DC534CA5-3882-5542-A9E8-95CBD3F555F4}"/>
    <dgm:cxn modelId="{248E6D1C-6F46-FF4D-9B55-BA4B76BFF2F0}" type="presOf" srcId="{05115C45-F11C-1142-B2BC-B34804C99E31}" destId="{533DB38A-6F42-724B-99C1-652C1B1F19D6}" srcOrd="0" destOrd="0" presId="urn:microsoft.com/office/officeart/2005/8/layout/radial4"/>
    <dgm:cxn modelId="{FB416369-0159-2942-8408-931F7E1C8C18}" type="presOf" srcId="{E917E792-B150-5E41-9C0C-1EF3FDAB16B6}" destId="{0A9694F5-248D-A448-8270-205506119C17}" srcOrd="0" destOrd="0" presId="urn:microsoft.com/office/officeart/2005/8/layout/radial4"/>
    <dgm:cxn modelId="{CD232377-CB9B-2449-A98A-94C0B1988C17}" type="presOf" srcId="{B416B35A-83AE-9345-9CB6-C1EF993EE89F}" destId="{6C0393E9-01D6-794C-AE28-B6C0ABA772F7}" srcOrd="0" destOrd="0" presId="urn:microsoft.com/office/officeart/2005/8/layout/radial4"/>
    <dgm:cxn modelId="{BAC75187-AACB-D443-8BF7-3374F94F1761}" type="presOf" srcId="{CBF2413E-08B3-8943-8E12-FAE12E479C0C}" destId="{CFEB65D7-1F40-FC4E-A7B5-2D88FF723DD5}" srcOrd="0" destOrd="0" presId="urn:microsoft.com/office/officeart/2005/8/layout/radial4"/>
    <dgm:cxn modelId="{66FC0A8F-4300-624C-934F-FCFD346255C7}" type="presOf" srcId="{3F77DF46-9A75-C04C-AE88-932EEB6088F1}" destId="{F7ECDEC4-9EF3-8148-953E-0E2C8DC5638B}" srcOrd="0" destOrd="0" presId="urn:microsoft.com/office/officeart/2005/8/layout/radial4"/>
    <dgm:cxn modelId="{90A96D74-DB48-8A4D-8C76-3761CE42D959}" srcId="{B4F77E9A-B48B-CB47-AC99-A4F9184B8641}" destId="{3F77DF46-9A75-C04C-AE88-932EEB6088F1}" srcOrd="1" destOrd="0" parTransId="{B1E79D2C-A5F3-6548-9AFA-EB039DB5DA66}" sibTransId="{F50830A6-E39A-CD47-81BD-FE37A84F8200}"/>
    <dgm:cxn modelId="{8F8D29AE-0A6A-4649-89C7-E3E25DD74762}" type="presOf" srcId="{B1E79D2C-A5F3-6548-9AFA-EB039DB5DA66}" destId="{D6021A70-4E92-3D47-B4BE-B9E9342D2958}" srcOrd="0" destOrd="0" presId="urn:microsoft.com/office/officeart/2005/8/layout/radial4"/>
    <dgm:cxn modelId="{FA3F8E01-3736-E342-A95B-DF120F6ACF40}" type="presOf" srcId="{881F8CCD-7186-0C43-A587-65B8A06DE05C}" destId="{9CABE69A-465B-DF4B-81AC-34B58E401C1B}" srcOrd="0" destOrd="0" presId="urn:microsoft.com/office/officeart/2005/8/layout/radial4"/>
    <dgm:cxn modelId="{86FA3BE3-694C-C344-86AF-E59A3750718E}" srcId="{881F8CCD-7186-0C43-A587-65B8A06DE05C}" destId="{B4F77E9A-B48B-CB47-AC99-A4F9184B8641}" srcOrd="0" destOrd="0" parTransId="{07C7DC04-CAD4-E34E-A11C-846ACC3D99CF}" sibTransId="{928AD6E8-A94A-274A-A9C1-81F8FBE5BB1E}"/>
    <dgm:cxn modelId="{B96E5D6A-5F57-814D-B5C7-3201B10BD806}" srcId="{B4F77E9A-B48B-CB47-AC99-A4F9184B8641}" destId="{B416B35A-83AE-9345-9CB6-C1EF993EE89F}" srcOrd="2" destOrd="0" parTransId="{E917E792-B150-5E41-9C0C-1EF3FDAB16B6}" sibTransId="{9A695833-9F98-574A-A416-CB6492246C0D}"/>
    <dgm:cxn modelId="{9B67E526-2110-F34D-9A16-075E963779E3}" type="presParOf" srcId="{9CABE69A-465B-DF4B-81AC-34B58E401C1B}" destId="{5E00B1E1-5FCF-1149-8AB3-074934998C54}" srcOrd="0" destOrd="0" presId="urn:microsoft.com/office/officeart/2005/8/layout/radial4"/>
    <dgm:cxn modelId="{8DC04A92-16A0-B441-B72F-E03AF0B286E1}" type="presParOf" srcId="{9CABE69A-465B-DF4B-81AC-34B58E401C1B}" destId="{CFEB65D7-1F40-FC4E-A7B5-2D88FF723DD5}" srcOrd="1" destOrd="0" presId="urn:microsoft.com/office/officeart/2005/8/layout/radial4"/>
    <dgm:cxn modelId="{09E881D2-9671-3647-AFF7-92D0465FBBB6}" type="presParOf" srcId="{9CABE69A-465B-DF4B-81AC-34B58E401C1B}" destId="{533DB38A-6F42-724B-99C1-652C1B1F19D6}" srcOrd="2" destOrd="0" presId="urn:microsoft.com/office/officeart/2005/8/layout/radial4"/>
    <dgm:cxn modelId="{C30FE9F3-908C-5E4D-AFE1-6FC94276CB21}" type="presParOf" srcId="{9CABE69A-465B-DF4B-81AC-34B58E401C1B}" destId="{D6021A70-4E92-3D47-B4BE-B9E9342D2958}" srcOrd="3" destOrd="0" presId="urn:microsoft.com/office/officeart/2005/8/layout/radial4"/>
    <dgm:cxn modelId="{CA2368DE-4B8D-C441-A347-D4B36A482F09}" type="presParOf" srcId="{9CABE69A-465B-DF4B-81AC-34B58E401C1B}" destId="{F7ECDEC4-9EF3-8148-953E-0E2C8DC5638B}" srcOrd="4" destOrd="0" presId="urn:microsoft.com/office/officeart/2005/8/layout/radial4"/>
    <dgm:cxn modelId="{A544BCAB-605D-0C48-BF73-82C738F304BD}" type="presParOf" srcId="{9CABE69A-465B-DF4B-81AC-34B58E401C1B}" destId="{0A9694F5-248D-A448-8270-205506119C17}" srcOrd="5" destOrd="0" presId="urn:microsoft.com/office/officeart/2005/8/layout/radial4"/>
    <dgm:cxn modelId="{C9DA1DE8-253D-B243-891B-4259BE3D20CA}" type="presParOf" srcId="{9CABE69A-465B-DF4B-81AC-34B58E401C1B}" destId="{6C0393E9-01D6-794C-AE28-B6C0ABA772F7}" srcOrd="6"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987D71-8631-4F99-B1F2-765704495596}">
      <dsp:nvSpPr>
        <dsp:cNvPr id="0" name=""/>
        <dsp:cNvSpPr/>
      </dsp:nvSpPr>
      <dsp:spPr>
        <a:xfrm>
          <a:off x="533385" y="0"/>
          <a:ext cx="7187377" cy="4415936"/>
        </a:xfrm>
        <a:prstGeom prst="swooshArrow">
          <a:avLst>
            <a:gd name="adj1" fmla="val 25000"/>
            <a:gd name="adj2" fmla="val 25000"/>
          </a:avLst>
        </a:prstGeom>
        <a:solidFill>
          <a:schemeClr val="dk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6223095-FDBA-41D1-BA20-05A2C92CE4EB}">
      <dsp:nvSpPr>
        <dsp:cNvPr id="0" name=""/>
        <dsp:cNvSpPr/>
      </dsp:nvSpPr>
      <dsp:spPr>
        <a:xfrm>
          <a:off x="1066799" y="3525055"/>
          <a:ext cx="142292" cy="142292"/>
        </a:xfrm>
        <a:prstGeom prst="ellipse">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97E536A-5BCD-4BFC-8DEA-0CC1F1283BFC}">
      <dsp:nvSpPr>
        <dsp:cNvPr id="0" name=""/>
        <dsp:cNvSpPr/>
      </dsp:nvSpPr>
      <dsp:spPr>
        <a:xfrm>
          <a:off x="2004501" y="2819404"/>
          <a:ext cx="1080605" cy="6679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6109" tIns="0" rIns="0" bIns="0" numCol="1" spcCol="1270" anchor="t" anchorCtr="0">
          <a:noAutofit/>
        </a:bodyPr>
        <a:lstStyle/>
        <a:p>
          <a:pPr lvl="0" algn="l" defTabSz="622300">
            <a:lnSpc>
              <a:spcPct val="100000"/>
            </a:lnSpc>
            <a:spcBef>
              <a:spcPct val="0"/>
            </a:spcBef>
            <a:spcAft>
              <a:spcPts val="0"/>
            </a:spcAft>
          </a:pPr>
          <a:r>
            <a:rPr lang="en-US" sz="1400" b="1" kern="1200" dirty="0" smtClean="0"/>
            <a:t>Jan-Feb 5</a:t>
          </a:r>
        </a:p>
        <a:p>
          <a:pPr lvl="0" algn="l" defTabSz="622300">
            <a:lnSpc>
              <a:spcPct val="100000"/>
            </a:lnSpc>
            <a:spcBef>
              <a:spcPct val="0"/>
            </a:spcBef>
            <a:spcAft>
              <a:spcPts val="0"/>
            </a:spcAft>
          </a:pPr>
          <a:r>
            <a:rPr lang="en-US" sz="1400" kern="1200" dirty="0" smtClean="0"/>
            <a:t>First mandatory meeting</a:t>
          </a:r>
          <a:endParaRPr lang="en-US" sz="1400" kern="1200" dirty="0"/>
        </a:p>
      </dsp:txBody>
      <dsp:txXfrm>
        <a:off x="2004501" y="2819404"/>
        <a:ext cx="1080605" cy="667989"/>
      </dsp:txXfrm>
    </dsp:sp>
    <dsp:sp modelId="{692383EB-E8B5-49D4-B188-2CB0B788AA8E}">
      <dsp:nvSpPr>
        <dsp:cNvPr id="0" name=""/>
        <dsp:cNvSpPr/>
      </dsp:nvSpPr>
      <dsp:spPr>
        <a:xfrm>
          <a:off x="2271957" y="2438479"/>
          <a:ext cx="254357" cy="254357"/>
        </a:xfrm>
        <a:prstGeom prst="ellipse">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9E22B44-3C16-448E-88DE-6FD67BDF79BF}">
      <dsp:nvSpPr>
        <dsp:cNvPr id="0" name=""/>
        <dsp:cNvSpPr/>
      </dsp:nvSpPr>
      <dsp:spPr>
        <a:xfrm>
          <a:off x="3124205" y="2098944"/>
          <a:ext cx="1172872" cy="18502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4779" tIns="0" rIns="0" bIns="0" numCol="1" spcCol="1270" anchor="t" anchorCtr="0">
          <a:noAutofit/>
        </a:bodyPr>
        <a:lstStyle/>
        <a:p>
          <a:pPr lvl="0" algn="l" defTabSz="622300">
            <a:lnSpc>
              <a:spcPct val="100000"/>
            </a:lnSpc>
            <a:spcBef>
              <a:spcPct val="0"/>
            </a:spcBef>
            <a:spcAft>
              <a:spcPts val="0"/>
            </a:spcAft>
          </a:pPr>
          <a:r>
            <a:rPr lang="en-US" sz="1400" b="1" kern="1200" dirty="0" smtClean="0"/>
            <a:t>February 15</a:t>
          </a:r>
        </a:p>
        <a:p>
          <a:pPr lvl="0" algn="l" defTabSz="622300">
            <a:lnSpc>
              <a:spcPct val="100000"/>
            </a:lnSpc>
            <a:spcBef>
              <a:spcPct val="0"/>
            </a:spcBef>
            <a:spcAft>
              <a:spcPts val="0"/>
            </a:spcAft>
          </a:pPr>
          <a:r>
            <a:rPr lang="en-US" sz="1400" b="0" kern="1200" dirty="0" smtClean="0"/>
            <a:t>FAFSA Completion </a:t>
          </a:r>
        </a:p>
        <a:p>
          <a:pPr lvl="0" algn="l" defTabSz="622300">
            <a:lnSpc>
              <a:spcPct val="100000"/>
            </a:lnSpc>
            <a:spcBef>
              <a:spcPct val="0"/>
            </a:spcBef>
            <a:spcAft>
              <a:spcPts val="0"/>
            </a:spcAft>
          </a:pPr>
          <a:r>
            <a:rPr lang="en-US" sz="1400" b="0" kern="1200" dirty="0" smtClean="0"/>
            <a:t>Deadline</a:t>
          </a:r>
        </a:p>
      </dsp:txBody>
      <dsp:txXfrm>
        <a:off x="3124205" y="2098944"/>
        <a:ext cx="1172872" cy="1850277"/>
      </dsp:txXfrm>
    </dsp:sp>
    <dsp:sp modelId="{CC64E0FD-A02F-484B-AFFE-6C2400DF9390}">
      <dsp:nvSpPr>
        <dsp:cNvPr id="0" name=""/>
        <dsp:cNvSpPr/>
      </dsp:nvSpPr>
      <dsp:spPr>
        <a:xfrm>
          <a:off x="3304824" y="1726132"/>
          <a:ext cx="339143" cy="339143"/>
        </a:xfrm>
        <a:prstGeom prst="ellipse">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301520F-4818-4B8F-B437-5093D41393C8}">
      <dsp:nvSpPr>
        <dsp:cNvPr id="0" name=""/>
        <dsp:cNvSpPr/>
      </dsp:nvSpPr>
      <dsp:spPr>
        <a:xfrm>
          <a:off x="4584825" y="1573779"/>
          <a:ext cx="1363641" cy="24817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9705" tIns="0" rIns="0" bIns="0" numCol="1" spcCol="1270" anchor="t" anchorCtr="0">
          <a:noAutofit/>
        </a:bodyPr>
        <a:lstStyle/>
        <a:p>
          <a:pPr lvl="0" algn="l" defTabSz="622300">
            <a:lnSpc>
              <a:spcPct val="100000"/>
            </a:lnSpc>
            <a:spcBef>
              <a:spcPct val="0"/>
            </a:spcBef>
            <a:spcAft>
              <a:spcPts val="0"/>
            </a:spcAft>
          </a:pPr>
          <a:endParaRPr lang="en-US" sz="1400" b="1" kern="1200" dirty="0" smtClean="0"/>
        </a:p>
        <a:p>
          <a:pPr lvl="0" algn="l" defTabSz="622300">
            <a:lnSpc>
              <a:spcPct val="100000"/>
            </a:lnSpc>
            <a:spcBef>
              <a:spcPct val="0"/>
            </a:spcBef>
            <a:spcAft>
              <a:spcPts val="0"/>
            </a:spcAft>
          </a:pPr>
          <a:r>
            <a:rPr lang="en-US" sz="1400" b="1" kern="1200" dirty="0" smtClean="0"/>
            <a:t>Mar-April </a:t>
          </a:r>
        </a:p>
        <a:p>
          <a:pPr lvl="0" algn="l" defTabSz="622300">
            <a:lnSpc>
              <a:spcPct val="100000"/>
            </a:lnSpc>
            <a:spcBef>
              <a:spcPct val="0"/>
            </a:spcBef>
            <a:spcAft>
              <a:spcPts val="0"/>
            </a:spcAft>
          </a:pPr>
          <a:r>
            <a:rPr lang="en-US" sz="1400" kern="1200" dirty="0" smtClean="0"/>
            <a:t>Second</a:t>
          </a:r>
        </a:p>
        <a:p>
          <a:pPr lvl="0" algn="l" defTabSz="622300">
            <a:lnSpc>
              <a:spcPct val="100000"/>
            </a:lnSpc>
            <a:spcBef>
              <a:spcPct val="0"/>
            </a:spcBef>
            <a:spcAft>
              <a:spcPts val="0"/>
            </a:spcAft>
          </a:pPr>
          <a:r>
            <a:rPr lang="en-US" sz="1400" kern="1200" dirty="0" smtClean="0"/>
            <a:t>Mandatory </a:t>
          </a:r>
        </a:p>
        <a:p>
          <a:pPr lvl="0" algn="l" defTabSz="622300">
            <a:lnSpc>
              <a:spcPct val="100000"/>
            </a:lnSpc>
            <a:spcBef>
              <a:spcPct val="0"/>
            </a:spcBef>
            <a:spcAft>
              <a:spcPts val="0"/>
            </a:spcAft>
          </a:pPr>
          <a:r>
            <a:rPr lang="en-US" sz="1400" kern="1200" dirty="0" smtClean="0"/>
            <a:t>Meeting</a:t>
          </a:r>
        </a:p>
      </dsp:txBody>
      <dsp:txXfrm>
        <a:off x="4584825" y="1573779"/>
        <a:ext cx="1363641" cy="2481756"/>
      </dsp:txXfrm>
    </dsp:sp>
    <dsp:sp modelId="{52A9A83C-6E3C-4AC5-B697-BD313A3E5B0E}">
      <dsp:nvSpPr>
        <dsp:cNvPr id="0" name=""/>
        <dsp:cNvSpPr/>
      </dsp:nvSpPr>
      <dsp:spPr>
        <a:xfrm>
          <a:off x="4800599" y="1169426"/>
          <a:ext cx="438060" cy="438060"/>
        </a:xfrm>
        <a:prstGeom prst="ellipse">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304A801-94EE-4986-BD00-766281145E1D}">
      <dsp:nvSpPr>
        <dsp:cNvPr id="0" name=""/>
        <dsp:cNvSpPr/>
      </dsp:nvSpPr>
      <dsp:spPr>
        <a:xfrm>
          <a:off x="5867405" y="1345716"/>
          <a:ext cx="1413099" cy="29586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2119" tIns="0" rIns="0" bIns="0" numCol="1" spcCol="1270" anchor="t" anchorCtr="0">
          <a:noAutofit/>
        </a:bodyPr>
        <a:lstStyle/>
        <a:p>
          <a:pPr lvl="0" algn="l" defTabSz="622300">
            <a:lnSpc>
              <a:spcPct val="100000"/>
            </a:lnSpc>
            <a:spcBef>
              <a:spcPct val="0"/>
            </a:spcBef>
            <a:spcAft>
              <a:spcPts val="0"/>
            </a:spcAft>
          </a:pPr>
          <a:endParaRPr lang="en-US" sz="1400" b="1" kern="1200" dirty="0" smtClean="0"/>
        </a:p>
        <a:p>
          <a:pPr lvl="0" algn="l" defTabSz="622300">
            <a:lnSpc>
              <a:spcPct val="100000"/>
            </a:lnSpc>
            <a:spcBef>
              <a:spcPct val="0"/>
            </a:spcBef>
            <a:spcAft>
              <a:spcPts val="0"/>
            </a:spcAft>
          </a:pPr>
          <a:r>
            <a:rPr lang="en-US" sz="1400" b="1" kern="1200" dirty="0" smtClean="0"/>
            <a:t>August 1</a:t>
          </a:r>
          <a:endParaRPr lang="en-US" sz="1400" kern="1200" dirty="0" smtClean="0"/>
        </a:p>
        <a:p>
          <a:pPr lvl="0" algn="l" defTabSz="622300">
            <a:lnSpc>
              <a:spcPct val="100000"/>
            </a:lnSpc>
            <a:spcBef>
              <a:spcPct val="0"/>
            </a:spcBef>
            <a:spcAft>
              <a:spcPts val="0"/>
            </a:spcAft>
          </a:pPr>
          <a:r>
            <a:rPr lang="en-US" sz="1400" kern="1200" dirty="0" smtClean="0"/>
            <a:t>Community </a:t>
          </a:r>
        </a:p>
        <a:p>
          <a:pPr lvl="0" algn="l" defTabSz="622300">
            <a:lnSpc>
              <a:spcPct val="100000"/>
            </a:lnSpc>
            <a:spcBef>
              <a:spcPct val="0"/>
            </a:spcBef>
            <a:spcAft>
              <a:spcPts val="0"/>
            </a:spcAft>
          </a:pPr>
          <a:r>
            <a:rPr lang="en-US" sz="1400" kern="1200" dirty="0" smtClean="0"/>
            <a:t>Service Deadline</a:t>
          </a:r>
        </a:p>
        <a:p>
          <a:pPr lvl="0" algn="l" defTabSz="622300">
            <a:lnSpc>
              <a:spcPct val="100000"/>
            </a:lnSpc>
            <a:spcBef>
              <a:spcPct val="0"/>
            </a:spcBef>
            <a:spcAft>
              <a:spcPts val="0"/>
            </a:spcAft>
          </a:pPr>
          <a:endParaRPr lang="en-US" sz="1400" kern="1200" dirty="0" smtClean="0"/>
        </a:p>
      </dsp:txBody>
      <dsp:txXfrm>
        <a:off x="5867405" y="1345716"/>
        <a:ext cx="1413099" cy="2958677"/>
      </dsp:txXfrm>
    </dsp:sp>
    <dsp:sp modelId="{816E77F9-995F-41ED-A3B7-1C724FB6BFF4}">
      <dsp:nvSpPr>
        <dsp:cNvPr id="0" name=""/>
        <dsp:cNvSpPr/>
      </dsp:nvSpPr>
      <dsp:spPr>
        <a:xfrm>
          <a:off x="6069662" y="886719"/>
          <a:ext cx="558174" cy="558174"/>
        </a:xfrm>
        <a:prstGeom prst="ellipse">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6ABE9A2-D250-4F62-ABE2-B1418F8328E7}">
      <dsp:nvSpPr>
        <dsp:cNvPr id="0" name=""/>
        <dsp:cNvSpPr/>
      </dsp:nvSpPr>
      <dsp:spPr>
        <a:xfrm>
          <a:off x="6348749" y="1165807"/>
          <a:ext cx="1413099" cy="32501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5765" tIns="0" rIns="0" bIns="0" numCol="1" spcCol="1270" anchor="t" anchorCtr="0">
          <a:noAutofit/>
        </a:bodyPr>
        <a:lstStyle/>
        <a:p>
          <a:pPr lvl="0" algn="l" defTabSz="2889250">
            <a:lnSpc>
              <a:spcPct val="90000"/>
            </a:lnSpc>
            <a:spcBef>
              <a:spcPct val="0"/>
            </a:spcBef>
            <a:spcAft>
              <a:spcPct val="35000"/>
            </a:spcAft>
          </a:pPr>
          <a:endParaRPr lang="en-US" sz="6500" kern="1200" dirty="0"/>
        </a:p>
      </dsp:txBody>
      <dsp:txXfrm>
        <a:off x="6348749" y="1165807"/>
        <a:ext cx="1413099" cy="325012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00B1E1-5FCF-1149-8AB3-074934998C54}">
      <dsp:nvSpPr>
        <dsp:cNvPr id="0" name=""/>
        <dsp:cNvSpPr/>
      </dsp:nvSpPr>
      <dsp:spPr>
        <a:xfrm>
          <a:off x="3083005" y="2461550"/>
          <a:ext cx="2063588" cy="2063588"/>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lvl="0" algn="ctr" defTabSz="1600200">
            <a:lnSpc>
              <a:spcPct val="90000"/>
            </a:lnSpc>
            <a:spcBef>
              <a:spcPct val="0"/>
            </a:spcBef>
            <a:spcAft>
              <a:spcPct val="35000"/>
            </a:spcAft>
          </a:pPr>
          <a:r>
            <a:rPr lang="en-US" sz="3600" kern="1200" dirty="0" smtClean="0"/>
            <a:t>6,660 CC FTF</a:t>
          </a:r>
          <a:endParaRPr lang="en-US" sz="3600" kern="1200" dirty="0"/>
        </a:p>
      </dsp:txBody>
      <dsp:txXfrm>
        <a:off x="3385210" y="2763755"/>
        <a:ext cx="1459178" cy="1459178"/>
      </dsp:txXfrm>
    </dsp:sp>
    <dsp:sp modelId="{CFEB65D7-1F40-FC4E-A7B5-2D88FF723DD5}">
      <dsp:nvSpPr>
        <dsp:cNvPr id="0" name=""/>
        <dsp:cNvSpPr/>
      </dsp:nvSpPr>
      <dsp:spPr>
        <a:xfrm rot="12900000">
          <a:off x="1752980" y="2100207"/>
          <a:ext cx="1584352" cy="588122"/>
        </a:xfrm>
        <a:prstGeom prst="lef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533DB38A-6F42-724B-99C1-652C1B1F19D6}">
      <dsp:nvSpPr>
        <dsp:cNvPr id="0" name=""/>
        <dsp:cNvSpPr/>
      </dsp:nvSpPr>
      <dsp:spPr>
        <a:xfrm>
          <a:off x="916039" y="1155731"/>
          <a:ext cx="1960408" cy="1568327"/>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8575" tIns="28575" rIns="28575" bIns="28575" numCol="1" spcCol="1270" anchor="ctr" anchorCtr="0">
          <a:noAutofit/>
        </a:bodyPr>
        <a:lstStyle/>
        <a:p>
          <a:pPr lvl="0" algn="ctr" defTabSz="666750">
            <a:lnSpc>
              <a:spcPct val="90000"/>
            </a:lnSpc>
            <a:spcBef>
              <a:spcPct val="0"/>
            </a:spcBef>
            <a:spcAft>
              <a:spcPct val="35000"/>
            </a:spcAft>
          </a:pPr>
          <a:r>
            <a:rPr lang="en-US" sz="1500" kern="1200" dirty="0" smtClean="0"/>
            <a:t>1,874 (28%) signed up for Promise but fell off “waterfall” (most did not attend first meeting.)</a:t>
          </a:r>
          <a:endParaRPr lang="en-US" sz="1500" kern="1200" dirty="0"/>
        </a:p>
      </dsp:txBody>
      <dsp:txXfrm>
        <a:off x="961974" y="1201666"/>
        <a:ext cx="1868538" cy="1476457"/>
      </dsp:txXfrm>
    </dsp:sp>
    <dsp:sp modelId="{D6021A70-4E92-3D47-B4BE-B9E9342D2958}">
      <dsp:nvSpPr>
        <dsp:cNvPr id="0" name=""/>
        <dsp:cNvSpPr/>
      </dsp:nvSpPr>
      <dsp:spPr>
        <a:xfrm rot="16200000">
          <a:off x="3322623" y="1283102"/>
          <a:ext cx="1584352" cy="588122"/>
        </a:xfrm>
        <a:prstGeom prst="lef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F7ECDEC4-9EF3-8148-953E-0E2C8DC5638B}">
      <dsp:nvSpPr>
        <dsp:cNvPr id="0" name=""/>
        <dsp:cNvSpPr/>
      </dsp:nvSpPr>
      <dsp:spPr>
        <a:xfrm>
          <a:off x="3134595" y="824"/>
          <a:ext cx="1960408" cy="1568327"/>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8575" tIns="28575" rIns="28575" bIns="28575" numCol="1" spcCol="1270" anchor="ctr" anchorCtr="0">
          <a:noAutofit/>
        </a:bodyPr>
        <a:lstStyle/>
        <a:p>
          <a:pPr lvl="0" algn="ctr" defTabSz="666750">
            <a:lnSpc>
              <a:spcPct val="90000"/>
            </a:lnSpc>
            <a:spcBef>
              <a:spcPct val="0"/>
            </a:spcBef>
            <a:spcAft>
              <a:spcPct val="35000"/>
            </a:spcAft>
          </a:pPr>
          <a:r>
            <a:rPr lang="en-US" sz="1500" kern="1200" dirty="0" smtClean="0"/>
            <a:t>1,178 are HS class of 2015 who did not sign up for Promise (25% from out of </a:t>
          </a:r>
          <a:r>
            <a:rPr lang="en-US" sz="1500" kern="1200" dirty="0" smtClean="0"/>
            <a:t>state.)</a:t>
          </a:r>
          <a:endParaRPr lang="en-US" sz="1500" kern="1200" dirty="0"/>
        </a:p>
      </dsp:txBody>
      <dsp:txXfrm>
        <a:off x="3180530" y="46759"/>
        <a:ext cx="1868538" cy="1476457"/>
      </dsp:txXfrm>
    </dsp:sp>
    <dsp:sp modelId="{0A9694F5-248D-A448-8270-205506119C17}">
      <dsp:nvSpPr>
        <dsp:cNvPr id="0" name=""/>
        <dsp:cNvSpPr/>
      </dsp:nvSpPr>
      <dsp:spPr>
        <a:xfrm rot="19500000">
          <a:off x="4892267" y="2100207"/>
          <a:ext cx="1584352" cy="588122"/>
        </a:xfrm>
        <a:prstGeom prst="lef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6C0393E9-01D6-794C-AE28-B6C0ABA772F7}">
      <dsp:nvSpPr>
        <dsp:cNvPr id="0" name=""/>
        <dsp:cNvSpPr/>
      </dsp:nvSpPr>
      <dsp:spPr>
        <a:xfrm>
          <a:off x="5353151" y="1155731"/>
          <a:ext cx="1960408" cy="1568327"/>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8575" tIns="28575" rIns="28575" bIns="28575" numCol="1" spcCol="1270" anchor="ctr" anchorCtr="0">
          <a:noAutofit/>
        </a:bodyPr>
        <a:lstStyle/>
        <a:p>
          <a:pPr lvl="0" algn="ctr" defTabSz="666750">
            <a:lnSpc>
              <a:spcPct val="90000"/>
            </a:lnSpc>
            <a:spcBef>
              <a:spcPct val="0"/>
            </a:spcBef>
            <a:spcAft>
              <a:spcPct val="35000"/>
            </a:spcAft>
          </a:pPr>
          <a:r>
            <a:rPr lang="en-US" sz="1500" kern="1200" dirty="0" smtClean="0"/>
            <a:t>2,709 from prior high school graduating classes (</a:t>
          </a:r>
          <a:r>
            <a:rPr lang="en-US" sz="1500" kern="1200" dirty="0" smtClean="0"/>
            <a:t>2007-2014.)</a:t>
          </a:r>
          <a:endParaRPr lang="en-US" sz="1500" kern="1200" dirty="0"/>
        </a:p>
      </dsp:txBody>
      <dsp:txXfrm>
        <a:off x="5399086" y="1201666"/>
        <a:ext cx="1868538" cy="1476457"/>
      </dsp:txXfrm>
    </dsp:sp>
  </dsp:spTree>
</dsp:drawing>
</file>

<file path=ppt/diagrams/layout1.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2.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1" tIns="46586" rIns="93171" bIns="46586" rtlCol="0"/>
          <a:lstStyle>
            <a:lvl1pPr algn="l">
              <a:defRPr sz="1200"/>
            </a:lvl1pPr>
          </a:lstStyle>
          <a:p>
            <a:endParaRPr lang="en-US"/>
          </a:p>
        </p:txBody>
      </p:sp>
      <p:sp>
        <p:nvSpPr>
          <p:cNvPr id="3" name="Date Placeholder 2"/>
          <p:cNvSpPr>
            <a:spLocks noGrp="1"/>
          </p:cNvSpPr>
          <p:nvPr>
            <p:ph type="dt" sz="quarter" idx="1"/>
          </p:nvPr>
        </p:nvSpPr>
        <p:spPr>
          <a:xfrm>
            <a:off x="3970939" y="0"/>
            <a:ext cx="3037840" cy="464820"/>
          </a:xfrm>
          <a:prstGeom prst="rect">
            <a:avLst/>
          </a:prstGeom>
        </p:spPr>
        <p:txBody>
          <a:bodyPr vert="horz" lIns="93171" tIns="46586" rIns="93171" bIns="46586" rtlCol="0"/>
          <a:lstStyle>
            <a:lvl1pPr algn="r">
              <a:defRPr sz="1200"/>
            </a:lvl1pPr>
          </a:lstStyle>
          <a:p>
            <a:fld id="{05B39BBF-2256-480A-AD01-DDF6E517DABB}" type="datetimeFigureOut">
              <a:rPr lang="en-US" smtClean="0"/>
              <a:t>11/19/2015</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1" tIns="46586" rIns="93171" bIns="46586" rtlCol="0" anchor="b"/>
          <a:lstStyle>
            <a:lvl1pPr algn="l">
              <a:defRPr sz="1200"/>
            </a:lvl1pPr>
          </a:lstStyle>
          <a:p>
            <a:endParaRPr lang="en-US"/>
          </a:p>
        </p:txBody>
      </p:sp>
      <p:sp>
        <p:nvSpPr>
          <p:cNvPr id="5" name="Slide Number Placeholder 4"/>
          <p:cNvSpPr>
            <a:spLocks noGrp="1"/>
          </p:cNvSpPr>
          <p:nvPr>
            <p:ph type="sldNum" sz="quarter" idx="3"/>
          </p:nvPr>
        </p:nvSpPr>
        <p:spPr>
          <a:xfrm>
            <a:off x="3970939" y="8829967"/>
            <a:ext cx="3037840" cy="464820"/>
          </a:xfrm>
          <a:prstGeom prst="rect">
            <a:avLst/>
          </a:prstGeom>
        </p:spPr>
        <p:txBody>
          <a:bodyPr vert="horz" lIns="93171" tIns="46586" rIns="93171" bIns="46586" rtlCol="0" anchor="b"/>
          <a:lstStyle>
            <a:lvl1pPr algn="r">
              <a:defRPr sz="1200"/>
            </a:lvl1pPr>
          </a:lstStyle>
          <a:p>
            <a:fld id="{D1087900-E5E1-4CC7-B103-3CB7C6414E58}" type="slidenum">
              <a:rPr lang="en-US" smtClean="0"/>
              <a:t>‹#›</a:t>
            </a:fld>
            <a:endParaRPr lang="en-US"/>
          </a:p>
        </p:txBody>
      </p:sp>
    </p:spTree>
    <p:extLst>
      <p:ext uri="{BB962C8B-B14F-4D97-AF65-F5344CB8AC3E}">
        <p14:creationId xmlns:p14="http://schemas.microsoft.com/office/powerpoint/2010/main" val="2910140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1" tIns="46586" rIns="93171" bIns="46586" rtlCol="0"/>
          <a:lstStyle>
            <a:lvl1pPr algn="l">
              <a:defRPr sz="1200"/>
            </a:lvl1pPr>
          </a:lstStyle>
          <a:p>
            <a:endParaRPr lang="en-US"/>
          </a:p>
        </p:txBody>
      </p:sp>
      <p:sp>
        <p:nvSpPr>
          <p:cNvPr id="3" name="Date Placeholder 2"/>
          <p:cNvSpPr>
            <a:spLocks noGrp="1"/>
          </p:cNvSpPr>
          <p:nvPr>
            <p:ph type="dt" idx="1"/>
          </p:nvPr>
        </p:nvSpPr>
        <p:spPr>
          <a:xfrm>
            <a:off x="3970939" y="0"/>
            <a:ext cx="3037840" cy="464820"/>
          </a:xfrm>
          <a:prstGeom prst="rect">
            <a:avLst/>
          </a:prstGeom>
        </p:spPr>
        <p:txBody>
          <a:bodyPr vert="horz" lIns="93171" tIns="46586" rIns="93171" bIns="46586" rtlCol="0"/>
          <a:lstStyle>
            <a:lvl1pPr algn="r">
              <a:defRPr sz="1200"/>
            </a:lvl1pPr>
          </a:lstStyle>
          <a:p>
            <a:fld id="{FA6BCFBD-AECD-4B4F-83EA-71E27D6C32D0}" type="datetimeFigureOut">
              <a:rPr lang="en-US" smtClean="0"/>
              <a:t>11/19/2015</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1" tIns="46586" rIns="93171" bIns="46586" rtlCol="0" anchor="ctr"/>
          <a:lstStyle/>
          <a:p>
            <a:endParaRPr lang="en-US"/>
          </a:p>
        </p:txBody>
      </p:sp>
      <p:sp>
        <p:nvSpPr>
          <p:cNvPr id="5" name="Notes Placeholder 4"/>
          <p:cNvSpPr>
            <a:spLocks noGrp="1"/>
          </p:cNvSpPr>
          <p:nvPr>
            <p:ph type="body" sz="quarter" idx="3"/>
          </p:nvPr>
        </p:nvSpPr>
        <p:spPr>
          <a:xfrm>
            <a:off x="701041" y="4415791"/>
            <a:ext cx="5608320" cy="4183380"/>
          </a:xfrm>
          <a:prstGeom prst="rect">
            <a:avLst/>
          </a:prstGeom>
        </p:spPr>
        <p:txBody>
          <a:bodyPr vert="horz" lIns="93171" tIns="46586" rIns="93171" bIns="46586"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1" tIns="46586" rIns="93171" bIns="46586" rtlCol="0" anchor="b"/>
          <a:lstStyle>
            <a:lvl1pPr algn="l">
              <a:defRPr sz="1200"/>
            </a:lvl1pPr>
          </a:lstStyle>
          <a:p>
            <a:endParaRPr lang="en-US"/>
          </a:p>
        </p:txBody>
      </p:sp>
      <p:sp>
        <p:nvSpPr>
          <p:cNvPr id="7" name="Slide Number Placeholder 6"/>
          <p:cNvSpPr>
            <a:spLocks noGrp="1"/>
          </p:cNvSpPr>
          <p:nvPr>
            <p:ph type="sldNum" sz="quarter" idx="5"/>
          </p:nvPr>
        </p:nvSpPr>
        <p:spPr>
          <a:xfrm>
            <a:off x="3970939" y="8829967"/>
            <a:ext cx="3037840" cy="464820"/>
          </a:xfrm>
          <a:prstGeom prst="rect">
            <a:avLst/>
          </a:prstGeom>
        </p:spPr>
        <p:txBody>
          <a:bodyPr vert="horz" lIns="93171" tIns="46586" rIns="93171" bIns="46586" rtlCol="0" anchor="b"/>
          <a:lstStyle>
            <a:lvl1pPr algn="r">
              <a:defRPr sz="1200"/>
            </a:lvl1pPr>
          </a:lstStyle>
          <a:p>
            <a:fld id="{BEEF16BB-A437-4957-A6C9-E68FDEDD870E}" type="slidenum">
              <a:rPr lang="en-US" smtClean="0"/>
              <a:t>‹#›</a:t>
            </a:fld>
            <a:endParaRPr lang="en-US"/>
          </a:p>
        </p:txBody>
      </p:sp>
    </p:spTree>
    <p:extLst>
      <p:ext uri="{BB962C8B-B14F-4D97-AF65-F5344CB8AC3E}">
        <p14:creationId xmlns:p14="http://schemas.microsoft.com/office/powerpoint/2010/main" val="4258659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9136E9E-E984-481A-BE9B-F5F5F6C99ACA}" type="slidenum">
              <a:rPr lang="en-US" smtClean="0"/>
              <a:t>1</a:t>
            </a:fld>
            <a:endParaRPr lang="en-US"/>
          </a:p>
        </p:txBody>
      </p:sp>
    </p:spTree>
    <p:extLst>
      <p:ext uri="{BB962C8B-B14F-4D97-AF65-F5344CB8AC3E}">
        <p14:creationId xmlns:p14="http://schemas.microsoft.com/office/powerpoint/2010/main" val="20175593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a first</a:t>
            </a:r>
            <a:r>
              <a:rPr lang="en-US" baseline="0" dirty="0" smtClean="0"/>
              <a:t> look at these data – very descriptive and still preliminary. We have a lot of questions still to answer FOR SURE, these are just some of the first on the list. </a:t>
            </a:r>
            <a:endParaRPr lang="en-US" dirty="0"/>
          </a:p>
        </p:txBody>
      </p:sp>
      <p:sp>
        <p:nvSpPr>
          <p:cNvPr id="4" name="Slide Number Placeholder 3"/>
          <p:cNvSpPr>
            <a:spLocks noGrp="1"/>
          </p:cNvSpPr>
          <p:nvPr>
            <p:ph type="sldNum" sz="quarter" idx="10"/>
          </p:nvPr>
        </p:nvSpPr>
        <p:spPr/>
        <p:txBody>
          <a:bodyPr/>
          <a:lstStyle/>
          <a:p>
            <a:fld id="{79136E9E-E984-481A-BE9B-F5F5F6C99ACA}" type="slidenum">
              <a:rPr lang="en-US" smtClean="0"/>
              <a:t>2</a:t>
            </a:fld>
            <a:endParaRPr lang="en-US"/>
          </a:p>
        </p:txBody>
      </p:sp>
    </p:spTree>
    <p:extLst>
      <p:ext uri="{BB962C8B-B14F-4D97-AF65-F5344CB8AC3E}">
        <p14:creationId xmlns:p14="http://schemas.microsoft.com/office/powerpoint/2010/main" val="9167658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Thank you to Tim and James</a:t>
            </a:r>
            <a:r>
              <a:rPr lang="en-US" baseline="0" dirty="0" smtClean="0"/>
              <a:t> at TSAC, James Hawkins, and Dennis Hengstler and Chris Tingle for their help with this. </a:t>
            </a:r>
            <a:endParaRPr lang="en-US" dirty="0"/>
          </a:p>
        </p:txBody>
      </p:sp>
      <p:sp>
        <p:nvSpPr>
          <p:cNvPr id="4" name="Slide Number Placeholder 3"/>
          <p:cNvSpPr>
            <a:spLocks noGrp="1"/>
          </p:cNvSpPr>
          <p:nvPr>
            <p:ph type="sldNum" sz="quarter" idx="10"/>
          </p:nvPr>
        </p:nvSpPr>
        <p:spPr/>
        <p:txBody>
          <a:bodyPr/>
          <a:lstStyle/>
          <a:p>
            <a:fld id="{79136E9E-E984-481A-BE9B-F5F5F6C99ACA}" type="slidenum">
              <a:rPr lang="en-US" smtClean="0"/>
              <a:t>3</a:t>
            </a:fld>
            <a:endParaRPr lang="en-US"/>
          </a:p>
        </p:txBody>
      </p:sp>
    </p:spTree>
    <p:extLst>
      <p:ext uri="{BB962C8B-B14F-4D97-AF65-F5344CB8AC3E}">
        <p14:creationId xmlns:p14="http://schemas.microsoft.com/office/powerpoint/2010/main" val="43114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65,000 PUBLIC high school seniors, and about 10,000 PRIVATE HS seniors</a:t>
            </a:r>
            <a:r>
              <a:rPr lang="en-US" baseline="0" dirty="0" smtClean="0"/>
              <a:t> </a:t>
            </a:r>
            <a:r>
              <a:rPr lang="en-US" dirty="0" smtClean="0"/>
              <a:t>so 58,000</a:t>
            </a:r>
            <a:r>
              <a:rPr lang="en-US" baseline="0" dirty="0" smtClean="0"/>
              <a:t> is about 90 percent of PUBLIC and 80 percent of PUBLIC AND PRIVATE. Very important to note that this final number is still moving, and we’ll have more info in the spring. This is due to certification, withdrawals and drop outs, etc. </a:t>
            </a:r>
            <a:endParaRPr lang="en-US" dirty="0"/>
          </a:p>
        </p:txBody>
      </p:sp>
      <p:sp>
        <p:nvSpPr>
          <p:cNvPr id="4" name="Slide Number Placeholder 3"/>
          <p:cNvSpPr>
            <a:spLocks noGrp="1"/>
          </p:cNvSpPr>
          <p:nvPr>
            <p:ph type="sldNum" sz="quarter" idx="10"/>
          </p:nvPr>
        </p:nvSpPr>
        <p:spPr/>
        <p:txBody>
          <a:bodyPr/>
          <a:lstStyle/>
          <a:p>
            <a:fld id="{79136E9E-E984-481A-BE9B-F5F5F6C99ACA}" type="slidenum">
              <a:rPr lang="en-US" smtClean="0"/>
              <a:t>4</a:t>
            </a:fld>
            <a:endParaRPr lang="en-US"/>
          </a:p>
        </p:txBody>
      </p:sp>
    </p:spTree>
    <p:extLst>
      <p:ext uri="{BB962C8B-B14F-4D97-AF65-F5344CB8AC3E}">
        <p14:creationId xmlns:p14="http://schemas.microsoft.com/office/powerpoint/2010/main" val="1075817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More to come about those who did not take advantage of TN Promise – where did they go? This will require a pull from Clearinghouse,</a:t>
            </a:r>
            <a:r>
              <a:rPr lang="en-US" baseline="0" dirty="0" smtClean="0"/>
              <a:t> which has not happened yet. </a:t>
            </a:r>
            <a:endParaRPr lang="en-US" dirty="0"/>
          </a:p>
        </p:txBody>
      </p:sp>
      <p:sp>
        <p:nvSpPr>
          <p:cNvPr id="4" name="Slide Number Placeholder 3"/>
          <p:cNvSpPr>
            <a:spLocks noGrp="1"/>
          </p:cNvSpPr>
          <p:nvPr>
            <p:ph type="sldNum" sz="quarter" idx="10"/>
          </p:nvPr>
        </p:nvSpPr>
        <p:spPr/>
        <p:txBody>
          <a:bodyPr/>
          <a:lstStyle/>
          <a:p>
            <a:fld id="{79136E9E-E984-481A-BE9B-F5F5F6C99ACA}" type="slidenum">
              <a:rPr lang="en-US" smtClean="0"/>
              <a:t>5</a:t>
            </a:fld>
            <a:endParaRPr lang="en-US"/>
          </a:p>
        </p:txBody>
      </p:sp>
    </p:spTree>
    <p:extLst>
      <p:ext uri="{BB962C8B-B14F-4D97-AF65-F5344CB8AC3E}">
        <p14:creationId xmlns:p14="http://schemas.microsoft.com/office/powerpoint/2010/main" val="41365819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TELS eligibility is shaky</a:t>
            </a:r>
            <a:r>
              <a:rPr lang="en-US" baseline="0" dirty="0" smtClean="0"/>
              <a:t> because we are still waiting for certifications. TELS seems high but makes sense, given that average GPA is 3.05. </a:t>
            </a:r>
          </a:p>
          <a:p>
            <a:endParaRPr lang="en-US" baseline="0" dirty="0" smtClean="0"/>
          </a:p>
          <a:p>
            <a:r>
              <a:rPr lang="en-US" baseline="0" dirty="0" smtClean="0"/>
              <a:t>Median EFC is $4,038; average annual TN Promise award amount is $1,020, per Tim Phelps. This only includes students for whom we have a FAFSA record – does not include those who don’t have a record for Pell, TELS, etc. </a:t>
            </a:r>
            <a:endParaRPr lang="en-US" dirty="0"/>
          </a:p>
        </p:txBody>
      </p:sp>
      <p:sp>
        <p:nvSpPr>
          <p:cNvPr id="4" name="Slide Number Placeholder 3"/>
          <p:cNvSpPr>
            <a:spLocks noGrp="1"/>
          </p:cNvSpPr>
          <p:nvPr>
            <p:ph type="sldNum" sz="quarter" idx="10"/>
          </p:nvPr>
        </p:nvSpPr>
        <p:spPr/>
        <p:txBody>
          <a:bodyPr/>
          <a:lstStyle/>
          <a:p>
            <a:fld id="{79136E9E-E984-481A-BE9B-F5F5F6C99ACA}" type="slidenum">
              <a:rPr lang="en-US" smtClean="0"/>
              <a:t>6</a:t>
            </a:fld>
            <a:endParaRPr lang="en-US"/>
          </a:p>
        </p:txBody>
      </p:sp>
    </p:spTree>
    <p:extLst>
      <p:ext uri="{BB962C8B-B14F-4D97-AF65-F5344CB8AC3E}">
        <p14:creationId xmlns:p14="http://schemas.microsoft.com/office/powerpoint/2010/main" val="39379805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an annual award. Tuition at CCs about $4,000</a:t>
            </a:r>
            <a:r>
              <a:rPr lang="en-US" baseline="0" dirty="0" smtClean="0"/>
              <a:t> and $3,500 at TCATs</a:t>
            </a:r>
            <a:endParaRPr lang="en-US" dirty="0"/>
          </a:p>
        </p:txBody>
      </p:sp>
      <p:sp>
        <p:nvSpPr>
          <p:cNvPr id="4" name="Slide Number Placeholder 3"/>
          <p:cNvSpPr>
            <a:spLocks noGrp="1"/>
          </p:cNvSpPr>
          <p:nvPr>
            <p:ph type="sldNum" sz="quarter" idx="10"/>
          </p:nvPr>
        </p:nvSpPr>
        <p:spPr/>
        <p:txBody>
          <a:bodyPr/>
          <a:lstStyle/>
          <a:p>
            <a:fld id="{79136E9E-E984-481A-BE9B-F5F5F6C99ACA}" type="slidenum">
              <a:rPr lang="en-US" smtClean="0"/>
              <a:t>7</a:t>
            </a:fld>
            <a:endParaRPr lang="en-US"/>
          </a:p>
        </p:txBody>
      </p:sp>
    </p:spTree>
    <p:extLst>
      <p:ext uri="{BB962C8B-B14F-4D97-AF65-F5344CB8AC3E}">
        <p14:creationId xmlns:p14="http://schemas.microsoft.com/office/powerpoint/2010/main" val="31182293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varies by institution. </a:t>
            </a:r>
            <a:endParaRPr lang="en-US" baseline="0" dirty="0" smtClean="0"/>
          </a:p>
          <a:p>
            <a:r>
              <a:rPr lang="en-US" baseline="0" dirty="0" smtClean="0"/>
              <a:t>Not using causal language, but this likely has a lot do to with Promise. BUT – this is not BECAUSE OF PROMISE.</a:t>
            </a:r>
          </a:p>
          <a:p>
            <a:endParaRPr lang="en-US" baseline="0" dirty="0" smtClean="0"/>
          </a:p>
          <a:p>
            <a:r>
              <a:rPr lang="en-US" baseline="0" dirty="0" smtClean="0"/>
              <a:t>Likely some new entrants, though – the decrease in 4 years is not equal to the increase in CCs and TCATs, so we must have some new people in there too. </a:t>
            </a:r>
          </a:p>
        </p:txBody>
      </p:sp>
      <p:sp>
        <p:nvSpPr>
          <p:cNvPr id="4" name="Slide Number Placeholder 3"/>
          <p:cNvSpPr>
            <a:spLocks noGrp="1"/>
          </p:cNvSpPr>
          <p:nvPr>
            <p:ph type="sldNum" sz="quarter" idx="10"/>
          </p:nvPr>
        </p:nvSpPr>
        <p:spPr/>
        <p:txBody>
          <a:bodyPr/>
          <a:lstStyle/>
          <a:p>
            <a:fld id="{79136E9E-E984-481A-BE9B-F5F5F6C99ACA}" type="slidenum">
              <a:rPr lang="en-US" smtClean="0"/>
              <a:t>8</a:t>
            </a:fld>
            <a:endParaRPr lang="en-US"/>
          </a:p>
        </p:txBody>
      </p:sp>
    </p:spTree>
    <p:extLst>
      <p:ext uri="{BB962C8B-B14F-4D97-AF65-F5344CB8AC3E}">
        <p14:creationId xmlns:p14="http://schemas.microsoft.com/office/powerpoint/2010/main" val="10311913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9136E9E-E984-481A-BE9B-F5F5F6C99ACA}" type="slidenum">
              <a:rPr lang="en-US" smtClean="0"/>
              <a:t>9</a:t>
            </a:fld>
            <a:endParaRPr lang="en-US"/>
          </a:p>
        </p:txBody>
      </p:sp>
    </p:spTree>
    <p:extLst>
      <p:ext uri="{BB962C8B-B14F-4D97-AF65-F5344CB8AC3E}">
        <p14:creationId xmlns:p14="http://schemas.microsoft.com/office/powerpoint/2010/main" val="40453390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There’s still about 1,000 people – who are they? Still digging. </a:t>
            </a:r>
          </a:p>
          <a:p>
            <a:endParaRPr lang="en-US" dirty="0" smtClean="0"/>
          </a:p>
          <a:p>
            <a:r>
              <a:rPr lang="en-US" dirty="0" smtClean="0"/>
              <a:t>These people</a:t>
            </a:r>
            <a:r>
              <a:rPr lang="en-US" baseline="0" dirty="0" smtClean="0"/>
              <a:t> had a slightly higher mean GPA than Promise kids (3.2 versus 3.0) which makes me think they thought they are going to a four-year. </a:t>
            </a:r>
            <a:endParaRPr lang="en-US" dirty="0"/>
          </a:p>
        </p:txBody>
      </p:sp>
      <p:sp>
        <p:nvSpPr>
          <p:cNvPr id="4" name="Slide Number Placeholder 3"/>
          <p:cNvSpPr>
            <a:spLocks noGrp="1"/>
          </p:cNvSpPr>
          <p:nvPr>
            <p:ph type="sldNum" sz="quarter" idx="10"/>
          </p:nvPr>
        </p:nvSpPr>
        <p:spPr/>
        <p:txBody>
          <a:bodyPr/>
          <a:lstStyle/>
          <a:p>
            <a:fld id="{BEEF16BB-A437-4957-A6C9-E68FDEDD870E}" type="slidenum">
              <a:rPr lang="en-US" smtClean="0"/>
              <a:t>10</a:t>
            </a:fld>
            <a:endParaRPr lang="en-US"/>
          </a:p>
        </p:txBody>
      </p:sp>
    </p:spTree>
    <p:extLst>
      <p:ext uri="{BB962C8B-B14F-4D97-AF65-F5344CB8AC3E}">
        <p14:creationId xmlns:p14="http://schemas.microsoft.com/office/powerpoint/2010/main" val="12408385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lot of this can be attributed</a:t>
            </a:r>
            <a:r>
              <a:rPr lang="en-US" baseline="0" dirty="0" smtClean="0"/>
              <a:t> to Reconnect more so than Promise, per Carol </a:t>
            </a:r>
            <a:r>
              <a:rPr lang="en-US" baseline="0" dirty="0" err="1" smtClean="0"/>
              <a:t>Puryear</a:t>
            </a:r>
            <a:r>
              <a:rPr lang="en-US" baseline="0" dirty="0" smtClean="0"/>
              <a:t>, but about 2,000 Promise kids are at TCATs. </a:t>
            </a:r>
            <a:endParaRPr lang="en-US" dirty="0"/>
          </a:p>
        </p:txBody>
      </p:sp>
      <p:sp>
        <p:nvSpPr>
          <p:cNvPr id="4" name="Slide Number Placeholder 3"/>
          <p:cNvSpPr>
            <a:spLocks noGrp="1"/>
          </p:cNvSpPr>
          <p:nvPr>
            <p:ph type="sldNum" sz="quarter" idx="10"/>
          </p:nvPr>
        </p:nvSpPr>
        <p:spPr/>
        <p:txBody>
          <a:bodyPr/>
          <a:lstStyle/>
          <a:p>
            <a:fld id="{79136E9E-E984-481A-BE9B-F5F5F6C99ACA}" type="slidenum">
              <a:rPr lang="en-US" smtClean="0"/>
              <a:t>11</a:t>
            </a:fld>
            <a:endParaRPr lang="en-US"/>
          </a:p>
        </p:txBody>
      </p:sp>
    </p:spTree>
    <p:extLst>
      <p:ext uri="{BB962C8B-B14F-4D97-AF65-F5344CB8AC3E}">
        <p14:creationId xmlns:p14="http://schemas.microsoft.com/office/powerpoint/2010/main" val="24023110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9136E9E-E984-481A-BE9B-F5F5F6C99ACA}" type="slidenum">
              <a:rPr lang="en-US" smtClean="0"/>
              <a:t>12</a:t>
            </a:fld>
            <a:endParaRPr lang="en-US"/>
          </a:p>
        </p:txBody>
      </p:sp>
    </p:spTree>
    <p:extLst>
      <p:ext uri="{BB962C8B-B14F-4D97-AF65-F5344CB8AC3E}">
        <p14:creationId xmlns:p14="http://schemas.microsoft.com/office/powerpoint/2010/main" val="5248832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EEF16BB-A437-4957-A6C9-E68FDEDD870E}" type="slidenum">
              <a:rPr lang="en-US" smtClean="0"/>
              <a:t>13</a:t>
            </a:fld>
            <a:endParaRPr lang="en-US"/>
          </a:p>
        </p:txBody>
      </p:sp>
    </p:spTree>
    <p:extLst>
      <p:ext uri="{BB962C8B-B14F-4D97-AF65-F5344CB8AC3E}">
        <p14:creationId xmlns:p14="http://schemas.microsoft.com/office/powerpoint/2010/main" val="28596323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EEF16BB-A437-4957-A6C9-E68FDEDD870E}" type="slidenum">
              <a:rPr lang="en-US" smtClean="0"/>
              <a:t>14</a:t>
            </a:fld>
            <a:endParaRPr lang="en-US"/>
          </a:p>
        </p:txBody>
      </p:sp>
    </p:spTree>
    <p:extLst>
      <p:ext uri="{BB962C8B-B14F-4D97-AF65-F5344CB8AC3E}">
        <p14:creationId xmlns:p14="http://schemas.microsoft.com/office/powerpoint/2010/main" val="17578837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EEF16BB-A437-4957-A6C9-E68FDEDD870E}" type="slidenum">
              <a:rPr lang="en-US" smtClean="0"/>
              <a:t>15</a:t>
            </a:fld>
            <a:endParaRPr lang="en-US"/>
          </a:p>
        </p:txBody>
      </p:sp>
    </p:spTree>
    <p:extLst>
      <p:ext uri="{BB962C8B-B14F-4D97-AF65-F5344CB8AC3E}">
        <p14:creationId xmlns:p14="http://schemas.microsoft.com/office/powerpoint/2010/main" val="37521083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9136E9E-E984-481A-BE9B-F5F5F6C99ACA}" type="slidenum">
              <a:rPr lang="en-US" smtClean="0"/>
              <a:t>16</a:t>
            </a:fld>
            <a:endParaRPr lang="en-US"/>
          </a:p>
        </p:txBody>
      </p:sp>
    </p:spTree>
    <p:extLst>
      <p:ext uri="{BB962C8B-B14F-4D97-AF65-F5344CB8AC3E}">
        <p14:creationId xmlns:p14="http://schemas.microsoft.com/office/powerpoint/2010/main" val="5150721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Just FTF</a:t>
            </a:r>
            <a:endParaRPr lang="en-US" dirty="0"/>
          </a:p>
        </p:txBody>
      </p:sp>
      <p:sp>
        <p:nvSpPr>
          <p:cNvPr id="4" name="Slide Number Placeholder 3"/>
          <p:cNvSpPr>
            <a:spLocks noGrp="1"/>
          </p:cNvSpPr>
          <p:nvPr>
            <p:ph type="sldNum" sz="quarter" idx="10"/>
          </p:nvPr>
        </p:nvSpPr>
        <p:spPr/>
        <p:txBody>
          <a:bodyPr/>
          <a:lstStyle/>
          <a:p>
            <a:fld id="{BEEF16BB-A437-4957-A6C9-E68FDEDD870E}" type="slidenum">
              <a:rPr lang="en-US" smtClean="0"/>
              <a:t>17</a:t>
            </a:fld>
            <a:endParaRPr lang="en-US"/>
          </a:p>
        </p:txBody>
      </p:sp>
    </p:spTree>
    <p:extLst>
      <p:ext uri="{BB962C8B-B14F-4D97-AF65-F5344CB8AC3E}">
        <p14:creationId xmlns:p14="http://schemas.microsoft.com/office/powerpoint/2010/main" val="19053561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9136E9E-E984-481A-BE9B-F5F5F6C99ACA}" type="slidenum">
              <a:rPr lang="en-US" smtClean="0"/>
              <a:t>18</a:t>
            </a:fld>
            <a:endParaRPr lang="en-US"/>
          </a:p>
        </p:txBody>
      </p:sp>
    </p:spTree>
    <p:extLst>
      <p:ext uri="{BB962C8B-B14F-4D97-AF65-F5344CB8AC3E}">
        <p14:creationId xmlns:p14="http://schemas.microsoft.com/office/powerpoint/2010/main" val="12906222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EEF16BB-A437-4957-A6C9-E68FDEDD870E}" type="slidenum">
              <a:rPr lang="en-US" smtClean="0"/>
              <a:t>19</a:t>
            </a:fld>
            <a:endParaRPr lang="en-US"/>
          </a:p>
        </p:txBody>
      </p:sp>
    </p:spTree>
    <p:extLst>
      <p:ext uri="{BB962C8B-B14F-4D97-AF65-F5344CB8AC3E}">
        <p14:creationId xmlns:p14="http://schemas.microsoft.com/office/powerpoint/2010/main" val="27638135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Most of these</a:t>
            </a:r>
            <a:r>
              <a:rPr lang="en-US" baseline="0" dirty="0" smtClean="0"/>
              <a:t> students are </a:t>
            </a:r>
            <a:r>
              <a:rPr lang="en-US" dirty="0" smtClean="0"/>
              <a:t>on the margin of being academically eligible to attend a four-year versus a two-year.</a:t>
            </a:r>
            <a:r>
              <a:rPr lang="en-US" baseline="0" dirty="0" smtClean="0"/>
              <a:t> Increase in odds compared to past 3 years (2012-2014.)</a:t>
            </a:r>
            <a:endParaRPr lang="en-US" dirty="0"/>
          </a:p>
        </p:txBody>
      </p:sp>
      <p:sp>
        <p:nvSpPr>
          <p:cNvPr id="4" name="Slide Number Placeholder 3"/>
          <p:cNvSpPr>
            <a:spLocks noGrp="1"/>
          </p:cNvSpPr>
          <p:nvPr>
            <p:ph type="sldNum" sz="quarter" idx="10"/>
          </p:nvPr>
        </p:nvSpPr>
        <p:spPr/>
        <p:txBody>
          <a:bodyPr/>
          <a:lstStyle/>
          <a:p>
            <a:fld id="{79136E9E-E984-481A-BE9B-F5F5F6C99ACA}" type="slidenum">
              <a:rPr lang="en-US" smtClean="0"/>
              <a:t>20</a:t>
            </a:fld>
            <a:endParaRPr lang="en-US"/>
          </a:p>
        </p:txBody>
      </p:sp>
    </p:spTree>
    <p:extLst>
      <p:ext uri="{BB962C8B-B14F-4D97-AF65-F5344CB8AC3E}">
        <p14:creationId xmlns:p14="http://schemas.microsoft.com/office/powerpoint/2010/main" val="26089412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EEF16BB-A437-4957-A6C9-E68FDEDD870E}" type="slidenum">
              <a:rPr lang="en-US" smtClean="0"/>
              <a:t>21</a:t>
            </a:fld>
            <a:endParaRPr lang="en-US"/>
          </a:p>
        </p:txBody>
      </p:sp>
    </p:spTree>
    <p:extLst>
      <p:ext uri="{BB962C8B-B14F-4D97-AF65-F5344CB8AC3E}">
        <p14:creationId xmlns:p14="http://schemas.microsoft.com/office/powerpoint/2010/main" val="28017152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EEF16BB-A437-4957-A6C9-E68FDEDD870E}" type="slidenum">
              <a:rPr lang="en-US" smtClean="0"/>
              <a:t>22</a:t>
            </a:fld>
            <a:endParaRPr lang="en-US"/>
          </a:p>
        </p:txBody>
      </p:sp>
    </p:spTree>
    <p:extLst>
      <p:ext uri="{BB962C8B-B14F-4D97-AF65-F5344CB8AC3E}">
        <p14:creationId xmlns:p14="http://schemas.microsoft.com/office/powerpoint/2010/main" val="3262083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EEF16BB-A437-4957-A6C9-E68FDEDD870E}" type="slidenum">
              <a:rPr lang="en-US" smtClean="0"/>
              <a:t>23</a:t>
            </a:fld>
            <a:endParaRPr lang="en-US"/>
          </a:p>
        </p:txBody>
      </p:sp>
    </p:spTree>
    <p:extLst>
      <p:ext uri="{BB962C8B-B14F-4D97-AF65-F5344CB8AC3E}">
        <p14:creationId xmlns:p14="http://schemas.microsoft.com/office/powerpoint/2010/main" val="22264021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EEF16BB-A437-4957-A6C9-E68FDEDD870E}" type="slidenum">
              <a:rPr lang="en-US" smtClean="0"/>
              <a:t>24</a:t>
            </a:fld>
            <a:endParaRPr lang="en-US"/>
          </a:p>
        </p:txBody>
      </p:sp>
    </p:spTree>
    <p:extLst>
      <p:ext uri="{BB962C8B-B14F-4D97-AF65-F5344CB8AC3E}">
        <p14:creationId xmlns:p14="http://schemas.microsoft.com/office/powerpoint/2010/main" val="15868389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EEF16BB-A437-4957-A6C9-E68FDEDD870E}" type="slidenum">
              <a:rPr lang="en-US" smtClean="0"/>
              <a:t>25</a:t>
            </a:fld>
            <a:endParaRPr lang="en-US"/>
          </a:p>
        </p:txBody>
      </p:sp>
    </p:spTree>
    <p:extLst>
      <p:ext uri="{BB962C8B-B14F-4D97-AF65-F5344CB8AC3E}">
        <p14:creationId xmlns:p14="http://schemas.microsoft.com/office/powerpoint/2010/main" val="277762751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I said earlier,</a:t>
            </a:r>
            <a:r>
              <a:rPr lang="en-US" baseline="0" dirty="0" smtClean="0"/>
              <a:t> this is just a first pass using this data. We have many more questions that we can and will explore – these are just some of them. </a:t>
            </a:r>
            <a:endParaRPr lang="en-US" dirty="0"/>
          </a:p>
        </p:txBody>
      </p:sp>
      <p:sp>
        <p:nvSpPr>
          <p:cNvPr id="4" name="Slide Number Placeholder 3"/>
          <p:cNvSpPr>
            <a:spLocks noGrp="1"/>
          </p:cNvSpPr>
          <p:nvPr>
            <p:ph type="sldNum" sz="quarter" idx="10"/>
          </p:nvPr>
        </p:nvSpPr>
        <p:spPr/>
        <p:txBody>
          <a:bodyPr/>
          <a:lstStyle/>
          <a:p>
            <a:fld id="{79136E9E-E984-481A-BE9B-F5F5F6C99ACA}" type="slidenum">
              <a:rPr lang="en-US" smtClean="0"/>
              <a:t>26</a:t>
            </a:fld>
            <a:endParaRPr lang="en-US"/>
          </a:p>
        </p:txBody>
      </p:sp>
    </p:spTree>
    <p:extLst>
      <p:ext uri="{BB962C8B-B14F-4D97-AF65-F5344CB8AC3E}">
        <p14:creationId xmlns:p14="http://schemas.microsoft.com/office/powerpoint/2010/main" val="385717879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9136E9E-E984-481A-BE9B-F5F5F6C99ACA}" type="slidenum">
              <a:rPr lang="en-US" smtClean="0"/>
              <a:t>27</a:t>
            </a:fld>
            <a:endParaRPr lang="en-US"/>
          </a:p>
        </p:txBody>
      </p:sp>
    </p:spTree>
    <p:extLst>
      <p:ext uri="{BB962C8B-B14F-4D97-AF65-F5344CB8AC3E}">
        <p14:creationId xmlns:p14="http://schemas.microsoft.com/office/powerpoint/2010/main" val="337723516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Last year, we had 58,000 and this</a:t>
            </a:r>
            <a:r>
              <a:rPr lang="en-US" baseline="0" dirty="0" smtClean="0"/>
              <a:t> year, applications increased by about 1,600. This is about 92 percent of public HS seniors. </a:t>
            </a:r>
            <a:endParaRPr lang="en-US" dirty="0"/>
          </a:p>
        </p:txBody>
      </p:sp>
      <p:sp>
        <p:nvSpPr>
          <p:cNvPr id="4" name="Slide Number Placeholder 3"/>
          <p:cNvSpPr>
            <a:spLocks noGrp="1"/>
          </p:cNvSpPr>
          <p:nvPr>
            <p:ph type="sldNum" sz="quarter" idx="10"/>
          </p:nvPr>
        </p:nvSpPr>
        <p:spPr/>
        <p:txBody>
          <a:bodyPr/>
          <a:lstStyle/>
          <a:p>
            <a:fld id="{79136E9E-E984-481A-BE9B-F5F5F6C99ACA}" type="slidenum">
              <a:rPr lang="en-US" smtClean="0"/>
              <a:t>28</a:t>
            </a:fld>
            <a:endParaRPr lang="en-US"/>
          </a:p>
        </p:txBody>
      </p:sp>
    </p:spTree>
    <p:extLst>
      <p:ext uri="{BB962C8B-B14F-4D97-AF65-F5344CB8AC3E}">
        <p14:creationId xmlns:p14="http://schemas.microsoft.com/office/powerpoint/2010/main" val="355424671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9136E9E-E984-481A-BE9B-F5F5F6C99ACA}" type="slidenum">
              <a:rPr lang="en-US" smtClean="0"/>
              <a:t>29</a:t>
            </a:fld>
            <a:endParaRPr lang="en-US"/>
          </a:p>
        </p:txBody>
      </p:sp>
    </p:spTree>
    <p:extLst>
      <p:ext uri="{BB962C8B-B14F-4D97-AF65-F5344CB8AC3E}">
        <p14:creationId xmlns:p14="http://schemas.microsoft.com/office/powerpoint/2010/main" val="76847154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ti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alphaModFix amt="3000"/>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56225233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D2C1CD40-A84B-4867-A42F-360A42F1FC32}" type="datetimeFigureOut">
              <a:rPr lang="en-US" smtClean="0"/>
              <a:t>11/19/2015</a:t>
            </a:fld>
            <a:endParaRPr lang="en-US"/>
          </a:p>
        </p:txBody>
      </p:sp>
      <p:sp>
        <p:nvSpPr>
          <p:cNvPr id="5" name="Footer Placeholder 4"/>
          <p:cNvSpPr>
            <a:spLocks noGrp="1"/>
          </p:cNvSpPr>
          <p:nvPr>
            <p:ph type="ftr" sz="quarter" idx="11"/>
          </p:nvPr>
        </p:nvSpPr>
        <p:spPr>
          <a:xfrm>
            <a:off x="76200" y="6416675"/>
            <a:ext cx="7073900" cy="365125"/>
          </a:xfrm>
          <a:prstGeom prst="rect">
            <a:avLst/>
          </a:prstGeom>
        </p:spPr>
        <p:txBody>
          <a:bodyPr/>
          <a:lstStyle/>
          <a:p>
            <a:r>
              <a:rPr lang="en-US" dirty="0" smtClean="0"/>
              <a:t>ACCESS | COMPLETION | WORKFORCE</a:t>
            </a: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FDD327F-40A2-49BC-A182-B70909365CE9}" type="slidenum">
              <a:rPr lang="en-US" smtClean="0"/>
              <a:t>‹#›</a:t>
            </a:fld>
            <a:endParaRPr lang="en-US"/>
          </a:p>
        </p:txBody>
      </p:sp>
    </p:spTree>
    <p:extLst>
      <p:ext uri="{BB962C8B-B14F-4D97-AF65-F5344CB8AC3E}">
        <p14:creationId xmlns:p14="http://schemas.microsoft.com/office/powerpoint/2010/main" val="218770508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D2C1CD40-A84B-4867-A42F-360A42F1FC32}" type="datetimeFigureOut">
              <a:rPr lang="en-US" smtClean="0"/>
              <a:t>11/19/2015</a:t>
            </a:fld>
            <a:endParaRPr lang="en-US"/>
          </a:p>
        </p:txBody>
      </p:sp>
      <p:sp>
        <p:nvSpPr>
          <p:cNvPr id="5" name="Footer Placeholder 4"/>
          <p:cNvSpPr>
            <a:spLocks noGrp="1"/>
          </p:cNvSpPr>
          <p:nvPr>
            <p:ph type="ftr" sz="quarter" idx="11"/>
          </p:nvPr>
        </p:nvSpPr>
        <p:spPr>
          <a:xfrm>
            <a:off x="76200" y="6416675"/>
            <a:ext cx="7073900" cy="365125"/>
          </a:xfrm>
          <a:prstGeom prst="rect">
            <a:avLst/>
          </a:prstGeom>
        </p:spPr>
        <p:txBody>
          <a:bodyPr/>
          <a:lstStyle/>
          <a:p>
            <a:r>
              <a:rPr lang="en-US" dirty="0" smtClean="0"/>
              <a:t>ACCESS | COMPLETION | WORKFORCE</a:t>
            </a: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FDD327F-40A2-49BC-A182-B70909365CE9}" type="slidenum">
              <a:rPr lang="en-US" smtClean="0"/>
              <a:t>‹#›</a:t>
            </a:fld>
            <a:endParaRPr lang="en-US"/>
          </a:p>
        </p:txBody>
      </p:sp>
    </p:spTree>
    <p:extLst>
      <p:ext uri="{BB962C8B-B14F-4D97-AF65-F5344CB8AC3E}">
        <p14:creationId xmlns:p14="http://schemas.microsoft.com/office/powerpoint/2010/main" val="366975162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D2C1CD40-A84B-4867-A42F-360A42F1FC32}" type="datetimeFigureOut">
              <a:rPr lang="en-US" smtClean="0"/>
              <a:t>11/19/2015</a:t>
            </a:fld>
            <a:endParaRPr lang="en-US"/>
          </a:p>
        </p:txBody>
      </p:sp>
      <p:sp>
        <p:nvSpPr>
          <p:cNvPr id="6" name="Footer Placeholder 5"/>
          <p:cNvSpPr>
            <a:spLocks noGrp="1"/>
          </p:cNvSpPr>
          <p:nvPr>
            <p:ph type="ftr" sz="quarter" idx="11"/>
          </p:nvPr>
        </p:nvSpPr>
        <p:spPr>
          <a:xfrm>
            <a:off x="76200" y="6416675"/>
            <a:ext cx="70739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FDD327F-40A2-49BC-A182-B70909365CE9}" type="slidenum">
              <a:rPr lang="en-US" smtClean="0"/>
              <a:t>‹#›</a:t>
            </a:fld>
            <a:endParaRPr lang="en-US"/>
          </a:p>
        </p:txBody>
      </p:sp>
    </p:spTree>
    <p:extLst>
      <p:ext uri="{BB962C8B-B14F-4D97-AF65-F5344CB8AC3E}">
        <p14:creationId xmlns:p14="http://schemas.microsoft.com/office/powerpoint/2010/main" val="118057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D2C1CD40-A84B-4867-A42F-360A42F1FC32}" type="datetimeFigureOut">
              <a:rPr lang="en-US" smtClean="0"/>
              <a:t>11/19/2015</a:t>
            </a:fld>
            <a:endParaRPr lang="en-US"/>
          </a:p>
        </p:txBody>
      </p:sp>
      <p:sp>
        <p:nvSpPr>
          <p:cNvPr id="8" name="Footer Placeholder 7"/>
          <p:cNvSpPr>
            <a:spLocks noGrp="1"/>
          </p:cNvSpPr>
          <p:nvPr>
            <p:ph type="ftr" sz="quarter" idx="11"/>
          </p:nvPr>
        </p:nvSpPr>
        <p:spPr>
          <a:xfrm>
            <a:off x="76200" y="6416675"/>
            <a:ext cx="70739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3FDD327F-40A2-49BC-A182-B70909365CE9}" type="slidenum">
              <a:rPr lang="en-US" smtClean="0"/>
              <a:t>‹#›</a:t>
            </a:fld>
            <a:endParaRPr lang="en-US"/>
          </a:p>
        </p:txBody>
      </p:sp>
    </p:spTree>
    <p:extLst>
      <p:ext uri="{BB962C8B-B14F-4D97-AF65-F5344CB8AC3E}">
        <p14:creationId xmlns:p14="http://schemas.microsoft.com/office/powerpoint/2010/main" val="33624701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D2C1CD40-A84B-4867-A42F-360A42F1FC32}" type="datetimeFigureOut">
              <a:rPr lang="en-US" smtClean="0"/>
              <a:t>11/19/2015</a:t>
            </a:fld>
            <a:endParaRPr lang="en-US"/>
          </a:p>
        </p:txBody>
      </p:sp>
      <p:sp>
        <p:nvSpPr>
          <p:cNvPr id="4" name="Footer Placeholder 3"/>
          <p:cNvSpPr>
            <a:spLocks noGrp="1"/>
          </p:cNvSpPr>
          <p:nvPr>
            <p:ph type="ftr" sz="quarter" idx="11"/>
          </p:nvPr>
        </p:nvSpPr>
        <p:spPr>
          <a:xfrm>
            <a:off x="76200" y="6416675"/>
            <a:ext cx="70739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3FDD327F-40A2-49BC-A182-B70909365CE9}" type="slidenum">
              <a:rPr lang="en-US" smtClean="0"/>
              <a:t>‹#›</a:t>
            </a:fld>
            <a:endParaRPr lang="en-US"/>
          </a:p>
        </p:txBody>
      </p:sp>
    </p:spTree>
    <p:extLst>
      <p:ext uri="{BB962C8B-B14F-4D97-AF65-F5344CB8AC3E}">
        <p14:creationId xmlns:p14="http://schemas.microsoft.com/office/powerpoint/2010/main" val="3257038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D2C1CD40-A84B-4867-A42F-360A42F1FC32}" type="datetimeFigureOut">
              <a:rPr lang="en-US" smtClean="0"/>
              <a:t>11/19/2015</a:t>
            </a:fld>
            <a:endParaRPr lang="en-US"/>
          </a:p>
        </p:txBody>
      </p:sp>
      <p:sp>
        <p:nvSpPr>
          <p:cNvPr id="3" name="Footer Placeholder 2"/>
          <p:cNvSpPr>
            <a:spLocks noGrp="1"/>
          </p:cNvSpPr>
          <p:nvPr>
            <p:ph type="ftr" sz="quarter" idx="11"/>
          </p:nvPr>
        </p:nvSpPr>
        <p:spPr>
          <a:xfrm>
            <a:off x="76200" y="6416675"/>
            <a:ext cx="70739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3FDD327F-40A2-49BC-A182-B70909365CE9}" type="slidenum">
              <a:rPr lang="en-US" smtClean="0"/>
              <a:t>‹#›</a:t>
            </a:fld>
            <a:endParaRPr lang="en-US"/>
          </a:p>
        </p:txBody>
      </p:sp>
    </p:spTree>
    <p:extLst>
      <p:ext uri="{BB962C8B-B14F-4D97-AF65-F5344CB8AC3E}">
        <p14:creationId xmlns:p14="http://schemas.microsoft.com/office/powerpoint/2010/main" val="32206834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D2C1CD40-A84B-4867-A42F-360A42F1FC32}" type="datetimeFigureOut">
              <a:rPr lang="en-US" smtClean="0"/>
              <a:t>11/19/2015</a:t>
            </a:fld>
            <a:endParaRPr lang="en-US"/>
          </a:p>
        </p:txBody>
      </p:sp>
      <p:sp>
        <p:nvSpPr>
          <p:cNvPr id="6" name="Footer Placeholder 5"/>
          <p:cNvSpPr>
            <a:spLocks noGrp="1"/>
          </p:cNvSpPr>
          <p:nvPr>
            <p:ph type="ftr" sz="quarter" idx="11"/>
          </p:nvPr>
        </p:nvSpPr>
        <p:spPr>
          <a:xfrm>
            <a:off x="76200" y="6416675"/>
            <a:ext cx="70739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FDD327F-40A2-49BC-A182-B70909365CE9}" type="slidenum">
              <a:rPr lang="en-US" smtClean="0"/>
              <a:t>‹#›</a:t>
            </a:fld>
            <a:endParaRPr lang="en-US"/>
          </a:p>
        </p:txBody>
      </p:sp>
    </p:spTree>
    <p:extLst>
      <p:ext uri="{BB962C8B-B14F-4D97-AF65-F5344CB8AC3E}">
        <p14:creationId xmlns:p14="http://schemas.microsoft.com/office/powerpoint/2010/main" val="37655234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D2C1CD40-A84B-4867-A42F-360A42F1FC32}" type="datetimeFigureOut">
              <a:rPr lang="en-US" smtClean="0"/>
              <a:t>11/19/2015</a:t>
            </a:fld>
            <a:endParaRPr lang="en-US"/>
          </a:p>
        </p:txBody>
      </p:sp>
      <p:sp>
        <p:nvSpPr>
          <p:cNvPr id="6" name="Footer Placeholder 5"/>
          <p:cNvSpPr>
            <a:spLocks noGrp="1"/>
          </p:cNvSpPr>
          <p:nvPr>
            <p:ph type="ftr" sz="quarter" idx="11"/>
          </p:nvPr>
        </p:nvSpPr>
        <p:spPr>
          <a:xfrm>
            <a:off x="76200" y="6416675"/>
            <a:ext cx="70739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FDD327F-40A2-49BC-A182-B70909365CE9}" type="slidenum">
              <a:rPr lang="en-US" smtClean="0"/>
              <a:t>‹#›</a:t>
            </a:fld>
            <a:endParaRPr lang="en-US"/>
          </a:p>
        </p:txBody>
      </p:sp>
    </p:spTree>
    <p:extLst>
      <p:ext uri="{BB962C8B-B14F-4D97-AF65-F5344CB8AC3E}">
        <p14:creationId xmlns:p14="http://schemas.microsoft.com/office/powerpoint/2010/main" val="31123401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D2C1CD40-A84B-4867-A42F-360A42F1FC32}" type="datetimeFigureOut">
              <a:rPr lang="en-US" smtClean="0"/>
              <a:t>11/19/2015</a:t>
            </a:fld>
            <a:endParaRPr lang="en-US"/>
          </a:p>
        </p:txBody>
      </p:sp>
      <p:sp>
        <p:nvSpPr>
          <p:cNvPr id="5" name="Footer Placeholder 4"/>
          <p:cNvSpPr>
            <a:spLocks noGrp="1"/>
          </p:cNvSpPr>
          <p:nvPr>
            <p:ph type="ftr" sz="quarter" idx="11"/>
          </p:nvPr>
        </p:nvSpPr>
        <p:spPr>
          <a:xfrm>
            <a:off x="76200" y="6416675"/>
            <a:ext cx="70739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FDD327F-40A2-49BC-A182-B70909365CE9}" type="slidenum">
              <a:rPr lang="en-US" smtClean="0"/>
              <a:t>‹#›</a:t>
            </a:fld>
            <a:endParaRPr lang="en-US"/>
          </a:p>
        </p:txBody>
      </p:sp>
    </p:spTree>
    <p:extLst>
      <p:ext uri="{BB962C8B-B14F-4D97-AF65-F5344CB8AC3E}">
        <p14:creationId xmlns:p14="http://schemas.microsoft.com/office/powerpoint/2010/main" val="22052172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D2C1CD40-A84B-4867-A42F-360A42F1FC32}" type="datetimeFigureOut">
              <a:rPr lang="en-US" smtClean="0"/>
              <a:t>11/19/2015</a:t>
            </a:fld>
            <a:endParaRPr lang="en-US"/>
          </a:p>
        </p:txBody>
      </p:sp>
      <p:sp>
        <p:nvSpPr>
          <p:cNvPr id="5" name="Footer Placeholder 4"/>
          <p:cNvSpPr>
            <a:spLocks noGrp="1"/>
          </p:cNvSpPr>
          <p:nvPr>
            <p:ph type="ftr" sz="quarter" idx="11"/>
          </p:nvPr>
        </p:nvSpPr>
        <p:spPr>
          <a:xfrm>
            <a:off x="76200" y="6416675"/>
            <a:ext cx="70739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FDD327F-40A2-49BC-A182-B70909365CE9}" type="slidenum">
              <a:rPr lang="en-US" smtClean="0"/>
              <a:t>‹#›</a:t>
            </a:fld>
            <a:endParaRPr lang="en-US"/>
          </a:p>
        </p:txBody>
      </p:sp>
    </p:spTree>
    <p:extLst>
      <p:ext uri="{BB962C8B-B14F-4D97-AF65-F5344CB8AC3E}">
        <p14:creationId xmlns:p14="http://schemas.microsoft.com/office/powerpoint/2010/main" val="41358012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ti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2000"/>
            <a:lum/>
          </a:blip>
          <a:srcRect/>
          <a:stretch>
            <a:fillRect t="-17000" b="-17000"/>
          </a:stretch>
        </a:blipFill>
        <a:effectLst/>
      </p:bgPr>
    </p:bg>
    <p:spTree>
      <p:nvGrpSpPr>
        <p:cNvPr id="1" name=""/>
        <p:cNvGrpSpPr/>
        <p:nvPr/>
      </p:nvGrpSpPr>
      <p:grpSpPr>
        <a:xfrm>
          <a:off x="0" y="0"/>
          <a:ext cx="0" cy="0"/>
          <a:chOff x="0" y="0"/>
          <a:chExt cx="0" cy="0"/>
        </a:xfrm>
      </p:grpSpPr>
      <p:sp>
        <p:nvSpPr>
          <p:cNvPr id="8" name="Rectangle 7"/>
          <p:cNvSpPr/>
          <p:nvPr userDrawn="1"/>
        </p:nvSpPr>
        <p:spPr>
          <a:xfrm>
            <a:off x="0" y="6364180"/>
            <a:ext cx="9162564" cy="493820"/>
          </a:xfrm>
          <a:prstGeom prst="rect">
            <a:avLst/>
          </a:prstGeom>
          <a:gradFill flip="none" rotWithShape="1">
            <a:gsLst>
              <a:gs pos="0">
                <a:srgbClr val="002C73"/>
              </a:gs>
              <a:gs pos="77000">
                <a:srgbClr val="002C73">
                  <a:alpha val="72000"/>
                </a:srgbClr>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3"/>
          <p:cNvSpPr/>
          <p:nvPr userDrawn="1"/>
        </p:nvSpPr>
        <p:spPr>
          <a:xfrm>
            <a:off x="149441" y="6446214"/>
            <a:ext cx="4618508" cy="369332"/>
          </a:xfrm>
          <a:prstGeom prst="rect">
            <a:avLst/>
          </a:prstGeom>
        </p:spPr>
        <p:txBody>
          <a:bodyPr wrap="none">
            <a:spAutoFit/>
          </a:bodyPr>
          <a:lstStyle/>
          <a:p>
            <a:r>
              <a:rPr lang="en-US" b="0" dirty="0" smtClean="0">
                <a:solidFill>
                  <a:schemeClr val="bg1"/>
                </a:solidFill>
              </a:rPr>
              <a:t>Tennessee Higher</a:t>
            </a:r>
            <a:r>
              <a:rPr lang="en-US" b="0" baseline="0" dirty="0" smtClean="0">
                <a:solidFill>
                  <a:schemeClr val="bg1"/>
                </a:solidFill>
              </a:rPr>
              <a:t> Education Commission</a:t>
            </a:r>
            <a:endParaRPr lang="en-US" b="0" dirty="0">
              <a:solidFill>
                <a:schemeClr val="bg1"/>
              </a:solidFill>
            </a:endParaRPr>
          </a:p>
        </p:txBody>
      </p:sp>
    </p:spTree>
    <p:extLst>
      <p:ext uri="{BB962C8B-B14F-4D97-AF65-F5344CB8AC3E}">
        <p14:creationId xmlns:p14="http://schemas.microsoft.com/office/powerpoint/2010/main" val="11416178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jpeg"/><Relationship Id="rId7" Type="http://schemas.openxmlformats.org/officeDocument/2006/relationships/diagramColors" Target="../diagrams/colors1.xml"/><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mailto:emily.house@tn.gov"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09600" y="914400"/>
            <a:ext cx="7772400" cy="1600200"/>
          </a:xfrm>
        </p:spPr>
        <p:txBody>
          <a:bodyPr>
            <a:normAutofit fontScale="90000"/>
          </a:bodyPr>
          <a:lstStyle/>
          <a:p>
            <a:r>
              <a:rPr lang="en-US" b="1" dirty="0" smtClean="0">
                <a:solidFill>
                  <a:srgbClr val="FF0000"/>
                </a:solidFill>
              </a:rPr>
              <a:t>Tennessee Promise:</a:t>
            </a:r>
            <a:br>
              <a:rPr lang="en-US" b="1" dirty="0" smtClean="0">
                <a:solidFill>
                  <a:srgbClr val="FF0000"/>
                </a:solidFill>
              </a:rPr>
            </a:br>
            <a:r>
              <a:rPr lang="en-US" b="1" dirty="0" smtClean="0">
                <a:solidFill>
                  <a:srgbClr val="FF0000"/>
                </a:solidFill>
              </a:rPr>
              <a:t>Fall 2015 Update</a:t>
            </a:r>
            <a:br>
              <a:rPr lang="en-US" b="1" dirty="0" smtClean="0">
                <a:solidFill>
                  <a:srgbClr val="FF0000"/>
                </a:solidFill>
              </a:rPr>
            </a:br>
            <a:endParaRPr lang="en-US" b="1" dirty="0">
              <a:solidFill>
                <a:srgbClr val="FF0000"/>
              </a:solidFill>
            </a:endParaRPr>
          </a:p>
        </p:txBody>
      </p:sp>
      <p:sp>
        <p:nvSpPr>
          <p:cNvPr id="5" name="Subtitle 4"/>
          <p:cNvSpPr>
            <a:spLocks noGrp="1"/>
          </p:cNvSpPr>
          <p:nvPr>
            <p:ph type="subTitle" idx="1"/>
          </p:nvPr>
        </p:nvSpPr>
        <p:spPr>
          <a:xfrm>
            <a:off x="457200" y="4038600"/>
            <a:ext cx="7772400" cy="1752600"/>
          </a:xfrm>
        </p:spPr>
        <p:txBody>
          <a:bodyPr>
            <a:normAutofit fontScale="92500" lnSpcReduction="20000"/>
          </a:bodyPr>
          <a:lstStyle/>
          <a:p>
            <a:r>
              <a:rPr lang="en-US" sz="2800" dirty="0">
                <a:solidFill>
                  <a:srgbClr val="002C73"/>
                </a:solidFill>
              </a:rPr>
              <a:t>Emily House</a:t>
            </a:r>
          </a:p>
          <a:p>
            <a:r>
              <a:rPr lang="en-US" sz="2800" dirty="0">
                <a:solidFill>
                  <a:srgbClr val="002C73"/>
                </a:solidFill>
              </a:rPr>
              <a:t>Tennessee Higher Education </a:t>
            </a:r>
            <a:r>
              <a:rPr lang="en-US" sz="2800" dirty="0" smtClean="0">
                <a:solidFill>
                  <a:srgbClr val="002C73"/>
                </a:solidFill>
              </a:rPr>
              <a:t>Commission</a:t>
            </a:r>
          </a:p>
          <a:p>
            <a:r>
              <a:rPr lang="en-US" sz="2800" dirty="0" smtClean="0">
                <a:solidFill>
                  <a:srgbClr val="002C73"/>
                </a:solidFill>
              </a:rPr>
              <a:t>Fall Quarterly Meeting</a:t>
            </a:r>
          </a:p>
          <a:p>
            <a:r>
              <a:rPr lang="en-US" sz="2800" dirty="0" smtClean="0">
                <a:solidFill>
                  <a:srgbClr val="002C73"/>
                </a:solidFill>
              </a:rPr>
              <a:t>November 19, 2015</a:t>
            </a:r>
            <a:endParaRPr lang="en-US" sz="2800" dirty="0">
              <a:solidFill>
                <a:srgbClr val="002C73"/>
              </a:solidFill>
            </a:endParaRPr>
          </a:p>
        </p:txBody>
      </p:sp>
    </p:spTree>
    <p:extLst>
      <p:ext uri="{BB962C8B-B14F-4D97-AF65-F5344CB8AC3E}">
        <p14:creationId xmlns:p14="http://schemas.microsoft.com/office/powerpoint/2010/main" val="262508279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Points of Interest</a:t>
            </a:r>
            <a:endParaRPr lang="en-US" b="1" dirty="0">
              <a:solidFill>
                <a:srgbClr val="FF0000"/>
              </a:solidFill>
            </a:endParaRPr>
          </a:p>
        </p:txBody>
      </p:sp>
      <p:sp>
        <p:nvSpPr>
          <p:cNvPr id="3" name="Content Placeholder 2"/>
          <p:cNvSpPr>
            <a:spLocks noGrp="1"/>
          </p:cNvSpPr>
          <p:nvPr>
            <p:ph idx="1"/>
          </p:nvPr>
        </p:nvSpPr>
        <p:spPr>
          <a:xfrm>
            <a:off x="457200" y="1371600"/>
            <a:ext cx="8229600" cy="4525963"/>
          </a:xfrm>
        </p:spPr>
        <p:txBody>
          <a:bodyPr/>
          <a:lstStyle/>
          <a:p>
            <a:r>
              <a:rPr lang="en-US" dirty="0" smtClean="0"/>
              <a:t>Characteristics of Tennessee Promise students</a:t>
            </a:r>
          </a:p>
          <a:p>
            <a:pPr lvl="1"/>
            <a:r>
              <a:rPr lang="en-US" dirty="0" smtClean="0"/>
              <a:t>Who is participating in the program?</a:t>
            </a:r>
          </a:p>
          <a:p>
            <a:pPr marL="457200" lvl="1" indent="0">
              <a:buNone/>
            </a:pPr>
            <a:endParaRPr lang="en-US" dirty="0" smtClean="0"/>
          </a:p>
          <a:p>
            <a:r>
              <a:rPr lang="en-US" dirty="0" smtClean="0"/>
              <a:t>Composition of first-time freshmen class, as compared to prior years</a:t>
            </a:r>
          </a:p>
          <a:p>
            <a:pPr lvl="1"/>
            <a:r>
              <a:rPr lang="en-US" dirty="0" smtClean="0"/>
              <a:t>Effect of Tennessee Promise on enrollment, student demographics, etc. </a:t>
            </a:r>
            <a:endParaRPr lang="en-US" dirty="0"/>
          </a:p>
        </p:txBody>
      </p:sp>
    </p:spTree>
    <p:extLst>
      <p:ext uri="{BB962C8B-B14F-4D97-AF65-F5344CB8AC3E}">
        <p14:creationId xmlns:p14="http://schemas.microsoft.com/office/powerpoint/2010/main" val="427048187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21499"/>
          </a:xfrm>
        </p:spPr>
        <p:txBody>
          <a:bodyPr/>
          <a:lstStyle/>
          <a:p>
            <a:r>
              <a:rPr lang="en-US" b="1" dirty="0" smtClean="0">
                <a:solidFill>
                  <a:srgbClr val="FF0000"/>
                </a:solidFill>
              </a:rPr>
              <a:t>Data Sources</a:t>
            </a:r>
            <a:endParaRPr lang="en-US" b="1" dirty="0">
              <a:solidFill>
                <a:srgbClr val="FF0000"/>
              </a:solidFill>
            </a:endParaRPr>
          </a:p>
        </p:txBody>
      </p:sp>
      <p:sp>
        <p:nvSpPr>
          <p:cNvPr id="3" name="Content Placeholder 2"/>
          <p:cNvSpPr>
            <a:spLocks noGrp="1"/>
          </p:cNvSpPr>
          <p:nvPr>
            <p:ph idx="1"/>
          </p:nvPr>
        </p:nvSpPr>
        <p:spPr>
          <a:xfrm>
            <a:off x="533400" y="1371600"/>
            <a:ext cx="8229600" cy="4525963"/>
          </a:xfrm>
        </p:spPr>
        <p:txBody>
          <a:bodyPr>
            <a:normAutofit lnSpcReduction="10000"/>
          </a:bodyPr>
          <a:lstStyle/>
          <a:p>
            <a:r>
              <a:rPr lang="en-US" dirty="0" smtClean="0"/>
              <a:t>TSAC</a:t>
            </a:r>
          </a:p>
          <a:p>
            <a:pPr lvl="1"/>
            <a:r>
              <a:rPr lang="en-US" dirty="0" smtClean="0"/>
              <a:t>Students who applied and/or met each TN Promise benchmark</a:t>
            </a:r>
          </a:p>
          <a:p>
            <a:pPr lvl="1"/>
            <a:r>
              <a:rPr lang="en-US" dirty="0" smtClean="0"/>
              <a:t>FAFSA and demographic information</a:t>
            </a:r>
          </a:p>
          <a:p>
            <a:pPr marL="457200" lvl="1" indent="0">
              <a:buNone/>
            </a:pPr>
            <a:endParaRPr lang="en-US" dirty="0" smtClean="0"/>
          </a:p>
          <a:p>
            <a:r>
              <a:rPr lang="en-US" dirty="0" smtClean="0"/>
              <a:t>Fall 2015 preliminary enrollment files (UT and TBR)</a:t>
            </a:r>
          </a:p>
          <a:p>
            <a:pPr lvl="1"/>
            <a:r>
              <a:rPr lang="en-US" dirty="0" smtClean="0"/>
              <a:t>Enrollment (not just Promise students)</a:t>
            </a:r>
          </a:p>
          <a:p>
            <a:pPr lvl="1"/>
            <a:r>
              <a:rPr lang="en-US" dirty="0" smtClean="0"/>
              <a:t>Demographic information</a:t>
            </a:r>
          </a:p>
          <a:p>
            <a:endParaRPr lang="en-US" dirty="0"/>
          </a:p>
        </p:txBody>
      </p:sp>
    </p:spTree>
    <p:extLst>
      <p:ext uri="{BB962C8B-B14F-4D97-AF65-F5344CB8AC3E}">
        <p14:creationId xmlns:p14="http://schemas.microsoft.com/office/powerpoint/2010/main" val="22181358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g0319006wf510\AE_USR\AE01462\My Pictures\TN_promise_263_209_fil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7998" y="152400"/>
            <a:ext cx="2209800" cy="1905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8" name="Diagram 7"/>
          <p:cNvGraphicFramePr/>
          <p:nvPr>
            <p:extLst>
              <p:ext uri="{D42A27DB-BD31-4B8C-83A1-F6EECF244321}">
                <p14:modId xmlns:p14="http://schemas.microsoft.com/office/powerpoint/2010/main" val="621334959"/>
              </p:ext>
            </p:extLst>
          </p:nvPr>
        </p:nvGraphicFramePr>
        <p:xfrm>
          <a:off x="508130" y="918064"/>
          <a:ext cx="8458200" cy="441593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pSp>
        <p:nvGrpSpPr>
          <p:cNvPr id="7" name="Group 6"/>
          <p:cNvGrpSpPr/>
          <p:nvPr/>
        </p:nvGrpSpPr>
        <p:grpSpPr>
          <a:xfrm>
            <a:off x="850796" y="4164124"/>
            <a:ext cx="1108679" cy="1147379"/>
            <a:chOff x="1976427" y="2819404"/>
            <a:chExt cx="1108679" cy="1147379"/>
          </a:xfrm>
        </p:grpSpPr>
        <p:sp>
          <p:nvSpPr>
            <p:cNvPr id="9" name="Rectangle 8"/>
            <p:cNvSpPr/>
            <p:nvPr/>
          </p:nvSpPr>
          <p:spPr>
            <a:xfrm>
              <a:off x="2004501" y="2819404"/>
              <a:ext cx="1080605" cy="667989"/>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10" name="Rectangle 9"/>
            <p:cNvSpPr/>
            <p:nvPr/>
          </p:nvSpPr>
          <p:spPr>
            <a:xfrm>
              <a:off x="1976427" y="3298794"/>
              <a:ext cx="1080605" cy="667989"/>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86109" tIns="0" rIns="0" bIns="0" numCol="1" spcCol="1270" anchor="t" anchorCtr="0">
              <a:noAutofit/>
            </a:bodyPr>
            <a:lstStyle/>
            <a:p>
              <a:pPr lvl="0" algn="l" defTabSz="622300">
                <a:lnSpc>
                  <a:spcPct val="100000"/>
                </a:lnSpc>
                <a:spcBef>
                  <a:spcPct val="0"/>
                </a:spcBef>
                <a:spcAft>
                  <a:spcPts val="0"/>
                </a:spcAft>
              </a:pPr>
              <a:r>
                <a:rPr lang="en-US" sz="1400" b="1" dirty="0" smtClean="0"/>
                <a:t>Nov 1</a:t>
              </a:r>
              <a:endParaRPr lang="en-US" sz="1400" b="1" kern="1200" dirty="0" smtClean="0"/>
            </a:p>
            <a:p>
              <a:pPr lvl="0" algn="l" defTabSz="622300">
                <a:lnSpc>
                  <a:spcPct val="100000"/>
                </a:lnSpc>
                <a:spcBef>
                  <a:spcPct val="0"/>
                </a:spcBef>
                <a:spcAft>
                  <a:spcPts val="0"/>
                </a:spcAft>
              </a:pPr>
              <a:r>
                <a:rPr lang="en-US" sz="1400" kern="1200" dirty="0" smtClean="0"/>
                <a:t>Application</a:t>
              </a:r>
            </a:p>
            <a:p>
              <a:pPr lvl="0" algn="l" defTabSz="622300">
                <a:lnSpc>
                  <a:spcPct val="100000"/>
                </a:lnSpc>
                <a:spcBef>
                  <a:spcPct val="0"/>
                </a:spcBef>
                <a:spcAft>
                  <a:spcPts val="0"/>
                </a:spcAft>
              </a:pPr>
              <a:r>
                <a:rPr lang="en-US" sz="1400" dirty="0" smtClean="0"/>
                <a:t>Closes</a:t>
              </a:r>
              <a:endParaRPr lang="en-US" sz="1400" kern="1200" dirty="0"/>
            </a:p>
          </p:txBody>
        </p:sp>
      </p:grpSp>
      <p:sp>
        <p:nvSpPr>
          <p:cNvPr id="12" name="TextBox 11"/>
          <p:cNvSpPr txBox="1"/>
          <p:nvPr/>
        </p:nvSpPr>
        <p:spPr>
          <a:xfrm>
            <a:off x="1977220" y="4749225"/>
            <a:ext cx="1332416" cy="584775"/>
          </a:xfrm>
          <a:prstGeom prst="rect">
            <a:avLst/>
          </a:prstGeom>
          <a:noFill/>
        </p:spPr>
        <p:txBody>
          <a:bodyPr wrap="none" rtlCol="0">
            <a:spAutoFit/>
          </a:bodyPr>
          <a:lstStyle/>
          <a:p>
            <a:r>
              <a:rPr lang="en-US" sz="3200" b="1" dirty="0" smtClean="0"/>
              <a:t>43,105</a:t>
            </a:r>
            <a:endParaRPr lang="en-US" sz="3200" b="1" dirty="0"/>
          </a:p>
        </p:txBody>
      </p:sp>
      <p:sp>
        <p:nvSpPr>
          <p:cNvPr id="13" name="TextBox 12"/>
          <p:cNvSpPr txBox="1"/>
          <p:nvPr/>
        </p:nvSpPr>
        <p:spPr>
          <a:xfrm>
            <a:off x="3430910" y="4252821"/>
            <a:ext cx="1332416" cy="584775"/>
          </a:xfrm>
          <a:prstGeom prst="rect">
            <a:avLst/>
          </a:prstGeom>
          <a:noFill/>
        </p:spPr>
        <p:txBody>
          <a:bodyPr wrap="none" rtlCol="0">
            <a:spAutoFit/>
          </a:bodyPr>
          <a:lstStyle/>
          <a:p>
            <a:r>
              <a:rPr lang="en-US" sz="3200" b="1" dirty="0" smtClean="0"/>
              <a:t>38,165</a:t>
            </a:r>
            <a:endParaRPr lang="en-US" sz="3200" b="1" dirty="0"/>
          </a:p>
        </p:txBody>
      </p:sp>
      <p:sp>
        <p:nvSpPr>
          <p:cNvPr id="14" name="TextBox 13"/>
          <p:cNvSpPr txBox="1"/>
          <p:nvPr/>
        </p:nvSpPr>
        <p:spPr>
          <a:xfrm>
            <a:off x="4953000" y="3718158"/>
            <a:ext cx="1332416" cy="584775"/>
          </a:xfrm>
          <a:prstGeom prst="rect">
            <a:avLst/>
          </a:prstGeom>
          <a:noFill/>
        </p:spPr>
        <p:txBody>
          <a:bodyPr wrap="none" rtlCol="0">
            <a:spAutoFit/>
          </a:bodyPr>
          <a:lstStyle/>
          <a:p>
            <a:r>
              <a:rPr lang="en-US" sz="3200" b="1" dirty="0" smtClean="0"/>
              <a:t>31,985</a:t>
            </a:r>
            <a:endParaRPr lang="en-US" sz="3200" b="1" dirty="0"/>
          </a:p>
        </p:txBody>
      </p:sp>
      <p:sp>
        <p:nvSpPr>
          <p:cNvPr id="11" name="TextBox 10"/>
          <p:cNvSpPr txBox="1"/>
          <p:nvPr/>
        </p:nvSpPr>
        <p:spPr>
          <a:xfrm>
            <a:off x="6400800" y="3441412"/>
            <a:ext cx="1330412" cy="584776"/>
          </a:xfrm>
          <a:prstGeom prst="rect">
            <a:avLst/>
          </a:prstGeom>
          <a:noFill/>
        </p:spPr>
        <p:txBody>
          <a:bodyPr wrap="none" rtlCol="0">
            <a:spAutoFit/>
          </a:bodyPr>
          <a:lstStyle/>
          <a:p>
            <a:r>
              <a:rPr lang="en-US" sz="3200" b="1" dirty="0" smtClean="0"/>
              <a:t>22,500</a:t>
            </a:r>
            <a:endParaRPr lang="en-US" sz="3200" b="1" dirty="0"/>
          </a:p>
        </p:txBody>
      </p:sp>
      <p:sp>
        <p:nvSpPr>
          <p:cNvPr id="15" name="TextBox 14"/>
          <p:cNvSpPr txBox="1"/>
          <p:nvPr/>
        </p:nvSpPr>
        <p:spPr>
          <a:xfrm>
            <a:off x="533400" y="5334000"/>
            <a:ext cx="1330412" cy="584776"/>
          </a:xfrm>
          <a:prstGeom prst="rect">
            <a:avLst/>
          </a:prstGeom>
          <a:noFill/>
        </p:spPr>
        <p:txBody>
          <a:bodyPr wrap="none" rtlCol="0">
            <a:spAutoFit/>
          </a:bodyPr>
          <a:lstStyle/>
          <a:p>
            <a:r>
              <a:rPr lang="en-US" sz="3200" b="1" dirty="0" smtClean="0"/>
              <a:t>58,000</a:t>
            </a:r>
            <a:endParaRPr lang="en-US" sz="3200" b="1" dirty="0"/>
          </a:p>
        </p:txBody>
      </p:sp>
      <p:sp>
        <p:nvSpPr>
          <p:cNvPr id="2" name="TextBox 1"/>
          <p:cNvSpPr txBox="1"/>
          <p:nvPr/>
        </p:nvSpPr>
        <p:spPr>
          <a:xfrm>
            <a:off x="4343400" y="5311503"/>
            <a:ext cx="4343400" cy="523220"/>
          </a:xfrm>
          <a:prstGeom prst="rect">
            <a:avLst/>
          </a:prstGeom>
          <a:noFill/>
        </p:spPr>
        <p:txBody>
          <a:bodyPr wrap="square" rtlCol="0">
            <a:spAutoFit/>
          </a:bodyPr>
          <a:lstStyle/>
          <a:p>
            <a:pPr algn="ctr"/>
            <a:r>
              <a:rPr lang="en-US" sz="2800" b="1" dirty="0" smtClean="0">
                <a:solidFill>
                  <a:srgbClr val="FF0000"/>
                </a:solidFill>
              </a:rPr>
              <a:t>Fall 2015: 16,291 enroll</a:t>
            </a:r>
            <a:endParaRPr lang="en-US" sz="2800" b="1" dirty="0">
              <a:solidFill>
                <a:srgbClr val="FF0000"/>
              </a:solidFill>
            </a:endParaRPr>
          </a:p>
        </p:txBody>
      </p:sp>
      <p:sp>
        <p:nvSpPr>
          <p:cNvPr id="3" name="TextBox 2"/>
          <p:cNvSpPr txBox="1"/>
          <p:nvPr/>
        </p:nvSpPr>
        <p:spPr>
          <a:xfrm>
            <a:off x="399310" y="2075145"/>
            <a:ext cx="2334327" cy="923330"/>
          </a:xfrm>
          <a:prstGeom prst="rect">
            <a:avLst/>
          </a:prstGeom>
          <a:noFill/>
        </p:spPr>
        <p:txBody>
          <a:bodyPr wrap="square" rtlCol="0">
            <a:spAutoFit/>
          </a:bodyPr>
          <a:lstStyle/>
          <a:p>
            <a:pPr algn="ctr"/>
            <a:r>
              <a:rPr lang="en-US" b="1" dirty="0" smtClean="0"/>
              <a:t>14-15 Public and Private HS Seniors: ~74,400</a:t>
            </a:r>
            <a:endParaRPr lang="en-US" b="1" dirty="0"/>
          </a:p>
        </p:txBody>
      </p:sp>
    </p:spTree>
    <p:extLst>
      <p:ext uri="{BB962C8B-B14F-4D97-AF65-F5344CB8AC3E}">
        <p14:creationId xmlns:p14="http://schemas.microsoft.com/office/powerpoint/2010/main" val="111184763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Tennessee Promise Students</a:t>
            </a:r>
            <a:endParaRPr lang="en-US" b="1" dirty="0">
              <a:solidFill>
                <a:srgbClr val="FF0000"/>
              </a:solidFill>
            </a:endParaRPr>
          </a:p>
        </p:txBody>
      </p:sp>
      <p:sp>
        <p:nvSpPr>
          <p:cNvPr id="3" name="Content Placeholder 2"/>
          <p:cNvSpPr>
            <a:spLocks noGrp="1"/>
          </p:cNvSpPr>
          <p:nvPr>
            <p:ph idx="1"/>
          </p:nvPr>
        </p:nvSpPr>
        <p:spPr/>
        <p:txBody>
          <a:bodyPr>
            <a:normAutofit fontScale="92500" lnSpcReduction="10000"/>
          </a:bodyPr>
          <a:lstStyle/>
          <a:p>
            <a:r>
              <a:rPr lang="en-US" dirty="0" smtClean="0"/>
              <a:t>Where TN Promise students enroll:</a:t>
            </a:r>
          </a:p>
          <a:p>
            <a:pPr lvl="1"/>
            <a:r>
              <a:rPr lang="en-US" b="1" dirty="0" smtClean="0"/>
              <a:t>85 percent </a:t>
            </a:r>
            <a:r>
              <a:rPr lang="en-US" dirty="0" smtClean="0"/>
              <a:t>community colleges (and APSU)</a:t>
            </a:r>
          </a:p>
          <a:p>
            <a:pPr lvl="1"/>
            <a:r>
              <a:rPr lang="en-US" b="1" dirty="0" smtClean="0"/>
              <a:t>13 percent </a:t>
            </a:r>
            <a:r>
              <a:rPr lang="en-US" dirty="0" smtClean="0"/>
              <a:t>TCATs</a:t>
            </a:r>
          </a:p>
          <a:p>
            <a:pPr lvl="1"/>
            <a:r>
              <a:rPr lang="en-US" b="1" dirty="0" smtClean="0"/>
              <a:t>2 percent </a:t>
            </a:r>
            <a:r>
              <a:rPr lang="en-US" dirty="0" smtClean="0"/>
              <a:t>Promise-eligible TICUA institutions</a:t>
            </a:r>
          </a:p>
          <a:p>
            <a:r>
              <a:rPr lang="en-US" dirty="0" smtClean="0"/>
              <a:t>Of those who completed all requirements but did not enroll:</a:t>
            </a:r>
          </a:p>
          <a:p>
            <a:pPr lvl="1"/>
            <a:r>
              <a:rPr lang="en-US" dirty="0" smtClean="0"/>
              <a:t>Four-year institutions (~1000 at public four-years)</a:t>
            </a:r>
          </a:p>
          <a:p>
            <a:pPr lvl="1"/>
            <a:r>
              <a:rPr lang="en-US" dirty="0" smtClean="0"/>
              <a:t>Private/out of state</a:t>
            </a:r>
          </a:p>
          <a:p>
            <a:pPr lvl="1"/>
            <a:r>
              <a:rPr lang="en-US" dirty="0" smtClean="0"/>
              <a:t>Did not enroll</a:t>
            </a:r>
          </a:p>
          <a:p>
            <a:pPr lvl="1"/>
            <a:endParaRPr lang="en-US" dirty="0"/>
          </a:p>
        </p:txBody>
      </p:sp>
    </p:spTree>
    <p:extLst>
      <p:ext uri="{BB962C8B-B14F-4D97-AF65-F5344CB8AC3E}">
        <p14:creationId xmlns:p14="http://schemas.microsoft.com/office/powerpoint/2010/main" val="119681135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b="1" dirty="0" smtClean="0">
                <a:solidFill>
                  <a:srgbClr val="FF0000"/>
                </a:solidFill>
              </a:rPr>
              <a:t>Tennessee Promise Students</a:t>
            </a:r>
            <a:endParaRPr lang="en-US" b="1" dirty="0">
              <a:solidFill>
                <a:srgbClr val="FF0000"/>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407017367"/>
              </p:ext>
            </p:extLst>
          </p:nvPr>
        </p:nvGraphicFramePr>
        <p:xfrm>
          <a:off x="381000" y="990600"/>
          <a:ext cx="8229600" cy="5364480"/>
        </p:xfrm>
        <a:graphic>
          <a:graphicData uri="http://schemas.openxmlformats.org/drawingml/2006/table">
            <a:tbl>
              <a:tblPr firstRow="1" bandRow="1">
                <a:tableStyleId>{5C22544A-7EE6-4342-B048-85BDC9FD1C3A}</a:tableStyleId>
              </a:tblPr>
              <a:tblGrid>
                <a:gridCol w="1676400"/>
                <a:gridCol w="1615440"/>
                <a:gridCol w="1645920"/>
                <a:gridCol w="1645920"/>
                <a:gridCol w="1645920"/>
              </a:tblGrid>
              <a:tr h="370840">
                <a:tc>
                  <a:txBody>
                    <a:bodyPr/>
                    <a:lstStyle/>
                    <a:p>
                      <a:endParaRPr lang="en-US" dirty="0"/>
                    </a:p>
                  </a:txBody>
                  <a:tcPr/>
                </a:tc>
                <a:tc>
                  <a:txBody>
                    <a:bodyPr/>
                    <a:lstStyle/>
                    <a:p>
                      <a:pPr algn="ctr"/>
                      <a:r>
                        <a:rPr lang="en-US" dirty="0" smtClean="0">
                          <a:solidFill>
                            <a:schemeClr val="accent3">
                              <a:lumMod val="60000"/>
                              <a:lumOff val="40000"/>
                            </a:schemeClr>
                          </a:solidFill>
                        </a:rPr>
                        <a:t>TN Promise </a:t>
                      </a:r>
                    </a:p>
                    <a:p>
                      <a:pPr algn="ctr"/>
                      <a:r>
                        <a:rPr lang="en-US" dirty="0" smtClean="0">
                          <a:solidFill>
                            <a:schemeClr val="accent3">
                              <a:lumMod val="60000"/>
                              <a:lumOff val="40000"/>
                            </a:schemeClr>
                          </a:solidFill>
                        </a:rPr>
                        <a:t>CC students</a:t>
                      </a:r>
                      <a:endParaRPr lang="en-US" dirty="0">
                        <a:solidFill>
                          <a:schemeClr val="accent3">
                            <a:lumMod val="60000"/>
                            <a:lumOff val="40000"/>
                          </a:schemeClr>
                        </a:solidFill>
                      </a:endParaRPr>
                    </a:p>
                  </a:txBody>
                  <a:tcPr/>
                </a:tc>
                <a:tc>
                  <a:txBody>
                    <a:bodyPr/>
                    <a:lstStyle/>
                    <a:p>
                      <a:pPr algn="ctr"/>
                      <a:r>
                        <a:rPr lang="en-US" dirty="0" smtClean="0">
                          <a:solidFill>
                            <a:schemeClr val="accent3">
                              <a:lumMod val="60000"/>
                              <a:lumOff val="40000"/>
                            </a:schemeClr>
                          </a:solidFill>
                        </a:rPr>
                        <a:t>FTF</a:t>
                      </a:r>
                      <a:r>
                        <a:rPr lang="en-US" baseline="0" dirty="0" smtClean="0">
                          <a:solidFill>
                            <a:schemeClr val="accent3">
                              <a:lumMod val="60000"/>
                              <a:lumOff val="40000"/>
                            </a:schemeClr>
                          </a:solidFill>
                        </a:rPr>
                        <a:t> </a:t>
                      </a:r>
                      <a:r>
                        <a:rPr lang="en-US" dirty="0" smtClean="0">
                          <a:solidFill>
                            <a:schemeClr val="accent3">
                              <a:lumMod val="60000"/>
                              <a:lumOff val="40000"/>
                            </a:schemeClr>
                          </a:solidFill>
                        </a:rPr>
                        <a:t>out</a:t>
                      </a:r>
                      <a:r>
                        <a:rPr lang="en-US" baseline="0" dirty="0" smtClean="0">
                          <a:solidFill>
                            <a:schemeClr val="accent3">
                              <a:lumMod val="60000"/>
                              <a:lumOff val="40000"/>
                            </a:schemeClr>
                          </a:solidFill>
                        </a:rPr>
                        <a:t> of HS, Fall 2014 (CCs)</a:t>
                      </a:r>
                      <a:endParaRPr lang="en-US" dirty="0">
                        <a:solidFill>
                          <a:schemeClr val="accent3">
                            <a:lumMod val="60000"/>
                            <a:lumOff val="40000"/>
                          </a:schemeClr>
                        </a:solidFill>
                      </a:endParaRPr>
                    </a:p>
                  </a:txBody>
                  <a:tcPr/>
                </a:tc>
                <a:tc>
                  <a:txBody>
                    <a:bodyPr/>
                    <a:lstStyle/>
                    <a:p>
                      <a:pPr algn="ctr"/>
                      <a:r>
                        <a:rPr lang="en-US" dirty="0" smtClean="0">
                          <a:solidFill>
                            <a:schemeClr val="accent4">
                              <a:lumMod val="60000"/>
                              <a:lumOff val="40000"/>
                            </a:schemeClr>
                          </a:solidFill>
                        </a:rPr>
                        <a:t>FTF at CCs, </a:t>
                      </a:r>
                    </a:p>
                    <a:p>
                      <a:pPr algn="ctr"/>
                      <a:r>
                        <a:rPr lang="en-US" dirty="0" smtClean="0">
                          <a:solidFill>
                            <a:schemeClr val="accent4">
                              <a:lumMod val="60000"/>
                              <a:lumOff val="40000"/>
                            </a:schemeClr>
                          </a:solidFill>
                        </a:rPr>
                        <a:t>Fall 2015</a:t>
                      </a:r>
                      <a:endParaRPr lang="en-US" dirty="0">
                        <a:solidFill>
                          <a:schemeClr val="accent4">
                            <a:lumMod val="60000"/>
                            <a:lumOff val="40000"/>
                          </a:schemeClr>
                        </a:solidFill>
                      </a:endParaRPr>
                    </a:p>
                  </a:txBody>
                  <a:tcPr/>
                </a:tc>
                <a:tc>
                  <a:txBody>
                    <a:bodyPr/>
                    <a:lstStyle/>
                    <a:p>
                      <a:pPr algn="ctr"/>
                      <a:r>
                        <a:rPr lang="en-US" dirty="0" smtClean="0">
                          <a:solidFill>
                            <a:schemeClr val="accent4">
                              <a:lumMod val="60000"/>
                              <a:lumOff val="40000"/>
                            </a:schemeClr>
                          </a:solidFill>
                        </a:rPr>
                        <a:t>FTF at CCs, </a:t>
                      </a:r>
                    </a:p>
                    <a:p>
                      <a:pPr algn="ctr"/>
                      <a:r>
                        <a:rPr lang="en-US" dirty="0" smtClean="0">
                          <a:solidFill>
                            <a:schemeClr val="accent4">
                              <a:lumMod val="60000"/>
                              <a:lumOff val="40000"/>
                            </a:schemeClr>
                          </a:solidFill>
                        </a:rPr>
                        <a:t>Fall 2014</a:t>
                      </a:r>
                      <a:endParaRPr lang="en-US" dirty="0">
                        <a:solidFill>
                          <a:schemeClr val="accent4">
                            <a:lumMod val="60000"/>
                            <a:lumOff val="40000"/>
                          </a:schemeClr>
                        </a:solidFill>
                      </a:endParaRPr>
                    </a:p>
                  </a:txBody>
                  <a:tcPr/>
                </a:tc>
              </a:tr>
              <a:tr h="370840">
                <a:tc>
                  <a:txBody>
                    <a:bodyPr/>
                    <a:lstStyle/>
                    <a:p>
                      <a:pPr algn="l" fontAlgn="b"/>
                      <a:r>
                        <a:rPr lang="en-US" sz="2000" b="1" i="0" u="none" strike="noStrike" dirty="0">
                          <a:solidFill>
                            <a:srgbClr val="000000"/>
                          </a:solidFill>
                          <a:effectLst/>
                          <a:latin typeface="Calibri"/>
                        </a:rPr>
                        <a:t>Race</a:t>
                      </a:r>
                    </a:p>
                  </a:txBody>
                  <a:tcPr marL="9525" marR="9525" marT="9525" marB="0" anchor="b"/>
                </a:tc>
                <a:tc>
                  <a:txBody>
                    <a:bodyPr/>
                    <a:lstStyle/>
                    <a:p>
                      <a:endParaRPr lang="en-US" dirty="0"/>
                    </a:p>
                  </a:txBody>
                  <a:tcPr/>
                </a:tc>
                <a:tc>
                  <a:txBody>
                    <a:bodyPr/>
                    <a:lstStyle/>
                    <a:p>
                      <a:endParaRPr lang="en-US" dirty="0"/>
                    </a:p>
                  </a:txBody>
                  <a:tcPr/>
                </a:tc>
                <a:tc>
                  <a:txBody>
                    <a:bodyPr/>
                    <a:lstStyle/>
                    <a:p>
                      <a:endParaRPr lang="en-US"/>
                    </a:p>
                  </a:txBody>
                  <a:tcPr/>
                </a:tc>
                <a:tc>
                  <a:txBody>
                    <a:bodyPr/>
                    <a:lstStyle/>
                    <a:p>
                      <a:endParaRPr lang="en-US"/>
                    </a:p>
                  </a:txBody>
                  <a:tcPr/>
                </a:tc>
              </a:tr>
              <a:tr h="370840">
                <a:tc>
                  <a:txBody>
                    <a:bodyPr/>
                    <a:lstStyle/>
                    <a:p>
                      <a:pPr algn="r" fontAlgn="b"/>
                      <a:r>
                        <a:rPr lang="en-US" sz="2000" b="0" i="1" u="none" strike="noStrike" dirty="0">
                          <a:solidFill>
                            <a:srgbClr val="000000"/>
                          </a:solidFill>
                          <a:effectLst/>
                          <a:latin typeface="Calibri"/>
                        </a:rPr>
                        <a:t>White</a:t>
                      </a:r>
                    </a:p>
                  </a:txBody>
                  <a:tcPr marL="9525" marR="9525" marT="9525" marB="0" anchor="b"/>
                </a:tc>
                <a:tc>
                  <a:txBody>
                    <a:bodyPr/>
                    <a:lstStyle/>
                    <a:p>
                      <a:pPr algn="ctr" fontAlgn="b"/>
                      <a:r>
                        <a:rPr lang="en-US" sz="2000" b="0" i="0" u="none" strike="noStrike" dirty="0">
                          <a:solidFill>
                            <a:srgbClr val="000000"/>
                          </a:solidFill>
                          <a:effectLst/>
                          <a:latin typeface="Calibri"/>
                        </a:rPr>
                        <a:t>74%</a:t>
                      </a:r>
                    </a:p>
                  </a:txBody>
                  <a:tcPr marL="9525" marR="9525" marT="9525" marB="0" anchor="b"/>
                </a:tc>
                <a:tc>
                  <a:txBody>
                    <a:bodyPr/>
                    <a:lstStyle/>
                    <a:p>
                      <a:pPr algn="ctr" fontAlgn="b"/>
                      <a:r>
                        <a:rPr lang="en-US" sz="2000" b="0" i="0" u="none" strike="noStrike" dirty="0" smtClean="0">
                          <a:solidFill>
                            <a:srgbClr val="000000"/>
                          </a:solidFill>
                          <a:effectLst/>
                          <a:latin typeface="Calibri"/>
                        </a:rPr>
                        <a:t>70%</a:t>
                      </a:r>
                      <a:endParaRPr lang="en-US" sz="2000" b="0" i="0" u="none" strike="noStrike" dirty="0">
                        <a:solidFill>
                          <a:srgbClr val="000000"/>
                        </a:solidFill>
                        <a:effectLst/>
                        <a:latin typeface="Calibri"/>
                      </a:endParaRPr>
                    </a:p>
                  </a:txBody>
                  <a:tcPr marL="9525" marR="9525" marT="9525" marB="0" anchor="b"/>
                </a:tc>
                <a:tc>
                  <a:txBody>
                    <a:bodyPr/>
                    <a:lstStyle/>
                    <a:p>
                      <a:pPr algn="ctr" fontAlgn="b"/>
                      <a:r>
                        <a:rPr lang="en-US" sz="2000" b="0" i="0" u="none" strike="noStrike" dirty="0" smtClean="0">
                          <a:solidFill>
                            <a:srgbClr val="000000"/>
                          </a:solidFill>
                          <a:effectLst/>
                          <a:latin typeface="Calibri"/>
                        </a:rPr>
                        <a:t>74%</a:t>
                      </a:r>
                      <a:endParaRPr lang="en-US" sz="2000" b="0" i="0" u="none" strike="noStrike" dirty="0">
                        <a:solidFill>
                          <a:srgbClr val="000000"/>
                        </a:solidFill>
                        <a:effectLst/>
                        <a:latin typeface="Calibri"/>
                      </a:endParaRPr>
                    </a:p>
                  </a:txBody>
                  <a:tcPr marL="9525" marR="9525" marT="9525" marB="0" anchor="b"/>
                </a:tc>
                <a:tc>
                  <a:txBody>
                    <a:bodyPr/>
                    <a:lstStyle/>
                    <a:p>
                      <a:pPr algn="ctr" fontAlgn="b"/>
                      <a:r>
                        <a:rPr lang="en-US" sz="2000" b="0" i="0" u="none" strike="noStrike">
                          <a:solidFill>
                            <a:srgbClr val="000000"/>
                          </a:solidFill>
                          <a:effectLst/>
                          <a:latin typeface="Calibri"/>
                        </a:rPr>
                        <a:t>69%</a:t>
                      </a:r>
                    </a:p>
                  </a:txBody>
                  <a:tcPr marL="9525" marR="9525" marT="9525" marB="0" anchor="b"/>
                </a:tc>
              </a:tr>
              <a:tr h="370840">
                <a:tc>
                  <a:txBody>
                    <a:bodyPr/>
                    <a:lstStyle/>
                    <a:p>
                      <a:pPr algn="r" fontAlgn="b"/>
                      <a:r>
                        <a:rPr lang="en-US" sz="2000" b="0" i="1" u="none" strike="noStrike" dirty="0" smtClean="0">
                          <a:solidFill>
                            <a:srgbClr val="000000"/>
                          </a:solidFill>
                          <a:effectLst/>
                          <a:latin typeface="Calibri"/>
                        </a:rPr>
                        <a:t>African</a:t>
                      </a:r>
                      <a:r>
                        <a:rPr lang="en-US" sz="2000" b="0" i="1" u="none" strike="noStrike" baseline="0" dirty="0" smtClean="0">
                          <a:solidFill>
                            <a:srgbClr val="000000"/>
                          </a:solidFill>
                          <a:effectLst/>
                          <a:latin typeface="Calibri"/>
                        </a:rPr>
                        <a:t> </a:t>
                      </a:r>
                      <a:r>
                        <a:rPr lang="en-US" sz="2000" b="0" i="1" u="none" strike="noStrike" baseline="0" dirty="0" err="1" smtClean="0">
                          <a:solidFill>
                            <a:srgbClr val="000000"/>
                          </a:solidFill>
                          <a:effectLst/>
                          <a:latin typeface="Calibri"/>
                        </a:rPr>
                        <a:t>Amer</a:t>
                      </a:r>
                      <a:endParaRPr lang="en-US" sz="2000" b="0" i="1" u="none" strike="noStrike" dirty="0">
                        <a:solidFill>
                          <a:srgbClr val="000000"/>
                        </a:solidFill>
                        <a:effectLst/>
                        <a:latin typeface="Calibri"/>
                      </a:endParaRPr>
                    </a:p>
                  </a:txBody>
                  <a:tcPr marL="9525" marR="9525" marT="9525" marB="0" anchor="b"/>
                </a:tc>
                <a:tc>
                  <a:txBody>
                    <a:bodyPr/>
                    <a:lstStyle/>
                    <a:p>
                      <a:pPr algn="ctr" fontAlgn="b"/>
                      <a:r>
                        <a:rPr lang="en-US" sz="2000" b="0" i="0" u="none" strike="noStrike" dirty="0" smtClean="0">
                          <a:solidFill>
                            <a:srgbClr val="000000"/>
                          </a:solidFill>
                          <a:effectLst/>
                          <a:latin typeface="Calibri"/>
                        </a:rPr>
                        <a:t>14%</a:t>
                      </a:r>
                      <a:endParaRPr lang="en-US" sz="2000" b="0" i="0" u="none" strike="noStrike" dirty="0">
                        <a:solidFill>
                          <a:srgbClr val="000000"/>
                        </a:solidFill>
                        <a:effectLst/>
                        <a:latin typeface="Calibri"/>
                      </a:endParaRPr>
                    </a:p>
                  </a:txBody>
                  <a:tcPr marL="9525" marR="9525" marT="9525" marB="0" anchor="b"/>
                </a:tc>
                <a:tc>
                  <a:txBody>
                    <a:bodyPr/>
                    <a:lstStyle/>
                    <a:p>
                      <a:pPr algn="ctr" fontAlgn="b"/>
                      <a:r>
                        <a:rPr lang="en-US" sz="2000" b="0" i="0" u="none" strike="noStrike" dirty="0" smtClean="0">
                          <a:solidFill>
                            <a:srgbClr val="000000"/>
                          </a:solidFill>
                          <a:effectLst/>
                          <a:latin typeface="Calibri"/>
                        </a:rPr>
                        <a:t>19%</a:t>
                      </a:r>
                      <a:endParaRPr lang="en-US" sz="2000" b="0" i="0" u="none" strike="noStrike" dirty="0">
                        <a:solidFill>
                          <a:srgbClr val="000000"/>
                        </a:solidFill>
                        <a:effectLst/>
                        <a:latin typeface="Calibri"/>
                      </a:endParaRPr>
                    </a:p>
                  </a:txBody>
                  <a:tcPr marL="9525" marR="9525" marT="9525" marB="0" anchor="b"/>
                </a:tc>
                <a:tc>
                  <a:txBody>
                    <a:bodyPr/>
                    <a:lstStyle/>
                    <a:p>
                      <a:pPr algn="ctr" fontAlgn="b"/>
                      <a:r>
                        <a:rPr lang="en-US" sz="2000" b="0" i="0" u="none" strike="noStrike" dirty="0" smtClean="0">
                          <a:solidFill>
                            <a:srgbClr val="000000"/>
                          </a:solidFill>
                          <a:effectLst/>
                          <a:latin typeface="Calibri"/>
                        </a:rPr>
                        <a:t>18%</a:t>
                      </a:r>
                    </a:p>
                  </a:txBody>
                  <a:tcPr marL="9525" marR="9525" marT="9525" marB="0" anchor="b"/>
                </a:tc>
                <a:tc>
                  <a:txBody>
                    <a:bodyPr/>
                    <a:lstStyle/>
                    <a:p>
                      <a:pPr algn="ctr" fontAlgn="b"/>
                      <a:r>
                        <a:rPr lang="en-US" sz="2000" b="0" i="0" u="none" strike="noStrike">
                          <a:solidFill>
                            <a:srgbClr val="000000"/>
                          </a:solidFill>
                          <a:effectLst/>
                          <a:latin typeface="Calibri"/>
                        </a:rPr>
                        <a:t>19%</a:t>
                      </a:r>
                    </a:p>
                  </a:txBody>
                  <a:tcPr marL="9525" marR="9525" marT="9525" marB="0" anchor="b"/>
                </a:tc>
              </a:tr>
              <a:tr h="370840">
                <a:tc>
                  <a:txBody>
                    <a:bodyPr/>
                    <a:lstStyle/>
                    <a:p>
                      <a:pPr algn="r" fontAlgn="b"/>
                      <a:r>
                        <a:rPr lang="en-US" sz="2000" b="0" i="1" u="none" strike="noStrike" dirty="0">
                          <a:solidFill>
                            <a:srgbClr val="000000"/>
                          </a:solidFill>
                          <a:effectLst/>
                          <a:latin typeface="Calibri"/>
                        </a:rPr>
                        <a:t>Hispanic</a:t>
                      </a:r>
                    </a:p>
                  </a:txBody>
                  <a:tcPr marL="9525" marR="9525" marT="9525" marB="0" anchor="b"/>
                </a:tc>
                <a:tc>
                  <a:txBody>
                    <a:bodyPr/>
                    <a:lstStyle/>
                    <a:p>
                      <a:pPr algn="ctr" fontAlgn="b"/>
                      <a:r>
                        <a:rPr lang="en-US" sz="2000" b="0" i="0" u="none" strike="noStrike" dirty="0">
                          <a:solidFill>
                            <a:srgbClr val="000000"/>
                          </a:solidFill>
                          <a:effectLst/>
                          <a:latin typeface="Calibri"/>
                        </a:rPr>
                        <a:t>4%</a:t>
                      </a:r>
                    </a:p>
                  </a:txBody>
                  <a:tcPr marL="9525" marR="9525" marT="9525" marB="0" anchor="b"/>
                </a:tc>
                <a:tc>
                  <a:txBody>
                    <a:bodyPr/>
                    <a:lstStyle/>
                    <a:p>
                      <a:pPr algn="ctr" fontAlgn="b"/>
                      <a:r>
                        <a:rPr lang="en-US" sz="2000" b="0" i="0" u="none" strike="noStrike" dirty="0" smtClean="0">
                          <a:solidFill>
                            <a:srgbClr val="000000"/>
                          </a:solidFill>
                          <a:effectLst/>
                          <a:latin typeface="Calibri"/>
                        </a:rPr>
                        <a:t>5%</a:t>
                      </a:r>
                      <a:endParaRPr lang="en-US" sz="2000" b="0" i="0" u="none" strike="noStrike" dirty="0">
                        <a:solidFill>
                          <a:srgbClr val="000000"/>
                        </a:solidFill>
                        <a:effectLst/>
                        <a:latin typeface="Calibri"/>
                      </a:endParaRPr>
                    </a:p>
                  </a:txBody>
                  <a:tcPr marL="9525" marR="9525" marT="9525" marB="0" anchor="b"/>
                </a:tc>
                <a:tc>
                  <a:txBody>
                    <a:bodyPr/>
                    <a:lstStyle/>
                    <a:p>
                      <a:pPr algn="ctr" fontAlgn="b"/>
                      <a:r>
                        <a:rPr lang="en-US" sz="2000" b="0" i="0" u="none" strike="noStrike" dirty="0" smtClean="0">
                          <a:solidFill>
                            <a:srgbClr val="000000"/>
                          </a:solidFill>
                          <a:effectLst/>
                          <a:latin typeface="Calibri"/>
                        </a:rPr>
                        <a:t>3%</a:t>
                      </a:r>
                      <a:endParaRPr lang="en-US" sz="2000" b="0" i="0" u="none" strike="noStrike" dirty="0">
                        <a:solidFill>
                          <a:srgbClr val="000000"/>
                        </a:solidFill>
                        <a:effectLst/>
                        <a:latin typeface="Calibri"/>
                      </a:endParaRPr>
                    </a:p>
                  </a:txBody>
                  <a:tcPr marL="9525" marR="9525" marT="9525" marB="0" anchor="b"/>
                </a:tc>
                <a:tc>
                  <a:txBody>
                    <a:bodyPr/>
                    <a:lstStyle/>
                    <a:p>
                      <a:pPr algn="ctr" fontAlgn="b"/>
                      <a:r>
                        <a:rPr lang="en-US" sz="2000" b="0" i="0" u="none" strike="noStrike">
                          <a:solidFill>
                            <a:srgbClr val="000000"/>
                          </a:solidFill>
                          <a:effectLst/>
                          <a:latin typeface="Calibri"/>
                        </a:rPr>
                        <a:t>4%</a:t>
                      </a:r>
                    </a:p>
                  </a:txBody>
                  <a:tcPr marL="9525" marR="9525" marT="9525" marB="0" anchor="b"/>
                </a:tc>
              </a:tr>
              <a:tr h="370840">
                <a:tc>
                  <a:txBody>
                    <a:bodyPr/>
                    <a:lstStyle/>
                    <a:p>
                      <a:pPr algn="l" fontAlgn="b"/>
                      <a:r>
                        <a:rPr lang="en-US" sz="2000" b="1" i="0" u="none" strike="noStrike" dirty="0">
                          <a:solidFill>
                            <a:srgbClr val="000000"/>
                          </a:solidFill>
                          <a:effectLst/>
                          <a:latin typeface="Calibri"/>
                        </a:rPr>
                        <a:t>Female</a:t>
                      </a:r>
                    </a:p>
                  </a:txBody>
                  <a:tcPr marL="9525" marR="9525" marT="9525" marB="0" anchor="b"/>
                </a:tc>
                <a:tc>
                  <a:txBody>
                    <a:bodyPr/>
                    <a:lstStyle/>
                    <a:p>
                      <a:pPr algn="ctr" fontAlgn="b"/>
                      <a:r>
                        <a:rPr lang="en-US" sz="2000" b="0" i="0" u="none" strike="noStrike" dirty="0" smtClean="0">
                          <a:solidFill>
                            <a:srgbClr val="000000"/>
                          </a:solidFill>
                          <a:effectLst/>
                          <a:latin typeface="Calibri"/>
                        </a:rPr>
                        <a:t>56%</a:t>
                      </a:r>
                      <a:endParaRPr lang="en-US" sz="2000" b="0" i="0" u="none" strike="noStrike" dirty="0">
                        <a:solidFill>
                          <a:srgbClr val="000000"/>
                        </a:solidFill>
                        <a:effectLst/>
                        <a:latin typeface="Calibri"/>
                      </a:endParaRPr>
                    </a:p>
                  </a:txBody>
                  <a:tcPr marL="9525" marR="9525" marT="9525" marB="0" anchor="b"/>
                </a:tc>
                <a:tc>
                  <a:txBody>
                    <a:bodyPr/>
                    <a:lstStyle/>
                    <a:p>
                      <a:pPr algn="ctr" fontAlgn="b"/>
                      <a:r>
                        <a:rPr lang="en-US" sz="2000" b="0" i="0" u="none" strike="noStrike" dirty="0" smtClean="0">
                          <a:solidFill>
                            <a:srgbClr val="000000"/>
                          </a:solidFill>
                          <a:effectLst/>
                          <a:latin typeface="Calibri"/>
                        </a:rPr>
                        <a:t>56%</a:t>
                      </a:r>
                      <a:endParaRPr lang="en-US" sz="2000" b="0" i="0" u="none" strike="noStrike" dirty="0">
                        <a:solidFill>
                          <a:srgbClr val="000000"/>
                        </a:solidFill>
                        <a:effectLst/>
                        <a:latin typeface="Calibri"/>
                      </a:endParaRPr>
                    </a:p>
                  </a:txBody>
                  <a:tcPr marL="9525" marR="9525" marT="9525" marB="0" anchor="b"/>
                </a:tc>
                <a:tc>
                  <a:txBody>
                    <a:bodyPr/>
                    <a:lstStyle/>
                    <a:p>
                      <a:pPr algn="ctr" fontAlgn="b"/>
                      <a:r>
                        <a:rPr lang="en-US" sz="2000" b="0" i="0" u="none" strike="noStrike" dirty="0" smtClean="0">
                          <a:solidFill>
                            <a:srgbClr val="000000"/>
                          </a:solidFill>
                          <a:effectLst/>
                          <a:latin typeface="Calibri"/>
                        </a:rPr>
                        <a:t>56%</a:t>
                      </a:r>
                      <a:endParaRPr lang="en-US" sz="2000" b="0" i="0" u="none" strike="noStrike" dirty="0">
                        <a:solidFill>
                          <a:srgbClr val="000000"/>
                        </a:solidFill>
                        <a:effectLst/>
                        <a:latin typeface="Calibri"/>
                      </a:endParaRPr>
                    </a:p>
                  </a:txBody>
                  <a:tcPr marL="9525" marR="9525" marT="9525" marB="0" anchor="b"/>
                </a:tc>
                <a:tc>
                  <a:txBody>
                    <a:bodyPr/>
                    <a:lstStyle/>
                    <a:p>
                      <a:pPr algn="ctr" fontAlgn="b"/>
                      <a:r>
                        <a:rPr lang="en-US" sz="2000" b="0" i="0" u="none" strike="noStrike" dirty="0">
                          <a:solidFill>
                            <a:srgbClr val="000000"/>
                          </a:solidFill>
                          <a:effectLst/>
                          <a:latin typeface="Calibri"/>
                        </a:rPr>
                        <a:t>56%</a:t>
                      </a:r>
                    </a:p>
                  </a:txBody>
                  <a:tcPr marL="9525" marR="9525" marT="9525" marB="0" anchor="b"/>
                </a:tc>
              </a:tr>
              <a:tr h="370840">
                <a:tc>
                  <a:txBody>
                    <a:bodyPr/>
                    <a:lstStyle/>
                    <a:p>
                      <a:pPr algn="l" fontAlgn="b"/>
                      <a:r>
                        <a:rPr lang="en-US" sz="2000" b="1" i="0" u="none" strike="noStrike" dirty="0">
                          <a:solidFill>
                            <a:srgbClr val="000000"/>
                          </a:solidFill>
                          <a:effectLst/>
                          <a:latin typeface="Calibri"/>
                        </a:rPr>
                        <a:t>Average ACT</a:t>
                      </a:r>
                    </a:p>
                  </a:txBody>
                  <a:tcPr marL="9525" marR="9525" marT="9525" marB="0" anchor="b"/>
                </a:tc>
                <a:tc>
                  <a:txBody>
                    <a:bodyPr/>
                    <a:lstStyle/>
                    <a:p>
                      <a:pPr algn="ctr" fontAlgn="b"/>
                      <a:r>
                        <a:rPr lang="en-US" sz="2000" b="0" i="0" u="none" strike="noStrike">
                          <a:solidFill>
                            <a:srgbClr val="000000"/>
                          </a:solidFill>
                          <a:effectLst/>
                          <a:latin typeface="Calibri"/>
                        </a:rPr>
                        <a:t>19.1</a:t>
                      </a:r>
                    </a:p>
                  </a:txBody>
                  <a:tcPr marL="9525" marR="9525" marT="9525" marB="0" anchor="b"/>
                </a:tc>
                <a:tc>
                  <a:txBody>
                    <a:bodyPr/>
                    <a:lstStyle/>
                    <a:p>
                      <a:pPr algn="ctr" fontAlgn="b"/>
                      <a:r>
                        <a:rPr lang="en-US" sz="2000" b="0" i="0" u="none" strike="noStrike" dirty="0" smtClean="0">
                          <a:solidFill>
                            <a:srgbClr val="000000"/>
                          </a:solidFill>
                          <a:effectLst/>
                          <a:latin typeface="Calibri"/>
                        </a:rPr>
                        <a:t>18.7</a:t>
                      </a:r>
                      <a:endParaRPr lang="en-US" sz="2000" b="0" i="0" u="none" strike="noStrike" dirty="0">
                        <a:solidFill>
                          <a:srgbClr val="000000"/>
                        </a:solidFill>
                        <a:effectLst/>
                        <a:latin typeface="Calibri"/>
                      </a:endParaRPr>
                    </a:p>
                  </a:txBody>
                  <a:tcPr marL="9525" marR="9525" marT="9525" marB="0" anchor="b"/>
                </a:tc>
                <a:tc>
                  <a:txBody>
                    <a:bodyPr/>
                    <a:lstStyle/>
                    <a:p>
                      <a:pPr algn="ctr" fontAlgn="b"/>
                      <a:r>
                        <a:rPr lang="en-US" sz="2000" b="0" i="0" u="none" strike="noStrike" dirty="0" smtClean="0">
                          <a:solidFill>
                            <a:srgbClr val="000000"/>
                          </a:solidFill>
                          <a:effectLst/>
                          <a:latin typeface="Calibri"/>
                        </a:rPr>
                        <a:t>18.9</a:t>
                      </a:r>
                      <a:endParaRPr lang="en-US" sz="2000" b="0" i="0" u="none" strike="noStrike" dirty="0">
                        <a:solidFill>
                          <a:srgbClr val="000000"/>
                        </a:solidFill>
                        <a:effectLst/>
                        <a:latin typeface="Calibri"/>
                      </a:endParaRPr>
                    </a:p>
                  </a:txBody>
                  <a:tcPr marL="9525" marR="9525" marT="9525" marB="0" anchor="b"/>
                </a:tc>
                <a:tc>
                  <a:txBody>
                    <a:bodyPr/>
                    <a:lstStyle/>
                    <a:p>
                      <a:pPr algn="ctr" fontAlgn="b"/>
                      <a:r>
                        <a:rPr lang="en-US" sz="2000" b="0" i="0" u="none" strike="noStrike" dirty="0">
                          <a:solidFill>
                            <a:srgbClr val="000000"/>
                          </a:solidFill>
                          <a:effectLst/>
                          <a:latin typeface="Calibri"/>
                        </a:rPr>
                        <a:t>18.7</a:t>
                      </a:r>
                    </a:p>
                  </a:txBody>
                  <a:tcPr marL="9525" marR="9525" marT="9525" marB="0" anchor="b"/>
                </a:tc>
              </a:tr>
              <a:tr h="370840">
                <a:tc>
                  <a:txBody>
                    <a:bodyPr/>
                    <a:lstStyle/>
                    <a:p>
                      <a:pPr algn="l" fontAlgn="b"/>
                      <a:r>
                        <a:rPr lang="en-US" sz="2000" b="1" i="0" u="none" strike="noStrike" dirty="0" smtClean="0">
                          <a:solidFill>
                            <a:srgbClr val="000000"/>
                          </a:solidFill>
                          <a:effectLst/>
                          <a:latin typeface="Calibri"/>
                        </a:rPr>
                        <a:t>Average </a:t>
                      </a:r>
                      <a:r>
                        <a:rPr lang="en-US" sz="2000" b="1" i="0" u="none" strike="noStrike" baseline="0" dirty="0" smtClean="0">
                          <a:solidFill>
                            <a:srgbClr val="000000"/>
                          </a:solidFill>
                          <a:effectLst/>
                          <a:latin typeface="Calibri"/>
                        </a:rPr>
                        <a:t>GPA</a:t>
                      </a:r>
                      <a:endParaRPr lang="en-US" sz="2000" b="1" i="0" u="none" strike="noStrike" dirty="0">
                        <a:solidFill>
                          <a:srgbClr val="000000"/>
                        </a:solidFill>
                        <a:effectLst/>
                        <a:latin typeface="Calibri"/>
                      </a:endParaRPr>
                    </a:p>
                  </a:txBody>
                  <a:tcPr marL="9525" marR="9525" marT="9525" marB="0" anchor="b"/>
                </a:tc>
                <a:tc>
                  <a:txBody>
                    <a:bodyPr/>
                    <a:lstStyle/>
                    <a:p>
                      <a:pPr algn="ctr" fontAlgn="b"/>
                      <a:r>
                        <a:rPr lang="en-US" sz="2000" b="0" i="0" u="none" strike="noStrike" dirty="0" smtClean="0">
                          <a:solidFill>
                            <a:srgbClr val="000000"/>
                          </a:solidFill>
                          <a:effectLst/>
                          <a:latin typeface="Calibri"/>
                        </a:rPr>
                        <a:t>3.05</a:t>
                      </a:r>
                      <a:endParaRPr lang="en-US" sz="2000" b="0" i="0" u="none" strike="noStrike" dirty="0">
                        <a:solidFill>
                          <a:srgbClr val="000000"/>
                        </a:solidFill>
                        <a:effectLst/>
                        <a:latin typeface="Calibri"/>
                      </a:endParaRPr>
                    </a:p>
                  </a:txBody>
                  <a:tcPr marL="9525" marR="9525" marT="9525" marB="0" anchor="b"/>
                </a:tc>
                <a:tc>
                  <a:txBody>
                    <a:bodyPr/>
                    <a:lstStyle/>
                    <a:p>
                      <a:pPr algn="ctr" fontAlgn="b"/>
                      <a:r>
                        <a:rPr lang="en-US" sz="2000" b="0" i="0" u="none" strike="noStrike" dirty="0" smtClean="0">
                          <a:solidFill>
                            <a:srgbClr val="000000"/>
                          </a:solidFill>
                          <a:effectLst/>
                          <a:latin typeface="Calibri"/>
                        </a:rPr>
                        <a:t>3.04</a:t>
                      </a:r>
                      <a:endParaRPr lang="en-US" sz="2000" b="0" i="0" u="none" strike="noStrike" dirty="0">
                        <a:solidFill>
                          <a:srgbClr val="000000"/>
                        </a:solidFill>
                        <a:effectLst/>
                        <a:latin typeface="Calibri"/>
                      </a:endParaRPr>
                    </a:p>
                  </a:txBody>
                  <a:tcPr marL="9525" marR="9525" marT="9525" marB="0" anchor="b"/>
                </a:tc>
                <a:tc>
                  <a:txBody>
                    <a:bodyPr/>
                    <a:lstStyle/>
                    <a:p>
                      <a:pPr algn="ctr" fontAlgn="b"/>
                      <a:r>
                        <a:rPr lang="en-US" sz="2000" b="0" i="0" u="none" strike="noStrike" dirty="0" smtClean="0">
                          <a:solidFill>
                            <a:srgbClr val="000000"/>
                          </a:solidFill>
                          <a:effectLst/>
                          <a:latin typeface="Calibri"/>
                        </a:rPr>
                        <a:t>3.00</a:t>
                      </a:r>
                      <a:endParaRPr lang="en-US" sz="2000" b="0" i="0" u="none" strike="noStrike" dirty="0">
                        <a:solidFill>
                          <a:srgbClr val="000000"/>
                        </a:solidFill>
                        <a:effectLst/>
                        <a:latin typeface="Calibri"/>
                      </a:endParaRPr>
                    </a:p>
                  </a:txBody>
                  <a:tcPr marL="9525" marR="9525" marT="9525" marB="0" anchor="b"/>
                </a:tc>
                <a:tc>
                  <a:txBody>
                    <a:bodyPr/>
                    <a:lstStyle/>
                    <a:p>
                      <a:pPr algn="ctr" fontAlgn="b"/>
                      <a:r>
                        <a:rPr lang="en-US" sz="2000" b="0" i="0" u="none" strike="noStrike" dirty="0" smtClean="0">
                          <a:solidFill>
                            <a:srgbClr val="000000"/>
                          </a:solidFill>
                          <a:effectLst/>
                          <a:latin typeface="Calibri"/>
                        </a:rPr>
                        <a:t>3.04</a:t>
                      </a:r>
                      <a:endParaRPr lang="en-US" sz="2000" b="0" i="0" u="none" strike="noStrike" dirty="0">
                        <a:solidFill>
                          <a:srgbClr val="000000"/>
                        </a:solidFill>
                        <a:effectLst/>
                        <a:latin typeface="Calibri"/>
                      </a:endParaRPr>
                    </a:p>
                  </a:txBody>
                  <a:tcPr marL="9525" marR="9525" marT="9525" marB="0" anchor="b"/>
                </a:tc>
              </a:tr>
              <a:tr h="370840">
                <a:tc gridSpan="5">
                  <a:txBody>
                    <a:bodyPr/>
                    <a:lstStyle/>
                    <a:p>
                      <a:pPr algn="l" fontAlgn="b"/>
                      <a:r>
                        <a:rPr lang="en-US" sz="2000" b="1" i="0" u="none" strike="noStrike" dirty="0">
                          <a:solidFill>
                            <a:srgbClr val="002C73"/>
                          </a:solidFill>
                          <a:effectLst/>
                          <a:latin typeface="Calibri"/>
                        </a:rPr>
                        <a:t>Financial </a:t>
                      </a:r>
                      <a:r>
                        <a:rPr lang="en-US" sz="2000" b="1" i="0" u="none" strike="noStrike" dirty="0" smtClean="0">
                          <a:solidFill>
                            <a:srgbClr val="002C73"/>
                          </a:solidFill>
                          <a:effectLst/>
                          <a:latin typeface="Calibri"/>
                        </a:rPr>
                        <a:t>aid – VERY</a:t>
                      </a:r>
                      <a:r>
                        <a:rPr lang="en-US" sz="2000" b="1" i="0" u="none" strike="noStrike" baseline="0" dirty="0" smtClean="0">
                          <a:solidFill>
                            <a:srgbClr val="002C73"/>
                          </a:solidFill>
                          <a:effectLst/>
                          <a:latin typeface="Calibri"/>
                        </a:rPr>
                        <a:t> preliminary</a:t>
                      </a:r>
                      <a:r>
                        <a:rPr lang="en-US" sz="2000" b="1" i="0" u="none" strike="noStrike" dirty="0" smtClean="0">
                          <a:solidFill>
                            <a:srgbClr val="002C73"/>
                          </a:solidFill>
                          <a:effectLst/>
                          <a:latin typeface="Calibri"/>
                        </a:rPr>
                        <a:t> </a:t>
                      </a:r>
                      <a:endParaRPr lang="en-US" sz="2000" b="1" i="0" u="none" strike="noStrike" dirty="0">
                        <a:solidFill>
                          <a:srgbClr val="002C73"/>
                        </a:solidFill>
                        <a:effectLst/>
                        <a:latin typeface="Calibri"/>
                      </a:endParaRPr>
                    </a:p>
                  </a:txBody>
                  <a:tcPr marL="9525" marR="9525" marT="9525" marB="0" anchor="b"/>
                </a:tc>
                <a:tc hMerge="1">
                  <a:txBody>
                    <a:bodyPr/>
                    <a:lstStyle/>
                    <a:p>
                      <a:pPr algn="ctr" fontAlgn="b"/>
                      <a:endParaRPr lang="en-US" sz="2000" b="0" i="0" u="none" strike="noStrike" dirty="0">
                        <a:solidFill>
                          <a:srgbClr val="000000"/>
                        </a:solidFill>
                        <a:effectLst/>
                        <a:latin typeface="Calibri"/>
                      </a:endParaRPr>
                    </a:p>
                  </a:txBody>
                  <a:tcPr marL="9525" marR="9525" marT="9525" marB="0" anchor="b"/>
                </a:tc>
                <a:tc hMerge="1">
                  <a:txBody>
                    <a:bodyPr/>
                    <a:lstStyle/>
                    <a:p>
                      <a:pPr algn="ctr" fontAlgn="b"/>
                      <a:endParaRPr lang="en-US" sz="2000" b="0" i="0" u="none" strike="noStrike" dirty="0">
                        <a:solidFill>
                          <a:srgbClr val="000000"/>
                        </a:solidFill>
                        <a:effectLst/>
                        <a:latin typeface="Calibri"/>
                      </a:endParaRPr>
                    </a:p>
                  </a:txBody>
                  <a:tcPr marL="9525" marR="9525" marT="9525" marB="0" anchor="b"/>
                </a:tc>
                <a:tc hMerge="1">
                  <a:txBody>
                    <a:bodyPr/>
                    <a:lstStyle/>
                    <a:p>
                      <a:pPr algn="ctr" fontAlgn="b"/>
                      <a:endParaRPr lang="en-US" sz="2000" b="0" i="0" u="none" strike="noStrike" dirty="0">
                        <a:solidFill>
                          <a:srgbClr val="000000"/>
                        </a:solidFill>
                        <a:effectLst/>
                        <a:latin typeface="Calibri"/>
                      </a:endParaRPr>
                    </a:p>
                  </a:txBody>
                  <a:tcPr marL="9525" marR="9525" marT="9525" marB="0" anchor="b"/>
                </a:tc>
                <a:tc hMerge="1">
                  <a:txBody>
                    <a:bodyPr/>
                    <a:lstStyle/>
                    <a:p>
                      <a:pPr algn="ctr" fontAlgn="b"/>
                      <a:endParaRPr lang="en-US" sz="2000" b="0" i="0" u="none" strike="noStrike" dirty="0">
                        <a:solidFill>
                          <a:srgbClr val="000000"/>
                        </a:solidFill>
                        <a:effectLst/>
                        <a:latin typeface="Calibri"/>
                      </a:endParaRPr>
                    </a:p>
                  </a:txBody>
                  <a:tcPr marL="9525" marR="9525" marT="9525" marB="0" anchor="b"/>
                </a:tc>
              </a:tr>
              <a:tr h="370840">
                <a:tc>
                  <a:txBody>
                    <a:bodyPr/>
                    <a:lstStyle/>
                    <a:p>
                      <a:pPr algn="r" fontAlgn="b"/>
                      <a:r>
                        <a:rPr lang="en-US" sz="2000" b="0" i="1" u="none" strike="noStrike" dirty="0">
                          <a:solidFill>
                            <a:srgbClr val="002C73"/>
                          </a:solidFill>
                          <a:effectLst/>
                          <a:latin typeface="Calibri"/>
                        </a:rPr>
                        <a:t>ANY Pell</a:t>
                      </a:r>
                    </a:p>
                  </a:txBody>
                  <a:tcPr marL="9525" marR="9525" marT="9525" marB="0" anchor="b"/>
                </a:tc>
                <a:tc>
                  <a:txBody>
                    <a:bodyPr/>
                    <a:lstStyle/>
                    <a:p>
                      <a:pPr algn="ctr" fontAlgn="b"/>
                      <a:r>
                        <a:rPr lang="en-US" sz="2000" b="0" i="0" u="none" strike="noStrike" dirty="0">
                          <a:solidFill>
                            <a:srgbClr val="002C73"/>
                          </a:solidFill>
                          <a:effectLst/>
                          <a:latin typeface="Calibri"/>
                        </a:rPr>
                        <a:t>53%</a:t>
                      </a:r>
                    </a:p>
                  </a:txBody>
                  <a:tcPr marL="9525" marR="9525" marT="9525" marB="0" anchor="b"/>
                </a:tc>
                <a:tc>
                  <a:txBody>
                    <a:bodyPr/>
                    <a:lstStyle/>
                    <a:p>
                      <a:pPr algn="ctr" fontAlgn="b"/>
                      <a:r>
                        <a:rPr lang="en-US" sz="2000" b="0" i="0" u="none" strike="noStrike" dirty="0" smtClean="0">
                          <a:solidFill>
                            <a:srgbClr val="002C73"/>
                          </a:solidFill>
                          <a:effectLst/>
                          <a:latin typeface="Calibri"/>
                        </a:rPr>
                        <a:t>53%</a:t>
                      </a:r>
                      <a:endParaRPr lang="en-US" sz="2000" b="0" i="0" u="none" strike="noStrike" dirty="0">
                        <a:solidFill>
                          <a:srgbClr val="002C73"/>
                        </a:solidFill>
                        <a:effectLst/>
                        <a:latin typeface="Calibri"/>
                      </a:endParaRPr>
                    </a:p>
                  </a:txBody>
                  <a:tcPr marL="9525" marR="9525" marT="9525" marB="0" anchor="b"/>
                </a:tc>
                <a:tc>
                  <a:txBody>
                    <a:bodyPr/>
                    <a:lstStyle/>
                    <a:p>
                      <a:pPr algn="ctr" fontAlgn="b"/>
                      <a:r>
                        <a:rPr lang="en-US" sz="2000" b="0" i="0" u="none" strike="noStrike" dirty="0" smtClean="0">
                          <a:solidFill>
                            <a:srgbClr val="002C73"/>
                          </a:solidFill>
                          <a:effectLst/>
                          <a:latin typeface="Calibri"/>
                        </a:rPr>
                        <a:t>55%</a:t>
                      </a:r>
                      <a:endParaRPr lang="en-US" sz="2000" b="0" i="0" u="none" strike="noStrike" dirty="0">
                        <a:solidFill>
                          <a:srgbClr val="002C73"/>
                        </a:solidFill>
                        <a:effectLst/>
                        <a:latin typeface="Calibri"/>
                      </a:endParaRPr>
                    </a:p>
                  </a:txBody>
                  <a:tcPr marL="9525" marR="9525" marT="9525" marB="0" anchor="b"/>
                </a:tc>
                <a:tc>
                  <a:txBody>
                    <a:bodyPr/>
                    <a:lstStyle/>
                    <a:p>
                      <a:pPr algn="ctr" fontAlgn="b"/>
                      <a:r>
                        <a:rPr lang="en-US" sz="2000" b="0" i="0" u="none" strike="noStrike" dirty="0">
                          <a:solidFill>
                            <a:srgbClr val="002C73"/>
                          </a:solidFill>
                          <a:effectLst/>
                          <a:latin typeface="Calibri"/>
                        </a:rPr>
                        <a:t>51%</a:t>
                      </a:r>
                    </a:p>
                  </a:txBody>
                  <a:tcPr marL="9525" marR="9525" marT="9525" marB="0" anchor="b"/>
                </a:tc>
              </a:tr>
              <a:tr h="370840">
                <a:tc>
                  <a:txBody>
                    <a:bodyPr/>
                    <a:lstStyle/>
                    <a:p>
                      <a:pPr algn="r" fontAlgn="b"/>
                      <a:r>
                        <a:rPr lang="en-US" sz="2000" b="0" i="1" u="none" strike="noStrike" dirty="0">
                          <a:solidFill>
                            <a:srgbClr val="002C73"/>
                          </a:solidFill>
                          <a:effectLst/>
                          <a:latin typeface="Calibri"/>
                        </a:rPr>
                        <a:t>FULL Pell</a:t>
                      </a:r>
                    </a:p>
                  </a:txBody>
                  <a:tcPr marL="9525" marR="9525" marT="9525" marB="0" anchor="b"/>
                </a:tc>
                <a:tc>
                  <a:txBody>
                    <a:bodyPr/>
                    <a:lstStyle/>
                    <a:p>
                      <a:pPr algn="ctr" fontAlgn="b"/>
                      <a:r>
                        <a:rPr lang="en-US" sz="2000" b="0" i="0" u="none" strike="noStrike" dirty="0" smtClean="0">
                          <a:solidFill>
                            <a:srgbClr val="002C73"/>
                          </a:solidFill>
                          <a:effectLst/>
                          <a:latin typeface="Calibri"/>
                        </a:rPr>
                        <a:t>34%</a:t>
                      </a:r>
                      <a:endParaRPr lang="en-US" sz="2000" b="0" i="0" u="none" strike="noStrike" dirty="0">
                        <a:solidFill>
                          <a:srgbClr val="002C73"/>
                        </a:solidFill>
                        <a:effectLst/>
                        <a:latin typeface="Calibri"/>
                      </a:endParaRPr>
                    </a:p>
                  </a:txBody>
                  <a:tcPr marL="9525" marR="9525" marT="9525" marB="0" anchor="b"/>
                </a:tc>
                <a:tc>
                  <a:txBody>
                    <a:bodyPr/>
                    <a:lstStyle/>
                    <a:p>
                      <a:pPr algn="ctr" fontAlgn="b"/>
                      <a:r>
                        <a:rPr lang="en-US" sz="2000" b="0" i="0" u="none" strike="noStrike" dirty="0" smtClean="0">
                          <a:solidFill>
                            <a:srgbClr val="002C73"/>
                          </a:solidFill>
                          <a:effectLst/>
                          <a:latin typeface="Calibri"/>
                        </a:rPr>
                        <a:t>40%</a:t>
                      </a:r>
                      <a:endParaRPr lang="en-US" sz="2000" b="0" i="0" u="none" strike="noStrike" dirty="0">
                        <a:solidFill>
                          <a:srgbClr val="002C73"/>
                        </a:solidFill>
                        <a:effectLst/>
                        <a:latin typeface="Calibri"/>
                      </a:endParaRPr>
                    </a:p>
                  </a:txBody>
                  <a:tcPr marL="9525" marR="9525" marT="9525" marB="0" anchor="b"/>
                </a:tc>
                <a:tc>
                  <a:txBody>
                    <a:bodyPr/>
                    <a:lstStyle/>
                    <a:p>
                      <a:pPr algn="ctr" fontAlgn="b"/>
                      <a:r>
                        <a:rPr lang="en-US" sz="2000" b="0" i="0" u="none" strike="noStrike" dirty="0" smtClean="0">
                          <a:solidFill>
                            <a:srgbClr val="002C73"/>
                          </a:solidFill>
                          <a:effectLst/>
                          <a:latin typeface="Calibri"/>
                        </a:rPr>
                        <a:t>33%</a:t>
                      </a:r>
                      <a:endParaRPr lang="en-US" sz="2000" b="0" i="0" u="none" strike="noStrike" dirty="0">
                        <a:solidFill>
                          <a:srgbClr val="002C73"/>
                        </a:solidFill>
                        <a:effectLst/>
                        <a:latin typeface="Calibri"/>
                      </a:endParaRPr>
                    </a:p>
                  </a:txBody>
                  <a:tcPr marL="9525" marR="9525" marT="9525" marB="0" anchor="b"/>
                </a:tc>
                <a:tc>
                  <a:txBody>
                    <a:bodyPr/>
                    <a:lstStyle/>
                    <a:p>
                      <a:pPr algn="ctr" fontAlgn="b"/>
                      <a:r>
                        <a:rPr lang="en-US" sz="2000" b="0" i="0" u="none" strike="noStrike" dirty="0">
                          <a:solidFill>
                            <a:srgbClr val="002C73"/>
                          </a:solidFill>
                          <a:effectLst/>
                          <a:latin typeface="Calibri"/>
                        </a:rPr>
                        <a:t>40%</a:t>
                      </a:r>
                    </a:p>
                  </a:txBody>
                  <a:tcPr marL="9525" marR="9525" marT="9525" marB="0" anchor="b"/>
                </a:tc>
              </a:tr>
              <a:tr h="370840">
                <a:tc>
                  <a:txBody>
                    <a:bodyPr/>
                    <a:lstStyle/>
                    <a:p>
                      <a:pPr algn="r" fontAlgn="b"/>
                      <a:r>
                        <a:rPr lang="en-US" sz="2000" b="0" i="1" u="none" strike="noStrike" dirty="0">
                          <a:solidFill>
                            <a:srgbClr val="002C73"/>
                          </a:solidFill>
                          <a:effectLst/>
                          <a:latin typeface="Calibri"/>
                        </a:rPr>
                        <a:t>Pell covers </a:t>
                      </a:r>
                      <a:r>
                        <a:rPr lang="en-US" sz="2000" b="0" i="1" u="none" strike="noStrike" dirty="0" smtClean="0">
                          <a:solidFill>
                            <a:srgbClr val="002C73"/>
                          </a:solidFill>
                          <a:effectLst/>
                          <a:latin typeface="Calibri"/>
                        </a:rPr>
                        <a:t>T&amp;F</a:t>
                      </a:r>
                      <a:endParaRPr lang="en-US" sz="2000" b="0" i="1" u="none" strike="noStrike" dirty="0">
                        <a:solidFill>
                          <a:srgbClr val="002C73"/>
                        </a:solidFill>
                        <a:effectLst/>
                        <a:latin typeface="Calibri"/>
                      </a:endParaRPr>
                    </a:p>
                  </a:txBody>
                  <a:tcPr marL="9525" marR="9525" marT="9525" marB="0" anchor="b"/>
                </a:tc>
                <a:tc>
                  <a:txBody>
                    <a:bodyPr/>
                    <a:lstStyle/>
                    <a:p>
                      <a:pPr algn="ctr" fontAlgn="b"/>
                      <a:r>
                        <a:rPr lang="en-US" sz="2000" b="0" i="0" u="none" strike="noStrike" dirty="0" smtClean="0">
                          <a:solidFill>
                            <a:srgbClr val="002C73"/>
                          </a:solidFill>
                          <a:effectLst/>
                          <a:latin typeface="Calibri"/>
                        </a:rPr>
                        <a:t>45%</a:t>
                      </a:r>
                      <a:endParaRPr lang="en-US" sz="2000" b="0" i="0" u="none" strike="noStrike" dirty="0">
                        <a:solidFill>
                          <a:srgbClr val="002C73"/>
                        </a:solidFill>
                        <a:effectLst/>
                        <a:latin typeface="Calibri"/>
                      </a:endParaRPr>
                    </a:p>
                  </a:txBody>
                  <a:tcPr marL="9525" marR="9525" marT="9525" marB="0" anchor="b"/>
                </a:tc>
                <a:tc>
                  <a:txBody>
                    <a:bodyPr/>
                    <a:lstStyle/>
                    <a:p>
                      <a:pPr algn="ctr" fontAlgn="b"/>
                      <a:r>
                        <a:rPr lang="en-US" sz="2000" b="0" i="0" u="none" strike="noStrike" dirty="0" smtClean="0">
                          <a:solidFill>
                            <a:srgbClr val="002C73"/>
                          </a:solidFill>
                          <a:effectLst/>
                          <a:latin typeface="Calibri"/>
                        </a:rPr>
                        <a:t>53%</a:t>
                      </a:r>
                      <a:endParaRPr lang="en-US" sz="2000" b="0" i="0" u="none" strike="noStrike" dirty="0">
                        <a:solidFill>
                          <a:srgbClr val="002C73"/>
                        </a:solidFill>
                        <a:effectLst/>
                        <a:latin typeface="Calibri"/>
                      </a:endParaRPr>
                    </a:p>
                  </a:txBody>
                  <a:tcPr marL="9525" marR="9525" marT="9525" marB="0" anchor="b"/>
                </a:tc>
                <a:tc>
                  <a:txBody>
                    <a:bodyPr/>
                    <a:lstStyle/>
                    <a:p>
                      <a:pPr algn="ctr" fontAlgn="b"/>
                      <a:r>
                        <a:rPr lang="en-US" sz="2000" b="0" i="0" u="none" strike="noStrike" dirty="0" smtClean="0">
                          <a:solidFill>
                            <a:srgbClr val="002C73"/>
                          </a:solidFill>
                          <a:effectLst/>
                          <a:latin typeface="Calibri"/>
                        </a:rPr>
                        <a:t>44%</a:t>
                      </a:r>
                      <a:endParaRPr lang="en-US" sz="2000" b="0" i="0" u="none" strike="noStrike" dirty="0">
                        <a:solidFill>
                          <a:srgbClr val="002C73"/>
                        </a:solidFill>
                        <a:effectLst/>
                        <a:latin typeface="Calibri"/>
                      </a:endParaRPr>
                    </a:p>
                  </a:txBody>
                  <a:tcPr marL="9525" marR="9525" marT="9525" marB="0" anchor="b"/>
                </a:tc>
                <a:tc>
                  <a:txBody>
                    <a:bodyPr/>
                    <a:lstStyle/>
                    <a:p>
                      <a:pPr algn="ctr" fontAlgn="b"/>
                      <a:r>
                        <a:rPr lang="en-US" sz="2000" b="0" i="0" u="none" strike="noStrike" dirty="0">
                          <a:solidFill>
                            <a:srgbClr val="002C73"/>
                          </a:solidFill>
                          <a:effectLst/>
                          <a:latin typeface="Calibri"/>
                        </a:rPr>
                        <a:t>51%</a:t>
                      </a:r>
                    </a:p>
                  </a:txBody>
                  <a:tcPr marL="9525" marR="9525" marT="9525" marB="0" anchor="b"/>
                </a:tc>
              </a:tr>
              <a:tr h="370840">
                <a:tc>
                  <a:txBody>
                    <a:bodyPr/>
                    <a:lstStyle/>
                    <a:p>
                      <a:pPr algn="r" fontAlgn="b"/>
                      <a:r>
                        <a:rPr lang="en-US" sz="2000" b="0" i="1" u="none" strike="noStrike" dirty="0">
                          <a:solidFill>
                            <a:srgbClr val="002C73"/>
                          </a:solidFill>
                          <a:effectLst/>
                          <a:latin typeface="Calibri"/>
                        </a:rPr>
                        <a:t>TELS</a:t>
                      </a:r>
                    </a:p>
                  </a:txBody>
                  <a:tcPr marL="9525" marR="9525" marT="9525" marB="0" anchor="b"/>
                </a:tc>
                <a:tc>
                  <a:txBody>
                    <a:bodyPr/>
                    <a:lstStyle/>
                    <a:p>
                      <a:pPr algn="ctr" fontAlgn="b"/>
                      <a:r>
                        <a:rPr lang="en-US" sz="2000" b="0" i="0" u="none" strike="noStrike" dirty="0" smtClean="0">
                          <a:solidFill>
                            <a:srgbClr val="002C73"/>
                          </a:solidFill>
                          <a:effectLst/>
                          <a:latin typeface="Calibri"/>
                        </a:rPr>
                        <a:t>58%</a:t>
                      </a:r>
                      <a:endParaRPr lang="en-US" sz="2000" b="0" i="0" u="none" strike="noStrike" dirty="0">
                        <a:solidFill>
                          <a:srgbClr val="002C73"/>
                        </a:solidFill>
                        <a:effectLst/>
                        <a:latin typeface="Calibri"/>
                      </a:endParaRPr>
                    </a:p>
                  </a:txBody>
                  <a:tcPr marL="9525" marR="9525" marT="9525" marB="0" anchor="b"/>
                </a:tc>
                <a:tc>
                  <a:txBody>
                    <a:bodyPr/>
                    <a:lstStyle/>
                    <a:p>
                      <a:pPr algn="ctr" fontAlgn="b"/>
                      <a:r>
                        <a:rPr lang="en-US" sz="2000" b="0" i="0" u="none" strike="noStrike" dirty="0" smtClean="0">
                          <a:solidFill>
                            <a:srgbClr val="002C73"/>
                          </a:solidFill>
                          <a:effectLst/>
                          <a:latin typeface="Calibri"/>
                        </a:rPr>
                        <a:t>48%</a:t>
                      </a:r>
                      <a:endParaRPr lang="en-US" sz="2000" b="0" i="0" u="none" strike="noStrike" dirty="0">
                        <a:solidFill>
                          <a:srgbClr val="002C73"/>
                        </a:solidFill>
                        <a:effectLst/>
                        <a:latin typeface="Calibri"/>
                      </a:endParaRPr>
                    </a:p>
                  </a:txBody>
                  <a:tcPr marL="9525" marR="9525" marT="9525" marB="0" anchor="b"/>
                </a:tc>
                <a:tc>
                  <a:txBody>
                    <a:bodyPr/>
                    <a:lstStyle/>
                    <a:p>
                      <a:pPr algn="ctr" fontAlgn="b"/>
                      <a:r>
                        <a:rPr lang="en-US" sz="2000" b="0" i="0" u="none" strike="noStrike" dirty="0" smtClean="0">
                          <a:solidFill>
                            <a:srgbClr val="002C73"/>
                          </a:solidFill>
                          <a:effectLst/>
                          <a:latin typeface="Calibri"/>
                        </a:rPr>
                        <a:t>43%</a:t>
                      </a:r>
                      <a:endParaRPr lang="en-US" sz="2000" b="0" i="0" u="none" strike="noStrike" dirty="0">
                        <a:solidFill>
                          <a:srgbClr val="002C73"/>
                        </a:solidFill>
                        <a:effectLst/>
                        <a:latin typeface="Calibri"/>
                      </a:endParaRPr>
                    </a:p>
                  </a:txBody>
                  <a:tcPr marL="9525" marR="9525" marT="9525" marB="0" anchor="b"/>
                </a:tc>
                <a:tc>
                  <a:txBody>
                    <a:bodyPr/>
                    <a:lstStyle/>
                    <a:p>
                      <a:pPr algn="ctr" fontAlgn="b"/>
                      <a:r>
                        <a:rPr lang="en-US" sz="2000" b="0" i="0" u="none" strike="noStrike" dirty="0">
                          <a:solidFill>
                            <a:srgbClr val="002C73"/>
                          </a:solidFill>
                          <a:effectLst/>
                          <a:latin typeface="Calibri"/>
                        </a:rPr>
                        <a:t>48%</a:t>
                      </a:r>
                    </a:p>
                  </a:txBody>
                  <a:tcPr marL="9525" marR="9525" marT="9525" marB="0" anchor="b"/>
                </a:tc>
              </a:tr>
            </a:tbl>
          </a:graphicData>
        </a:graphic>
      </p:graphicFrame>
    </p:spTree>
    <p:extLst>
      <p:ext uri="{BB962C8B-B14F-4D97-AF65-F5344CB8AC3E}">
        <p14:creationId xmlns:p14="http://schemas.microsoft.com/office/powerpoint/2010/main" val="385527132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Program Cost</a:t>
            </a:r>
            <a:endParaRPr lang="en-US" b="1" dirty="0">
              <a:solidFill>
                <a:srgbClr val="FF0000"/>
              </a:solidFill>
            </a:endParaRPr>
          </a:p>
        </p:txBody>
      </p:sp>
      <p:sp>
        <p:nvSpPr>
          <p:cNvPr id="3" name="Content Placeholder 2"/>
          <p:cNvSpPr>
            <a:spLocks noGrp="1"/>
          </p:cNvSpPr>
          <p:nvPr>
            <p:ph idx="1"/>
          </p:nvPr>
        </p:nvSpPr>
        <p:spPr/>
        <p:txBody>
          <a:bodyPr/>
          <a:lstStyle/>
          <a:p>
            <a:r>
              <a:rPr lang="en-US" dirty="0" smtClean="0"/>
              <a:t>Average TN Promise award: </a:t>
            </a:r>
            <a:r>
              <a:rPr lang="en-US" b="1" dirty="0" smtClean="0"/>
              <a:t>$1,020</a:t>
            </a:r>
          </a:p>
          <a:p>
            <a:pPr lvl="1"/>
            <a:r>
              <a:rPr lang="en-US" dirty="0" smtClean="0"/>
              <a:t>Less than projected; less than Tennessee Achieves awards in prior years</a:t>
            </a:r>
          </a:p>
          <a:p>
            <a:r>
              <a:rPr lang="en-US" dirty="0" smtClean="0"/>
              <a:t>Net program cost for 2015-16: </a:t>
            </a:r>
            <a:r>
              <a:rPr lang="en-US" b="1" dirty="0" smtClean="0"/>
              <a:t>$10.6M</a:t>
            </a:r>
          </a:p>
          <a:p>
            <a:pPr lvl="1"/>
            <a:r>
              <a:rPr lang="en-US" dirty="0" smtClean="0"/>
              <a:t>Accounts for savings from changes to TELS</a:t>
            </a:r>
          </a:p>
          <a:p>
            <a:endParaRPr lang="en-US" dirty="0"/>
          </a:p>
        </p:txBody>
      </p:sp>
    </p:spTree>
    <p:extLst>
      <p:ext uri="{BB962C8B-B14F-4D97-AF65-F5344CB8AC3E}">
        <p14:creationId xmlns:p14="http://schemas.microsoft.com/office/powerpoint/2010/main" val="112752694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 y="228600"/>
            <a:ext cx="8458200" cy="1143000"/>
          </a:xfrm>
        </p:spPr>
        <p:txBody>
          <a:bodyPr>
            <a:normAutofit fontScale="90000"/>
          </a:bodyPr>
          <a:lstStyle/>
          <a:p>
            <a:r>
              <a:rPr lang="en-US" b="1" dirty="0" smtClean="0">
                <a:solidFill>
                  <a:srgbClr val="FF0000"/>
                </a:solidFill>
              </a:rPr>
              <a:t>First-time Freshmen: Enrollment</a:t>
            </a:r>
            <a:endParaRPr lang="en-US" b="1" dirty="0">
              <a:solidFill>
                <a:srgbClr val="FF0000"/>
              </a:solidFill>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284311119"/>
              </p:ext>
            </p:extLst>
          </p:nvPr>
        </p:nvGraphicFramePr>
        <p:xfrm>
          <a:off x="457200" y="1314450"/>
          <a:ext cx="8229600" cy="3467100"/>
        </p:xfrm>
        <a:graphic>
          <a:graphicData uri="http://schemas.openxmlformats.org/drawingml/2006/table">
            <a:tbl>
              <a:tblPr firstRow="1" bandRow="1">
                <a:tableStyleId>{5C22544A-7EE6-4342-B048-85BDC9FD1C3A}</a:tableStyleId>
              </a:tblPr>
              <a:tblGrid>
                <a:gridCol w="2057400"/>
                <a:gridCol w="2057400"/>
                <a:gridCol w="2057400"/>
                <a:gridCol w="2057400"/>
              </a:tblGrid>
              <a:tr h="495300">
                <a:tc>
                  <a:txBody>
                    <a:bodyPr/>
                    <a:lstStyle/>
                    <a:p>
                      <a:endParaRPr lang="en-US" dirty="0"/>
                    </a:p>
                  </a:txBody>
                  <a:tcPr/>
                </a:tc>
                <a:tc>
                  <a:txBody>
                    <a:bodyPr/>
                    <a:lstStyle/>
                    <a:p>
                      <a:pPr algn="ctr"/>
                      <a:r>
                        <a:rPr lang="en-US" b="1" dirty="0" smtClean="0"/>
                        <a:t>Fall 2015</a:t>
                      </a:r>
                      <a:endParaRPr lang="en-US" b="1" dirty="0"/>
                    </a:p>
                  </a:txBody>
                  <a:tcPr/>
                </a:tc>
                <a:tc>
                  <a:txBody>
                    <a:bodyPr/>
                    <a:lstStyle/>
                    <a:p>
                      <a:pPr algn="ctr"/>
                      <a:r>
                        <a:rPr lang="en-US" dirty="0" smtClean="0"/>
                        <a:t>Fall 2014</a:t>
                      </a:r>
                      <a:endParaRPr lang="en-US" dirty="0"/>
                    </a:p>
                  </a:txBody>
                  <a:tcPr/>
                </a:tc>
                <a:tc>
                  <a:txBody>
                    <a:bodyPr/>
                    <a:lstStyle/>
                    <a:p>
                      <a:pPr algn="ctr"/>
                      <a:r>
                        <a:rPr lang="en-US" dirty="0" smtClean="0"/>
                        <a:t>Delta</a:t>
                      </a:r>
                      <a:endParaRPr lang="en-US" dirty="0"/>
                    </a:p>
                  </a:txBody>
                  <a:tcPr/>
                </a:tc>
              </a:tr>
              <a:tr h="495300">
                <a:tc>
                  <a:txBody>
                    <a:bodyPr/>
                    <a:lstStyle/>
                    <a:p>
                      <a:r>
                        <a:rPr lang="en-US" dirty="0" smtClean="0">
                          <a:solidFill>
                            <a:schemeClr val="accent1"/>
                          </a:solidFill>
                        </a:rPr>
                        <a:t>FTF Enrollment</a:t>
                      </a:r>
                      <a:endParaRPr lang="en-US" dirty="0">
                        <a:solidFill>
                          <a:schemeClr val="accent1"/>
                        </a:solidFill>
                      </a:endParaRPr>
                    </a:p>
                  </a:txBody>
                  <a:tcPr/>
                </a:tc>
                <a:tc>
                  <a:txBody>
                    <a:bodyPr/>
                    <a:lstStyle/>
                    <a:p>
                      <a:endParaRPr lang="en-US" b="1" dirty="0">
                        <a:solidFill>
                          <a:schemeClr val="accent1"/>
                        </a:solidFill>
                      </a:endParaRPr>
                    </a:p>
                  </a:txBody>
                  <a:tcPr/>
                </a:tc>
                <a:tc>
                  <a:txBody>
                    <a:bodyPr/>
                    <a:lstStyle/>
                    <a:p>
                      <a:endParaRPr lang="en-US" dirty="0">
                        <a:solidFill>
                          <a:schemeClr val="accent1"/>
                        </a:solidFill>
                      </a:endParaRPr>
                    </a:p>
                  </a:txBody>
                  <a:tcPr/>
                </a:tc>
                <a:tc>
                  <a:txBody>
                    <a:bodyPr/>
                    <a:lstStyle/>
                    <a:p>
                      <a:endParaRPr lang="en-US">
                        <a:solidFill>
                          <a:schemeClr val="accent1"/>
                        </a:solidFill>
                      </a:endParaRPr>
                    </a:p>
                  </a:txBody>
                  <a:tcPr/>
                </a:tc>
              </a:tr>
              <a:tr h="495300">
                <a:tc>
                  <a:txBody>
                    <a:bodyPr/>
                    <a:lstStyle/>
                    <a:p>
                      <a:pPr algn="r"/>
                      <a:r>
                        <a:rPr lang="en-US" i="1" dirty="0" smtClean="0">
                          <a:solidFill>
                            <a:schemeClr val="accent1"/>
                          </a:solidFill>
                        </a:rPr>
                        <a:t>TBR CCs</a:t>
                      </a:r>
                      <a:endParaRPr lang="en-US" i="1" dirty="0">
                        <a:solidFill>
                          <a:schemeClr val="accent1"/>
                        </a:solidFill>
                      </a:endParaRPr>
                    </a:p>
                  </a:txBody>
                  <a:tcPr/>
                </a:tc>
                <a:tc>
                  <a:txBody>
                    <a:bodyPr/>
                    <a:lstStyle/>
                    <a:p>
                      <a:pPr algn="ctr"/>
                      <a:r>
                        <a:rPr lang="en-US" b="1" dirty="0" smtClean="0">
                          <a:solidFill>
                            <a:schemeClr val="accent1"/>
                          </a:solidFill>
                        </a:rPr>
                        <a:t>21,679</a:t>
                      </a:r>
                      <a:endParaRPr lang="en-US" b="1" dirty="0">
                        <a:solidFill>
                          <a:schemeClr val="accent1"/>
                        </a:solidFill>
                      </a:endParaRPr>
                    </a:p>
                  </a:txBody>
                  <a:tcPr/>
                </a:tc>
                <a:tc>
                  <a:txBody>
                    <a:bodyPr/>
                    <a:lstStyle/>
                    <a:p>
                      <a:pPr algn="ctr"/>
                      <a:r>
                        <a:rPr lang="en-US" dirty="0" smtClean="0">
                          <a:solidFill>
                            <a:schemeClr val="accent1"/>
                          </a:solidFill>
                        </a:rPr>
                        <a:t>17,379</a:t>
                      </a:r>
                      <a:endParaRPr lang="en-US" dirty="0">
                        <a:solidFill>
                          <a:schemeClr val="accent1"/>
                        </a:solidFill>
                      </a:endParaRPr>
                    </a:p>
                  </a:txBody>
                  <a:tcPr/>
                </a:tc>
                <a:tc>
                  <a:txBody>
                    <a:bodyPr/>
                    <a:lstStyle/>
                    <a:p>
                      <a:pPr algn="ctr"/>
                      <a:r>
                        <a:rPr lang="en-US" dirty="0" smtClean="0">
                          <a:solidFill>
                            <a:schemeClr val="accent1"/>
                          </a:solidFill>
                        </a:rPr>
                        <a:t>24.7%</a:t>
                      </a:r>
                      <a:endParaRPr lang="en-US" dirty="0">
                        <a:solidFill>
                          <a:schemeClr val="accent1"/>
                        </a:solidFill>
                      </a:endParaRPr>
                    </a:p>
                  </a:txBody>
                  <a:tcPr/>
                </a:tc>
              </a:tr>
              <a:tr h="495300">
                <a:tc>
                  <a:txBody>
                    <a:bodyPr/>
                    <a:lstStyle/>
                    <a:p>
                      <a:pPr algn="r"/>
                      <a:r>
                        <a:rPr lang="en-US" i="1" dirty="0" smtClean="0">
                          <a:solidFill>
                            <a:schemeClr val="accent1"/>
                          </a:solidFill>
                        </a:rPr>
                        <a:t>TCATs</a:t>
                      </a:r>
                      <a:endParaRPr lang="en-US" i="1" dirty="0">
                        <a:solidFill>
                          <a:schemeClr val="accent1"/>
                        </a:solidFill>
                      </a:endParaRPr>
                    </a:p>
                  </a:txBody>
                  <a:tcPr/>
                </a:tc>
                <a:tc>
                  <a:txBody>
                    <a:bodyPr/>
                    <a:lstStyle/>
                    <a:p>
                      <a:pPr algn="ctr"/>
                      <a:r>
                        <a:rPr lang="en-US" b="1" dirty="0" smtClean="0">
                          <a:solidFill>
                            <a:schemeClr val="accent1"/>
                          </a:solidFill>
                        </a:rPr>
                        <a:t>10,432</a:t>
                      </a:r>
                      <a:endParaRPr lang="en-US" b="1" dirty="0">
                        <a:solidFill>
                          <a:schemeClr val="accent1"/>
                        </a:solidFill>
                      </a:endParaRPr>
                    </a:p>
                  </a:txBody>
                  <a:tcPr/>
                </a:tc>
                <a:tc>
                  <a:txBody>
                    <a:bodyPr/>
                    <a:lstStyle/>
                    <a:p>
                      <a:pPr algn="ctr"/>
                      <a:r>
                        <a:rPr lang="en-US" dirty="0" smtClean="0">
                          <a:solidFill>
                            <a:schemeClr val="accent1"/>
                          </a:solidFill>
                        </a:rPr>
                        <a:t>8,691</a:t>
                      </a:r>
                      <a:endParaRPr lang="en-US" dirty="0">
                        <a:solidFill>
                          <a:schemeClr val="accent1"/>
                        </a:solidFill>
                      </a:endParaRPr>
                    </a:p>
                  </a:txBody>
                  <a:tcPr/>
                </a:tc>
                <a:tc>
                  <a:txBody>
                    <a:bodyPr/>
                    <a:lstStyle/>
                    <a:p>
                      <a:pPr algn="ctr"/>
                      <a:r>
                        <a:rPr lang="en-US" dirty="0" smtClean="0">
                          <a:solidFill>
                            <a:schemeClr val="accent1"/>
                          </a:solidFill>
                        </a:rPr>
                        <a:t>20.0%</a:t>
                      </a:r>
                      <a:endParaRPr lang="en-US" dirty="0">
                        <a:solidFill>
                          <a:schemeClr val="accent1"/>
                        </a:solidFill>
                      </a:endParaRPr>
                    </a:p>
                  </a:txBody>
                  <a:tcPr/>
                </a:tc>
              </a:tr>
              <a:tr h="495300">
                <a:tc>
                  <a:txBody>
                    <a:bodyPr/>
                    <a:lstStyle/>
                    <a:p>
                      <a:pPr algn="r"/>
                      <a:r>
                        <a:rPr lang="en-US" i="1" dirty="0" smtClean="0">
                          <a:solidFill>
                            <a:schemeClr val="accent1"/>
                          </a:solidFill>
                        </a:rPr>
                        <a:t>TBR Universities</a:t>
                      </a:r>
                      <a:endParaRPr lang="en-US" i="1" dirty="0">
                        <a:solidFill>
                          <a:schemeClr val="accent1"/>
                        </a:solidFill>
                      </a:endParaRPr>
                    </a:p>
                  </a:txBody>
                  <a:tcPr/>
                </a:tc>
                <a:tc>
                  <a:txBody>
                    <a:bodyPr/>
                    <a:lstStyle/>
                    <a:p>
                      <a:pPr algn="ctr"/>
                      <a:r>
                        <a:rPr lang="en-US" b="0" dirty="0" smtClean="0">
                          <a:solidFill>
                            <a:schemeClr val="accent1"/>
                          </a:solidFill>
                        </a:rPr>
                        <a:t>10,977</a:t>
                      </a:r>
                      <a:endParaRPr lang="en-US" b="0" dirty="0">
                        <a:solidFill>
                          <a:schemeClr val="accent1"/>
                        </a:solidFill>
                      </a:endParaRPr>
                    </a:p>
                  </a:txBody>
                  <a:tcPr/>
                </a:tc>
                <a:tc>
                  <a:txBody>
                    <a:bodyPr/>
                    <a:lstStyle/>
                    <a:p>
                      <a:pPr algn="ctr"/>
                      <a:r>
                        <a:rPr lang="en-US" b="1" dirty="0" smtClean="0">
                          <a:solidFill>
                            <a:schemeClr val="accent1"/>
                          </a:solidFill>
                        </a:rPr>
                        <a:t>11,983</a:t>
                      </a:r>
                      <a:endParaRPr lang="en-US" b="1" dirty="0">
                        <a:solidFill>
                          <a:schemeClr val="accent1"/>
                        </a:solidFill>
                      </a:endParaRPr>
                    </a:p>
                  </a:txBody>
                  <a:tcPr/>
                </a:tc>
                <a:tc>
                  <a:txBody>
                    <a:bodyPr/>
                    <a:lstStyle/>
                    <a:p>
                      <a:pPr algn="ctr"/>
                      <a:r>
                        <a:rPr lang="en-US" dirty="0" smtClean="0">
                          <a:solidFill>
                            <a:schemeClr val="accent1"/>
                          </a:solidFill>
                        </a:rPr>
                        <a:t>-8.4%</a:t>
                      </a:r>
                      <a:endParaRPr lang="en-US" dirty="0">
                        <a:solidFill>
                          <a:schemeClr val="accent1"/>
                        </a:solidFill>
                      </a:endParaRPr>
                    </a:p>
                  </a:txBody>
                  <a:tcPr/>
                </a:tc>
              </a:tr>
              <a:tr h="495300">
                <a:tc>
                  <a:txBody>
                    <a:bodyPr/>
                    <a:lstStyle/>
                    <a:p>
                      <a:pPr algn="r"/>
                      <a:r>
                        <a:rPr lang="en-US" i="1" dirty="0" smtClean="0">
                          <a:solidFill>
                            <a:schemeClr val="accent1"/>
                          </a:solidFill>
                        </a:rPr>
                        <a:t>UT</a:t>
                      </a:r>
                      <a:endParaRPr lang="en-US" i="1" dirty="0">
                        <a:solidFill>
                          <a:schemeClr val="accent1"/>
                        </a:solidFill>
                      </a:endParaRPr>
                    </a:p>
                  </a:txBody>
                  <a:tcPr/>
                </a:tc>
                <a:tc>
                  <a:txBody>
                    <a:bodyPr/>
                    <a:lstStyle/>
                    <a:p>
                      <a:pPr algn="ctr"/>
                      <a:r>
                        <a:rPr lang="en-US" b="0" dirty="0" smtClean="0">
                          <a:solidFill>
                            <a:schemeClr val="accent1"/>
                          </a:solidFill>
                        </a:rPr>
                        <a:t>7,611</a:t>
                      </a:r>
                      <a:endParaRPr lang="en-US" b="0" dirty="0">
                        <a:solidFill>
                          <a:schemeClr val="accent1"/>
                        </a:solidFill>
                      </a:endParaRPr>
                    </a:p>
                  </a:txBody>
                  <a:tcPr/>
                </a:tc>
                <a:tc>
                  <a:txBody>
                    <a:bodyPr/>
                    <a:lstStyle/>
                    <a:p>
                      <a:pPr algn="ctr"/>
                      <a:r>
                        <a:rPr lang="en-US" b="1" dirty="0" smtClean="0">
                          <a:solidFill>
                            <a:schemeClr val="accent1"/>
                          </a:solidFill>
                        </a:rPr>
                        <a:t>7,977</a:t>
                      </a:r>
                      <a:endParaRPr lang="en-US" b="1" dirty="0">
                        <a:solidFill>
                          <a:schemeClr val="accent1"/>
                        </a:solidFill>
                      </a:endParaRPr>
                    </a:p>
                  </a:txBody>
                  <a:tcPr/>
                </a:tc>
                <a:tc>
                  <a:txBody>
                    <a:bodyPr/>
                    <a:lstStyle/>
                    <a:p>
                      <a:pPr algn="ctr"/>
                      <a:r>
                        <a:rPr lang="en-US" dirty="0" smtClean="0">
                          <a:solidFill>
                            <a:schemeClr val="accent1"/>
                          </a:solidFill>
                        </a:rPr>
                        <a:t>-4.6%</a:t>
                      </a:r>
                      <a:endParaRPr lang="en-US" dirty="0">
                        <a:solidFill>
                          <a:schemeClr val="accent1"/>
                        </a:solidFill>
                      </a:endParaRPr>
                    </a:p>
                  </a:txBody>
                  <a:tcPr/>
                </a:tc>
              </a:tr>
              <a:tr h="495300">
                <a:tc>
                  <a:txBody>
                    <a:bodyPr/>
                    <a:lstStyle/>
                    <a:p>
                      <a:pPr algn="ctr"/>
                      <a:r>
                        <a:rPr lang="en-US" b="1" i="0" dirty="0" smtClean="0">
                          <a:solidFill>
                            <a:schemeClr val="accent1"/>
                          </a:solidFill>
                        </a:rPr>
                        <a:t>TOTAL</a:t>
                      </a:r>
                      <a:endParaRPr lang="en-US" b="1" i="0" dirty="0">
                        <a:solidFill>
                          <a:schemeClr val="accent1"/>
                        </a:solidFill>
                      </a:endParaRPr>
                    </a:p>
                  </a:txBody>
                  <a:tcPr/>
                </a:tc>
                <a:tc>
                  <a:txBody>
                    <a:bodyPr/>
                    <a:lstStyle/>
                    <a:p>
                      <a:pPr algn="ctr"/>
                      <a:r>
                        <a:rPr lang="en-US" b="1" dirty="0" smtClean="0">
                          <a:solidFill>
                            <a:schemeClr val="accent1"/>
                          </a:solidFill>
                        </a:rPr>
                        <a:t>50,699</a:t>
                      </a:r>
                      <a:endParaRPr lang="en-US" b="1" dirty="0">
                        <a:solidFill>
                          <a:schemeClr val="accent1"/>
                        </a:solidFill>
                      </a:endParaRPr>
                    </a:p>
                  </a:txBody>
                  <a:tcPr/>
                </a:tc>
                <a:tc>
                  <a:txBody>
                    <a:bodyPr/>
                    <a:lstStyle/>
                    <a:p>
                      <a:pPr algn="ctr"/>
                      <a:r>
                        <a:rPr lang="en-US" b="1" dirty="0" smtClean="0">
                          <a:solidFill>
                            <a:schemeClr val="accent1"/>
                          </a:solidFill>
                        </a:rPr>
                        <a:t>46,030</a:t>
                      </a:r>
                      <a:endParaRPr lang="en-US" b="1" dirty="0">
                        <a:solidFill>
                          <a:schemeClr val="accent1"/>
                        </a:solidFill>
                      </a:endParaRPr>
                    </a:p>
                  </a:txBody>
                  <a:tcPr/>
                </a:tc>
                <a:tc>
                  <a:txBody>
                    <a:bodyPr/>
                    <a:lstStyle/>
                    <a:p>
                      <a:pPr algn="ctr"/>
                      <a:r>
                        <a:rPr lang="en-US" b="1" dirty="0" smtClean="0">
                          <a:solidFill>
                            <a:schemeClr val="accent1"/>
                          </a:solidFill>
                        </a:rPr>
                        <a:t>10.1%</a:t>
                      </a:r>
                      <a:endParaRPr lang="en-US" b="1" dirty="0">
                        <a:solidFill>
                          <a:schemeClr val="accent1"/>
                        </a:solidFill>
                      </a:endParaRPr>
                    </a:p>
                  </a:txBody>
                  <a:tcPr/>
                </a:tc>
              </a:tr>
            </a:tbl>
          </a:graphicData>
        </a:graphic>
      </p:graphicFrame>
      <p:sp>
        <p:nvSpPr>
          <p:cNvPr id="7" name="Down Arrow 6"/>
          <p:cNvSpPr/>
          <p:nvPr/>
        </p:nvSpPr>
        <p:spPr>
          <a:xfrm>
            <a:off x="6791325" y="3352800"/>
            <a:ext cx="228600" cy="304800"/>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Down Arrow 7"/>
          <p:cNvSpPr/>
          <p:nvPr/>
        </p:nvSpPr>
        <p:spPr>
          <a:xfrm>
            <a:off x="6791325" y="3886200"/>
            <a:ext cx="228600" cy="304800"/>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Up Arrow 8"/>
          <p:cNvSpPr/>
          <p:nvPr/>
        </p:nvSpPr>
        <p:spPr>
          <a:xfrm>
            <a:off x="6791325" y="2362200"/>
            <a:ext cx="228600" cy="304800"/>
          </a:xfrm>
          <a:prstGeom prst="upArrow">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Up Arrow 9"/>
          <p:cNvSpPr/>
          <p:nvPr/>
        </p:nvSpPr>
        <p:spPr>
          <a:xfrm>
            <a:off x="6791325" y="2895600"/>
            <a:ext cx="228600" cy="304800"/>
          </a:xfrm>
          <a:prstGeom prst="upArrow">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Up Arrow 10"/>
          <p:cNvSpPr/>
          <p:nvPr/>
        </p:nvSpPr>
        <p:spPr>
          <a:xfrm>
            <a:off x="6791325" y="4343400"/>
            <a:ext cx="228600" cy="304800"/>
          </a:xfrm>
          <a:prstGeom prst="upArrow">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2305062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5" y="323850"/>
            <a:ext cx="9047163" cy="5391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6002404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a:solidFill>
                  <a:srgbClr val="FF0000"/>
                </a:solidFill>
              </a:rPr>
              <a:t>Non-TN Promise enrollees at CCs</a:t>
            </a:r>
            <a:br>
              <a:rPr lang="en-US" sz="3600" b="1" dirty="0">
                <a:solidFill>
                  <a:srgbClr val="FF0000"/>
                </a:solidFill>
              </a:rPr>
            </a:br>
            <a:r>
              <a:rPr lang="en-US" sz="3600" b="1" dirty="0">
                <a:solidFill>
                  <a:srgbClr val="FF0000"/>
                </a:solidFill>
              </a:rPr>
              <a:t>(N = 6,600)</a:t>
            </a:r>
            <a:endParaRPr lang="en-US" sz="36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851693060"/>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7997603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57200"/>
            <a:ext cx="9067800" cy="525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4636740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75" y="762000"/>
            <a:ext cx="9059863" cy="4943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6382806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College-going </a:t>
            </a:r>
            <a:r>
              <a:rPr lang="en-US" b="1" dirty="0">
                <a:solidFill>
                  <a:srgbClr val="FF0000"/>
                </a:solidFill>
              </a:rPr>
              <a:t>R</a:t>
            </a:r>
            <a:r>
              <a:rPr lang="en-US" b="1" dirty="0" smtClean="0">
                <a:solidFill>
                  <a:srgbClr val="FF0000"/>
                </a:solidFill>
              </a:rPr>
              <a:t>ate </a:t>
            </a:r>
            <a:endParaRPr lang="en-US" b="1" dirty="0">
              <a:solidFill>
                <a:srgbClr val="FF0000"/>
              </a:solidFill>
            </a:endParaRPr>
          </a:p>
        </p:txBody>
      </p:sp>
      <p:sp>
        <p:nvSpPr>
          <p:cNvPr id="3" name="Content Placeholder 2"/>
          <p:cNvSpPr>
            <a:spLocks noGrp="1"/>
          </p:cNvSpPr>
          <p:nvPr>
            <p:ph idx="1"/>
          </p:nvPr>
        </p:nvSpPr>
        <p:spPr/>
        <p:txBody>
          <a:bodyPr/>
          <a:lstStyle/>
          <a:p>
            <a:r>
              <a:rPr lang="en-US" dirty="0" smtClean="0"/>
              <a:t>Changes to college-going rate (CGR)</a:t>
            </a:r>
          </a:p>
          <a:p>
            <a:pPr lvl="1"/>
            <a:r>
              <a:rPr lang="en-US" dirty="0" smtClean="0"/>
              <a:t>Approximately </a:t>
            </a:r>
            <a:r>
              <a:rPr lang="en-US" b="1" dirty="0" smtClean="0"/>
              <a:t>4,000 new entrants </a:t>
            </a:r>
            <a:r>
              <a:rPr lang="en-US" dirty="0" smtClean="0"/>
              <a:t>into higher education in Tennessee.</a:t>
            </a:r>
          </a:p>
          <a:p>
            <a:pPr lvl="2"/>
            <a:r>
              <a:rPr lang="en-US" dirty="0" smtClean="0"/>
              <a:t>Most at CCs and TCATs</a:t>
            </a:r>
          </a:p>
          <a:p>
            <a:pPr lvl="1"/>
            <a:r>
              <a:rPr lang="en-US" dirty="0" smtClean="0"/>
              <a:t>CGR will likely increase </a:t>
            </a:r>
            <a:r>
              <a:rPr lang="en-US" b="1" dirty="0" smtClean="0"/>
              <a:t>~5-6 percent.</a:t>
            </a:r>
          </a:p>
          <a:p>
            <a:pPr marL="457200" lvl="1" indent="0">
              <a:buNone/>
            </a:pPr>
            <a:endParaRPr lang="en-US" dirty="0"/>
          </a:p>
        </p:txBody>
      </p:sp>
    </p:spTree>
    <p:extLst>
      <p:ext uri="{BB962C8B-B14F-4D97-AF65-F5344CB8AC3E}">
        <p14:creationId xmlns:p14="http://schemas.microsoft.com/office/powerpoint/2010/main" val="328894163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b="1" dirty="0" smtClean="0">
                <a:solidFill>
                  <a:srgbClr val="FF0000"/>
                </a:solidFill>
              </a:rPr>
              <a:t>CGR by state</a:t>
            </a:r>
            <a:endParaRPr lang="en-US" b="1" dirty="0">
              <a:solidFill>
                <a:srgbClr val="FF0000"/>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220679700"/>
              </p:ext>
            </p:extLst>
          </p:nvPr>
        </p:nvGraphicFramePr>
        <p:xfrm>
          <a:off x="228600" y="838200"/>
          <a:ext cx="8763000" cy="54864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97514429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b="1" dirty="0" smtClean="0">
                <a:solidFill>
                  <a:srgbClr val="FF0000"/>
                </a:solidFill>
              </a:rPr>
              <a:t>CGR by state</a:t>
            </a:r>
            <a:endParaRPr lang="en-US" b="1" dirty="0">
              <a:solidFill>
                <a:srgbClr val="FF0000"/>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662137492"/>
              </p:ext>
            </p:extLst>
          </p:nvPr>
        </p:nvGraphicFramePr>
        <p:xfrm>
          <a:off x="381000" y="914400"/>
          <a:ext cx="8382000" cy="5410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82071156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8534400" cy="1143000"/>
          </a:xfrm>
        </p:spPr>
        <p:txBody>
          <a:bodyPr>
            <a:normAutofit fontScale="90000"/>
          </a:bodyPr>
          <a:lstStyle/>
          <a:p>
            <a:r>
              <a:rPr lang="en-US" b="1" dirty="0" smtClean="0">
                <a:solidFill>
                  <a:srgbClr val="FF0000"/>
                </a:solidFill>
              </a:rPr>
              <a:t>First-time Freshmen: ACT Scores</a:t>
            </a:r>
            <a:endParaRPr lang="en-US" b="1" dirty="0">
              <a:solidFill>
                <a:srgbClr val="FF0000"/>
              </a:solidFill>
            </a:endParaRPr>
          </a:p>
        </p:txBody>
      </p:sp>
      <p:sp>
        <p:nvSpPr>
          <p:cNvPr id="3" name="Content Placeholder 2"/>
          <p:cNvSpPr>
            <a:spLocks noGrp="1"/>
          </p:cNvSpPr>
          <p:nvPr>
            <p:ph idx="1"/>
          </p:nvPr>
        </p:nvSpPr>
        <p:spPr/>
        <p:txBody>
          <a:bodyPr/>
          <a:lstStyle/>
          <a:p>
            <a:endParaRPr lang="en-US" dirty="0"/>
          </a:p>
        </p:txBody>
      </p:sp>
      <p:graphicFrame>
        <p:nvGraphicFramePr>
          <p:cNvPr id="4" name="Content Placeholder 5"/>
          <p:cNvGraphicFramePr>
            <a:graphicFrameLocks/>
          </p:cNvGraphicFramePr>
          <p:nvPr>
            <p:extLst>
              <p:ext uri="{D42A27DB-BD31-4B8C-83A1-F6EECF244321}">
                <p14:modId xmlns:p14="http://schemas.microsoft.com/office/powerpoint/2010/main" val="2034551032"/>
              </p:ext>
            </p:extLst>
          </p:nvPr>
        </p:nvGraphicFramePr>
        <p:xfrm>
          <a:off x="457200" y="1295400"/>
          <a:ext cx="8229600" cy="2667000"/>
        </p:xfrm>
        <a:graphic>
          <a:graphicData uri="http://schemas.openxmlformats.org/drawingml/2006/table">
            <a:tbl>
              <a:tblPr firstRow="1" bandRow="1">
                <a:tableStyleId>{5C22544A-7EE6-4342-B048-85BDC9FD1C3A}</a:tableStyleId>
              </a:tblPr>
              <a:tblGrid>
                <a:gridCol w="2644775"/>
                <a:gridCol w="1470025"/>
                <a:gridCol w="2057400"/>
                <a:gridCol w="2057400"/>
              </a:tblGrid>
              <a:tr h="533400">
                <a:tc>
                  <a:txBody>
                    <a:bodyPr/>
                    <a:lstStyle/>
                    <a:p>
                      <a:endParaRPr lang="en-US" dirty="0"/>
                    </a:p>
                  </a:txBody>
                  <a:tcPr/>
                </a:tc>
                <a:tc>
                  <a:txBody>
                    <a:bodyPr/>
                    <a:lstStyle/>
                    <a:p>
                      <a:pPr algn="ctr"/>
                      <a:r>
                        <a:rPr lang="en-US" b="1" dirty="0" smtClean="0"/>
                        <a:t>Fall 2015</a:t>
                      </a:r>
                      <a:endParaRPr lang="en-US" b="1" dirty="0"/>
                    </a:p>
                  </a:txBody>
                  <a:tcPr/>
                </a:tc>
                <a:tc>
                  <a:txBody>
                    <a:bodyPr/>
                    <a:lstStyle/>
                    <a:p>
                      <a:pPr algn="ctr"/>
                      <a:r>
                        <a:rPr lang="en-US" dirty="0" smtClean="0"/>
                        <a:t>Fall 2014</a:t>
                      </a:r>
                      <a:endParaRPr lang="en-US" dirty="0"/>
                    </a:p>
                  </a:txBody>
                  <a:tcPr/>
                </a:tc>
                <a:tc>
                  <a:txBody>
                    <a:bodyPr/>
                    <a:lstStyle/>
                    <a:p>
                      <a:pPr algn="ctr"/>
                      <a:r>
                        <a:rPr lang="en-US" dirty="0" smtClean="0"/>
                        <a:t>Delta</a:t>
                      </a:r>
                      <a:endParaRPr lang="en-US" dirty="0"/>
                    </a:p>
                  </a:txBody>
                  <a:tcPr/>
                </a:tc>
              </a:tr>
              <a:tr h="533400">
                <a:tc>
                  <a:txBody>
                    <a:bodyPr/>
                    <a:lstStyle/>
                    <a:p>
                      <a:pPr algn="ctr"/>
                      <a:r>
                        <a:rPr lang="en-US" dirty="0" smtClean="0"/>
                        <a:t>FTF average </a:t>
                      </a:r>
                      <a:r>
                        <a:rPr lang="en-US" smtClean="0"/>
                        <a:t>ACT score</a:t>
                      </a:r>
                      <a:endParaRPr lang="en-US" dirty="0"/>
                    </a:p>
                  </a:txBody>
                  <a:tcPr/>
                </a:tc>
                <a:tc>
                  <a:txBody>
                    <a:bodyPr/>
                    <a:lstStyle/>
                    <a:p>
                      <a:endParaRPr lang="en-US" b="1" dirty="0"/>
                    </a:p>
                  </a:txBody>
                  <a:tcPr/>
                </a:tc>
                <a:tc>
                  <a:txBody>
                    <a:bodyPr/>
                    <a:lstStyle/>
                    <a:p>
                      <a:endParaRPr lang="en-US" dirty="0"/>
                    </a:p>
                  </a:txBody>
                  <a:tcPr/>
                </a:tc>
                <a:tc>
                  <a:txBody>
                    <a:bodyPr/>
                    <a:lstStyle/>
                    <a:p>
                      <a:endParaRPr lang="en-US"/>
                    </a:p>
                  </a:txBody>
                  <a:tcPr/>
                </a:tc>
              </a:tr>
              <a:tr h="533400">
                <a:tc>
                  <a:txBody>
                    <a:bodyPr/>
                    <a:lstStyle/>
                    <a:p>
                      <a:pPr algn="r"/>
                      <a:r>
                        <a:rPr lang="en-US" i="1" dirty="0" smtClean="0"/>
                        <a:t>TBR CCs</a:t>
                      </a:r>
                      <a:endParaRPr lang="en-US" i="1" dirty="0"/>
                    </a:p>
                  </a:txBody>
                  <a:tcPr/>
                </a:tc>
                <a:tc>
                  <a:txBody>
                    <a:bodyPr/>
                    <a:lstStyle/>
                    <a:p>
                      <a:pPr algn="ctr"/>
                      <a:r>
                        <a:rPr lang="en-US" b="1" dirty="0" smtClean="0"/>
                        <a:t>18.9</a:t>
                      </a:r>
                      <a:endParaRPr lang="en-US" b="1" dirty="0"/>
                    </a:p>
                  </a:txBody>
                  <a:tcPr/>
                </a:tc>
                <a:tc>
                  <a:txBody>
                    <a:bodyPr/>
                    <a:lstStyle/>
                    <a:p>
                      <a:pPr algn="ctr"/>
                      <a:r>
                        <a:rPr lang="en-US" dirty="0" smtClean="0"/>
                        <a:t>18.8</a:t>
                      </a:r>
                      <a:endParaRPr lang="en-US" dirty="0"/>
                    </a:p>
                  </a:txBody>
                  <a:tcPr/>
                </a:tc>
                <a:tc>
                  <a:txBody>
                    <a:bodyPr/>
                    <a:lstStyle/>
                    <a:p>
                      <a:pPr algn="ctr"/>
                      <a:r>
                        <a:rPr lang="en-US" dirty="0" smtClean="0"/>
                        <a:t>0.1</a:t>
                      </a:r>
                      <a:endParaRPr lang="en-US" dirty="0"/>
                    </a:p>
                  </a:txBody>
                  <a:tcPr/>
                </a:tc>
              </a:tr>
              <a:tr h="533400">
                <a:tc>
                  <a:txBody>
                    <a:bodyPr/>
                    <a:lstStyle/>
                    <a:p>
                      <a:pPr algn="r"/>
                      <a:r>
                        <a:rPr lang="en-US" i="1" dirty="0" smtClean="0"/>
                        <a:t>TBR Universities</a:t>
                      </a:r>
                      <a:endParaRPr lang="en-US" i="1" dirty="0"/>
                    </a:p>
                  </a:txBody>
                  <a:tcPr/>
                </a:tc>
                <a:tc>
                  <a:txBody>
                    <a:bodyPr/>
                    <a:lstStyle/>
                    <a:p>
                      <a:pPr algn="ctr"/>
                      <a:r>
                        <a:rPr lang="en-US" b="1" dirty="0" smtClean="0"/>
                        <a:t>22.1</a:t>
                      </a:r>
                      <a:endParaRPr lang="en-US" b="1" dirty="0"/>
                    </a:p>
                  </a:txBody>
                  <a:tcPr/>
                </a:tc>
                <a:tc>
                  <a:txBody>
                    <a:bodyPr/>
                    <a:lstStyle/>
                    <a:p>
                      <a:pPr algn="ctr"/>
                      <a:r>
                        <a:rPr lang="en-US" dirty="0" smtClean="0"/>
                        <a:t>21.9</a:t>
                      </a:r>
                      <a:endParaRPr lang="en-US" dirty="0"/>
                    </a:p>
                  </a:txBody>
                  <a:tcPr/>
                </a:tc>
                <a:tc>
                  <a:txBody>
                    <a:bodyPr/>
                    <a:lstStyle/>
                    <a:p>
                      <a:pPr algn="ctr"/>
                      <a:r>
                        <a:rPr lang="en-US" dirty="0" smtClean="0"/>
                        <a:t>0.2</a:t>
                      </a:r>
                      <a:endParaRPr lang="en-US" dirty="0"/>
                    </a:p>
                  </a:txBody>
                  <a:tcPr/>
                </a:tc>
              </a:tr>
              <a:tr h="533400">
                <a:tc>
                  <a:txBody>
                    <a:bodyPr/>
                    <a:lstStyle/>
                    <a:p>
                      <a:pPr algn="r"/>
                      <a:r>
                        <a:rPr lang="en-US" i="1" dirty="0" smtClean="0"/>
                        <a:t>UT</a:t>
                      </a:r>
                      <a:endParaRPr lang="en-US" i="1" dirty="0"/>
                    </a:p>
                  </a:txBody>
                  <a:tcPr/>
                </a:tc>
                <a:tc>
                  <a:txBody>
                    <a:bodyPr/>
                    <a:lstStyle/>
                    <a:p>
                      <a:pPr algn="ctr"/>
                      <a:r>
                        <a:rPr lang="en-US" b="1" dirty="0" smtClean="0"/>
                        <a:t>25.5</a:t>
                      </a:r>
                      <a:endParaRPr lang="en-US" b="1" dirty="0"/>
                    </a:p>
                  </a:txBody>
                  <a:tcPr/>
                </a:tc>
                <a:tc>
                  <a:txBody>
                    <a:bodyPr/>
                    <a:lstStyle/>
                    <a:p>
                      <a:pPr algn="ctr"/>
                      <a:r>
                        <a:rPr lang="en-US" dirty="0" smtClean="0"/>
                        <a:t>24.7</a:t>
                      </a:r>
                      <a:endParaRPr lang="en-US" dirty="0"/>
                    </a:p>
                  </a:txBody>
                  <a:tcPr/>
                </a:tc>
                <a:tc>
                  <a:txBody>
                    <a:bodyPr/>
                    <a:lstStyle/>
                    <a:p>
                      <a:pPr algn="ctr"/>
                      <a:r>
                        <a:rPr lang="en-US" dirty="0" smtClean="0"/>
                        <a:t>0.8</a:t>
                      </a:r>
                      <a:endParaRPr lang="en-US" dirty="0"/>
                    </a:p>
                  </a:txBody>
                  <a:tcPr/>
                </a:tc>
              </a:tr>
            </a:tbl>
          </a:graphicData>
        </a:graphic>
      </p:graphicFrame>
      <p:sp>
        <p:nvSpPr>
          <p:cNvPr id="5" name="Up Arrow 4"/>
          <p:cNvSpPr/>
          <p:nvPr/>
        </p:nvSpPr>
        <p:spPr>
          <a:xfrm>
            <a:off x="6953250" y="2476500"/>
            <a:ext cx="228600" cy="304800"/>
          </a:xfrm>
          <a:prstGeom prst="upArrow">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Up Arrow 5"/>
          <p:cNvSpPr/>
          <p:nvPr/>
        </p:nvSpPr>
        <p:spPr>
          <a:xfrm>
            <a:off x="6962775" y="2981325"/>
            <a:ext cx="228600" cy="304800"/>
          </a:xfrm>
          <a:prstGeom prst="upArrow">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Up Arrow 6"/>
          <p:cNvSpPr/>
          <p:nvPr/>
        </p:nvSpPr>
        <p:spPr>
          <a:xfrm>
            <a:off x="6962775" y="3505200"/>
            <a:ext cx="228600" cy="304800"/>
          </a:xfrm>
          <a:prstGeom prst="upArrow">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1202832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fontScale="90000"/>
          </a:bodyPr>
          <a:lstStyle/>
          <a:p>
            <a:r>
              <a:rPr lang="en-US" b="1" dirty="0" smtClean="0">
                <a:solidFill>
                  <a:srgbClr val="FF0000"/>
                </a:solidFill>
              </a:rPr>
              <a:t>Average ACT by Institution, FTF</a:t>
            </a:r>
            <a:endParaRPr lang="en-US" b="1" dirty="0">
              <a:solidFill>
                <a:srgbClr val="FF0000"/>
              </a:solidFill>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03822790"/>
              </p:ext>
            </p:extLst>
          </p:nvPr>
        </p:nvGraphicFramePr>
        <p:xfrm>
          <a:off x="533400" y="1066794"/>
          <a:ext cx="7467600" cy="4572012"/>
        </p:xfrm>
        <a:graphic>
          <a:graphicData uri="http://schemas.openxmlformats.org/drawingml/2006/table">
            <a:tbl>
              <a:tblPr>
                <a:tableStyleId>{5C22544A-7EE6-4342-B048-85BDC9FD1C3A}</a:tableStyleId>
              </a:tblPr>
              <a:tblGrid>
                <a:gridCol w="4740980"/>
                <a:gridCol w="584276"/>
                <a:gridCol w="584276"/>
                <a:gridCol w="1558068"/>
              </a:tblGrid>
              <a:tr h="537882">
                <a:tc>
                  <a:txBody>
                    <a:bodyPr/>
                    <a:lstStyle/>
                    <a:p>
                      <a:pPr algn="l" fontAlgn="b"/>
                      <a:r>
                        <a:rPr lang="en-US" sz="1400" u="none" strike="noStrike" dirty="0">
                          <a:effectLst/>
                        </a:rPr>
                        <a:t> </a:t>
                      </a:r>
                      <a:endParaRPr lang="en-US" sz="1400" b="1" i="0" u="none" strike="noStrike" dirty="0">
                        <a:solidFill>
                          <a:srgbClr val="000000"/>
                        </a:solidFill>
                        <a:effectLst/>
                        <a:latin typeface="Calibri"/>
                      </a:endParaRPr>
                    </a:p>
                  </a:txBody>
                  <a:tcPr marL="9525" marR="9525" marT="9525" marB="0" anchor="b"/>
                </a:tc>
                <a:tc>
                  <a:txBody>
                    <a:bodyPr/>
                    <a:lstStyle/>
                    <a:p>
                      <a:pPr algn="ctr" fontAlgn="ctr"/>
                      <a:r>
                        <a:rPr lang="en-US" sz="1400" u="none" strike="noStrike" dirty="0" smtClean="0">
                          <a:effectLst/>
                        </a:rPr>
                        <a:t>Fall </a:t>
                      </a:r>
                    </a:p>
                    <a:p>
                      <a:pPr algn="ctr" fontAlgn="ctr"/>
                      <a:r>
                        <a:rPr lang="en-US" sz="1400" u="none" strike="noStrike" dirty="0" smtClean="0">
                          <a:effectLst/>
                        </a:rPr>
                        <a:t>2014</a:t>
                      </a:r>
                      <a:endParaRPr lang="en-US" sz="1400" b="1" i="0" u="none" strike="noStrike" dirty="0">
                        <a:solidFill>
                          <a:srgbClr val="000000"/>
                        </a:solidFill>
                        <a:effectLst/>
                        <a:latin typeface="Calibri"/>
                      </a:endParaRPr>
                    </a:p>
                  </a:txBody>
                  <a:tcPr marL="9525" marR="9525" marT="9525" marB="0" anchor="ctr"/>
                </a:tc>
                <a:tc>
                  <a:txBody>
                    <a:bodyPr/>
                    <a:lstStyle/>
                    <a:p>
                      <a:pPr algn="ctr" fontAlgn="ctr"/>
                      <a:r>
                        <a:rPr lang="en-US" sz="1400" u="none" strike="noStrike" dirty="0" smtClean="0">
                          <a:effectLst/>
                        </a:rPr>
                        <a:t>Fall</a:t>
                      </a:r>
                    </a:p>
                    <a:p>
                      <a:pPr algn="ctr" fontAlgn="ctr"/>
                      <a:r>
                        <a:rPr lang="en-US" sz="1400" u="none" strike="noStrike" dirty="0" smtClean="0">
                          <a:effectLst/>
                        </a:rPr>
                        <a:t>2015</a:t>
                      </a:r>
                      <a:endParaRPr lang="en-US" sz="1400" b="1" i="0" u="none" strike="noStrike" dirty="0">
                        <a:solidFill>
                          <a:srgbClr val="000000"/>
                        </a:solidFill>
                        <a:effectLst/>
                        <a:latin typeface="Calibri"/>
                      </a:endParaRPr>
                    </a:p>
                  </a:txBody>
                  <a:tcPr marL="9525" marR="9525" marT="9525" marB="0" anchor="ctr"/>
                </a:tc>
                <a:tc>
                  <a:txBody>
                    <a:bodyPr/>
                    <a:lstStyle/>
                    <a:p>
                      <a:pPr algn="ctr" fontAlgn="b"/>
                      <a:r>
                        <a:rPr lang="en-US" sz="1400" u="none" strike="noStrike" dirty="0" smtClean="0">
                          <a:effectLst/>
                        </a:rPr>
                        <a:t>Delta, </a:t>
                      </a:r>
                      <a:endParaRPr lang="en-US" sz="1400" u="none" strike="noStrike" baseline="0" dirty="0" smtClean="0">
                        <a:effectLst/>
                      </a:endParaRPr>
                    </a:p>
                    <a:p>
                      <a:pPr algn="ctr" fontAlgn="b"/>
                      <a:r>
                        <a:rPr lang="en-US" sz="1400" u="none" strike="noStrike" dirty="0" smtClean="0">
                          <a:effectLst/>
                        </a:rPr>
                        <a:t>Fall 14 to Fall 15</a:t>
                      </a:r>
                      <a:endParaRPr lang="en-US" sz="1400" b="1" i="0" u="none" strike="noStrike" dirty="0">
                        <a:solidFill>
                          <a:srgbClr val="000000"/>
                        </a:solidFill>
                        <a:effectLst/>
                        <a:latin typeface="Calibri"/>
                      </a:endParaRPr>
                    </a:p>
                  </a:txBody>
                  <a:tcPr marL="9525" marR="9525" marT="9525" marB="0" anchor="b"/>
                </a:tc>
              </a:tr>
              <a:tr h="268942">
                <a:tc>
                  <a:txBody>
                    <a:bodyPr/>
                    <a:lstStyle/>
                    <a:p>
                      <a:pPr algn="l" fontAlgn="b"/>
                      <a:r>
                        <a:rPr lang="en-US" sz="1400" b="1" u="none" strike="noStrike" dirty="0">
                          <a:effectLst/>
                        </a:rPr>
                        <a:t>TBR Community Colleges</a:t>
                      </a:r>
                      <a:endParaRPr lang="en-US" sz="1400" b="1" i="0" u="none" strike="noStrike" dirty="0">
                        <a:solidFill>
                          <a:srgbClr val="000000"/>
                        </a:solidFill>
                        <a:effectLst/>
                        <a:latin typeface="Calibri"/>
                      </a:endParaRPr>
                    </a:p>
                  </a:txBody>
                  <a:tcPr marL="9525" marR="9525" marT="9525" marB="0" anchor="b"/>
                </a:tc>
                <a:tc>
                  <a:txBody>
                    <a:bodyPr/>
                    <a:lstStyle/>
                    <a:p>
                      <a:pPr algn="l" fontAlgn="b"/>
                      <a:r>
                        <a:rPr lang="en-US" sz="1400" u="none" strike="noStrike">
                          <a:effectLst/>
                        </a:rPr>
                        <a:t> </a:t>
                      </a:r>
                      <a:endParaRPr lang="en-US" sz="1400" b="1" i="0" u="none" strike="noStrike">
                        <a:solidFill>
                          <a:srgbClr val="000000"/>
                        </a:solidFill>
                        <a:effectLst/>
                        <a:latin typeface="Calibri"/>
                      </a:endParaRPr>
                    </a:p>
                  </a:txBody>
                  <a:tcPr marL="9525" marR="9525" marT="9525" marB="0" anchor="b"/>
                </a:tc>
                <a:tc>
                  <a:txBody>
                    <a:bodyPr/>
                    <a:lstStyle/>
                    <a:p>
                      <a:pPr algn="l" fontAlgn="b"/>
                      <a:r>
                        <a:rPr lang="en-US" sz="1400" u="none" strike="noStrike">
                          <a:effectLst/>
                        </a:rPr>
                        <a:t> </a:t>
                      </a:r>
                      <a:endParaRPr lang="en-US" sz="1400" b="1" i="0" u="none" strike="noStrike">
                        <a:solidFill>
                          <a:srgbClr val="000000"/>
                        </a:solidFill>
                        <a:effectLst/>
                        <a:latin typeface="Calibri"/>
                      </a:endParaRPr>
                    </a:p>
                  </a:txBody>
                  <a:tcPr marL="9525" marR="9525" marT="9525" marB="0" anchor="b"/>
                </a:tc>
                <a:tc>
                  <a:txBody>
                    <a:bodyPr/>
                    <a:lstStyle/>
                    <a:p>
                      <a:pPr algn="l" fontAlgn="b"/>
                      <a:r>
                        <a:rPr lang="en-US" sz="1400" u="none" strike="noStrike">
                          <a:effectLst/>
                        </a:rPr>
                        <a:t> </a:t>
                      </a:r>
                      <a:endParaRPr lang="en-US" sz="1400" b="0" i="0" u="none" strike="noStrike">
                        <a:solidFill>
                          <a:srgbClr val="000000"/>
                        </a:solidFill>
                        <a:effectLst/>
                        <a:latin typeface="Calibri"/>
                      </a:endParaRPr>
                    </a:p>
                  </a:txBody>
                  <a:tcPr marL="9525" marR="9525" marT="9525" marB="0" anchor="b"/>
                </a:tc>
              </a:tr>
              <a:tr h="268942">
                <a:tc>
                  <a:txBody>
                    <a:bodyPr/>
                    <a:lstStyle/>
                    <a:p>
                      <a:pPr algn="l" fontAlgn="b"/>
                      <a:r>
                        <a:rPr lang="en-US" sz="1400" u="none" strike="noStrike" dirty="0">
                          <a:effectLst/>
                        </a:rPr>
                        <a:t>Chattanooga State Community College</a:t>
                      </a:r>
                      <a:endParaRPr lang="en-US" sz="1400" b="0" i="0" u="none" strike="noStrike" dirty="0">
                        <a:solidFill>
                          <a:srgbClr val="000000"/>
                        </a:solidFill>
                        <a:effectLst/>
                        <a:latin typeface="Calibri"/>
                      </a:endParaRPr>
                    </a:p>
                  </a:txBody>
                  <a:tcPr marL="85725" marR="9525" marT="9525" marB="0" anchor="b"/>
                </a:tc>
                <a:tc>
                  <a:txBody>
                    <a:bodyPr/>
                    <a:lstStyle/>
                    <a:p>
                      <a:pPr algn="ctr" fontAlgn="ctr"/>
                      <a:r>
                        <a:rPr lang="en-US" sz="1400" u="none" strike="noStrike">
                          <a:effectLst/>
                        </a:rPr>
                        <a:t>18.5</a:t>
                      </a:r>
                      <a:endParaRPr lang="en-US" sz="1400" b="0" i="0" u="none" strike="noStrike">
                        <a:solidFill>
                          <a:srgbClr val="000000"/>
                        </a:solidFill>
                        <a:effectLst/>
                        <a:latin typeface="Calibri"/>
                      </a:endParaRPr>
                    </a:p>
                  </a:txBody>
                  <a:tcPr marL="9525" marR="9525" marT="9525" marB="0" anchor="ctr"/>
                </a:tc>
                <a:tc>
                  <a:txBody>
                    <a:bodyPr/>
                    <a:lstStyle/>
                    <a:p>
                      <a:pPr algn="ctr" fontAlgn="ctr"/>
                      <a:r>
                        <a:rPr lang="en-US" sz="1400" u="none" strike="noStrike">
                          <a:effectLst/>
                        </a:rPr>
                        <a:t>18.9</a:t>
                      </a:r>
                      <a:endParaRPr lang="en-US" sz="1400" b="0" i="0" u="none" strike="noStrike">
                        <a:solidFill>
                          <a:srgbClr val="000000"/>
                        </a:solidFill>
                        <a:effectLst/>
                        <a:latin typeface="Calibri"/>
                      </a:endParaRPr>
                    </a:p>
                  </a:txBody>
                  <a:tcPr marL="9525" marR="9525" marT="9525" marB="0" anchor="ctr"/>
                </a:tc>
                <a:tc>
                  <a:txBody>
                    <a:bodyPr/>
                    <a:lstStyle/>
                    <a:p>
                      <a:pPr algn="r" fontAlgn="b"/>
                      <a:r>
                        <a:rPr lang="en-US" sz="1400" b="1" u="none" strike="noStrike" dirty="0">
                          <a:solidFill>
                            <a:srgbClr val="008000"/>
                          </a:solidFill>
                          <a:effectLst/>
                        </a:rPr>
                        <a:t>0.4</a:t>
                      </a:r>
                      <a:endParaRPr lang="en-US" sz="1400" b="1" i="0" u="none" strike="noStrike" dirty="0">
                        <a:solidFill>
                          <a:srgbClr val="008000"/>
                        </a:solidFill>
                        <a:effectLst/>
                        <a:latin typeface="Calibri"/>
                      </a:endParaRPr>
                    </a:p>
                  </a:txBody>
                  <a:tcPr marL="9525" marR="9525" marT="9525" marB="0" anchor="b"/>
                </a:tc>
              </a:tr>
              <a:tr h="268942">
                <a:tc>
                  <a:txBody>
                    <a:bodyPr/>
                    <a:lstStyle/>
                    <a:p>
                      <a:pPr algn="l" fontAlgn="b"/>
                      <a:r>
                        <a:rPr lang="en-US" sz="1400" u="none" strike="noStrike" dirty="0">
                          <a:effectLst/>
                        </a:rPr>
                        <a:t>Cleveland State Community College</a:t>
                      </a:r>
                      <a:endParaRPr lang="en-US" sz="1400" b="0" i="0" u="none" strike="noStrike" dirty="0">
                        <a:solidFill>
                          <a:srgbClr val="000000"/>
                        </a:solidFill>
                        <a:effectLst/>
                        <a:latin typeface="Calibri"/>
                      </a:endParaRPr>
                    </a:p>
                  </a:txBody>
                  <a:tcPr marL="85725" marR="9525" marT="9525" marB="0" anchor="b"/>
                </a:tc>
                <a:tc>
                  <a:txBody>
                    <a:bodyPr/>
                    <a:lstStyle/>
                    <a:p>
                      <a:pPr algn="ctr" fontAlgn="ctr"/>
                      <a:r>
                        <a:rPr lang="en-US" sz="1400" u="none" strike="noStrike">
                          <a:effectLst/>
                        </a:rPr>
                        <a:t>19.0</a:t>
                      </a:r>
                      <a:endParaRPr lang="en-US" sz="1400" b="0" i="0" u="none" strike="noStrike">
                        <a:solidFill>
                          <a:srgbClr val="000000"/>
                        </a:solidFill>
                        <a:effectLst/>
                        <a:latin typeface="Calibri"/>
                      </a:endParaRPr>
                    </a:p>
                  </a:txBody>
                  <a:tcPr marL="9525" marR="9525" marT="9525" marB="0" anchor="ctr"/>
                </a:tc>
                <a:tc>
                  <a:txBody>
                    <a:bodyPr/>
                    <a:lstStyle/>
                    <a:p>
                      <a:pPr algn="ctr" fontAlgn="ctr"/>
                      <a:r>
                        <a:rPr lang="en-US" sz="1400" u="none" strike="noStrike">
                          <a:effectLst/>
                        </a:rPr>
                        <a:t>18.9</a:t>
                      </a:r>
                      <a:endParaRPr lang="en-US" sz="1400" b="0" i="0" u="none" strike="noStrike">
                        <a:solidFill>
                          <a:srgbClr val="000000"/>
                        </a:solidFill>
                        <a:effectLst/>
                        <a:latin typeface="Calibri"/>
                      </a:endParaRPr>
                    </a:p>
                  </a:txBody>
                  <a:tcPr marL="9525" marR="9525" marT="9525" marB="0" anchor="ctr"/>
                </a:tc>
                <a:tc>
                  <a:txBody>
                    <a:bodyPr/>
                    <a:lstStyle/>
                    <a:p>
                      <a:pPr algn="r" fontAlgn="b"/>
                      <a:r>
                        <a:rPr lang="en-US" sz="1400" u="none" strike="noStrike">
                          <a:effectLst/>
                        </a:rPr>
                        <a:t>-0.1</a:t>
                      </a:r>
                      <a:endParaRPr lang="en-US" sz="1400" b="0" i="0" u="none" strike="noStrike">
                        <a:solidFill>
                          <a:srgbClr val="000000"/>
                        </a:solidFill>
                        <a:effectLst/>
                        <a:latin typeface="Calibri"/>
                      </a:endParaRPr>
                    </a:p>
                  </a:txBody>
                  <a:tcPr marL="9525" marR="9525" marT="9525" marB="0" anchor="b"/>
                </a:tc>
              </a:tr>
              <a:tr h="268942">
                <a:tc>
                  <a:txBody>
                    <a:bodyPr/>
                    <a:lstStyle/>
                    <a:p>
                      <a:pPr algn="l" fontAlgn="b"/>
                      <a:r>
                        <a:rPr lang="en-US" sz="1400" u="none" strike="noStrike" dirty="0">
                          <a:effectLst/>
                        </a:rPr>
                        <a:t>Columbia State Community College</a:t>
                      </a:r>
                      <a:endParaRPr lang="en-US" sz="1400" b="0" i="0" u="none" strike="noStrike" dirty="0">
                        <a:solidFill>
                          <a:srgbClr val="000000"/>
                        </a:solidFill>
                        <a:effectLst/>
                        <a:latin typeface="Calibri"/>
                      </a:endParaRPr>
                    </a:p>
                  </a:txBody>
                  <a:tcPr marL="85725" marR="9525" marT="9525" marB="0" anchor="b"/>
                </a:tc>
                <a:tc>
                  <a:txBody>
                    <a:bodyPr/>
                    <a:lstStyle/>
                    <a:p>
                      <a:pPr algn="ctr" fontAlgn="ctr"/>
                      <a:r>
                        <a:rPr lang="en-US" sz="1400" u="none" strike="noStrike">
                          <a:effectLst/>
                        </a:rPr>
                        <a:t>19.6</a:t>
                      </a:r>
                      <a:endParaRPr lang="en-US" sz="1400" b="0" i="0" u="none" strike="noStrike">
                        <a:solidFill>
                          <a:srgbClr val="000000"/>
                        </a:solidFill>
                        <a:effectLst/>
                        <a:latin typeface="Calibri"/>
                      </a:endParaRPr>
                    </a:p>
                  </a:txBody>
                  <a:tcPr marL="9525" marR="9525" marT="9525" marB="0" anchor="ctr"/>
                </a:tc>
                <a:tc>
                  <a:txBody>
                    <a:bodyPr/>
                    <a:lstStyle/>
                    <a:p>
                      <a:pPr algn="ctr" fontAlgn="ctr"/>
                      <a:r>
                        <a:rPr lang="en-US" sz="1400" u="none" strike="noStrike">
                          <a:effectLst/>
                        </a:rPr>
                        <a:t>19.9</a:t>
                      </a:r>
                      <a:endParaRPr lang="en-US" sz="1400" b="0" i="0" u="none" strike="noStrike">
                        <a:solidFill>
                          <a:srgbClr val="000000"/>
                        </a:solidFill>
                        <a:effectLst/>
                        <a:latin typeface="Calibri"/>
                      </a:endParaRPr>
                    </a:p>
                  </a:txBody>
                  <a:tcPr marL="9525" marR="9525" marT="9525" marB="0" anchor="ctr"/>
                </a:tc>
                <a:tc>
                  <a:txBody>
                    <a:bodyPr/>
                    <a:lstStyle/>
                    <a:p>
                      <a:pPr algn="r" fontAlgn="b"/>
                      <a:r>
                        <a:rPr lang="en-US" sz="1400" b="1" u="none" strike="noStrike" dirty="0">
                          <a:solidFill>
                            <a:srgbClr val="008000"/>
                          </a:solidFill>
                          <a:effectLst/>
                        </a:rPr>
                        <a:t>0.3</a:t>
                      </a:r>
                      <a:endParaRPr lang="en-US" sz="1400" b="1" i="0" u="none" strike="noStrike" dirty="0">
                        <a:solidFill>
                          <a:srgbClr val="008000"/>
                        </a:solidFill>
                        <a:effectLst/>
                        <a:latin typeface="Calibri"/>
                      </a:endParaRPr>
                    </a:p>
                  </a:txBody>
                  <a:tcPr marL="9525" marR="9525" marT="9525" marB="0" anchor="b"/>
                </a:tc>
              </a:tr>
              <a:tr h="268942">
                <a:tc>
                  <a:txBody>
                    <a:bodyPr/>
                    <a:lstStyle/>
                    <a:p>
                      <a:pPr algn="l" fontAlgn="b"/>
                      <a:r>
                        <a:rPr lang="en-US" sz="1400" u="none" strike="noStrike" dirty="0">
                          <a:effectLst/>
                        </a:rPr>
                        <a:t>Dyersburg State Community College</a:t>
                      </a:r>
                      <a:endParaRPr lang="en-US" sz="1400" b="0" i="0" u="none" strike="noStrike" dirty="0">
                        <a:solidFill>
                          <a:srgbClr val="000000"/>
                        </a:solidFill>
                        <a:effectLst/>
                        <a:latin typeface="Calibri"/>
                      </a:endParaRPr>
                    </a:p>
                  </a:txBody>
                  <a:tcPr marL="85725" marR="9525" marT="9525" marB="0" anchor="b"/>
                </a:tc>
                <a:tc>
                  <a:txBody>
                    <a:bodyPr/>
                    <a:lstStyle/>
                    <a:p>
                      <a:pPr algn="ctr" fontAlgn="ctr"/>
                      <a:r>
                        <a:rPr lang="en-US" sz="1400" u="none" strike="noStrike">
                          <a:effectLst/>
                        </a:rPr>
                        <a:t>18.9</a:t>
                      </a:r>
                      <a:endParaRPr lang="en-US" sz="1400" b="0" i="0" u="none" strike="noStrike">
                        <a:solidFill>
                          <a:srgbClr val="000000"/>
                        </a:solidFill>
                        <a:effectLst/>
                        <a:latin typeface="Calibri"/>
                      </a:endParaRPr>
                    </a:p>
                  </a:txBody>
                  <a:tcPr marL="9525" marR="9525" marT="9525" marB="0" anchor="ctr"/>
                </a:tc>
                <a:tc>
                  <a:txBody>
                    <a:bodyPr/>
                    <a:lstStyle/>
                    <a:p>
                      <a:pPr algn="ctr" fontAlgn="ctr"/>
                      <a:r>
                        <a:rPr lang="en-US" sz="1400" u="none" strike="noStrike">
                          <a:effectLst/>
                        </a:rPr>
                        <a:t>18.7</a:t>
                      </a:r>
                      <a:endParaRPr lang="en-US" sz="1400" b="0" i="0" u="none" strike="noStrike">
                        <a:solidFill>
                          <a:srgbClr val="000000"/>
                        </a:solidFill>
                        <a:effectLst/>
                        <a:latin typeface="Calibri"/>
                      </a:endParaRPr>
                    </a:p>
                  </a:txBody>
                  <a:tcPr marL="9525" marR="9525" marT="9525" marB="0" anchor="ctr"/>
                </a:tc>
                <a:tc>
                  <a:txBody>
                    <a:bodyPr/>
                    <a:lstStyle/>
                    <a:p>
                      <a:pPr algn="r" fontAlgn="b"/>
                      <a:r>
                        <a:rPr lang="en-US" sz="1400" u="none" strike="noStrike">
                          <a:effectLst/>
                        </a:rPr>
                        <a:t>-0.2</a:t>
                      </a:r>
                      <a:endParaRPr lang="en-US" sz="1400" b="0" i="0" u="none" strike="noStrike">
                        <a:solidFill>
                          <a:srgbClr val="000000"/>
                        </a:solidFill>
                        <a:effectLst/>
                        <a:latin typeface="Calibri"/>
                      </a:endParaRPr>
                    </a:p>
                  </a:txBody>
                  <a:tcPr marL="9525" marR="9525" marT="9525" marB="0" anchor="b"/>
                </a:tc>
              </a:tr>
              <a:tr h="268942">
                <a:tc>
                  <a:txBody>
                    <a:bodyPr/>
                    <a:lstStyle/>
                    <a:p>
                      <a:pPr algn="l" fontAlgn="b"/>
                      <a:r>
                        <a:rPr lang="en-US" sz="1400" u="none" strike="noStrike">
                          <a:effectLst/>
                        </a:rPr>
                        <a:t>Jackson State Community College</a:t>
                      </a:r>
                      <a:endParaRPr lang="en-US" sz="1400" b="0" i="0" u="none" strike="noStrike">
                        <a:solidFill>
                          <a:srgbClr val="000000"/>
                        </a:solidFill>
                        <a:effectLst/>
                        <a:latin typeface="Calibri"/>
                      </a:endParaRPr>
                    </a:p>
                  </a:txBody>
                  <a:tcPr marL="85725" marR="9525" marT="9525" marB="0" anchor="b"/>
                </a:tc>
                <a:tc>
                  <a:txBody>
                    <a:bodyPr/>
                    <a:lstStyle/>
                    <a:p>
                      <a:pPr algn="ctr" fontAlgn="ctr"/>
                      <a:r>
                        <a:rPr lang="en-US" sz="1400" u="none" strike="noStrike" dirty="0">
                          <a:effectLst/>
                        </a:rPr>
                        <a:t>18.6</a:t>
                      </a:r>
                      <a:endParaRPr lang="en-US" sz="1400" b="0" i="0" u="none" strike="noStrike" dirty="0">
                        <a:solidFill>
                          <a:srgbClr val="000000"/>
                        </a:solidFill>
                        <a:effectLst/>
                        <a:latin typeface="Calibri"/>
                      </a:endParaRPr>
                    </a:p>
                  </a:txBody>
                  <a:tcPr marL="9525" marR="9525" marT="9525" marB="0" anchor="ctr"/>
                </a:tc>
                <a:tc>
                  <a:txBody>
                    <a:bodyPr/>
                    <a:lstStyle/>
                    <a:p>
                      <a:pPr algn="ctr" fontAlgn="ctr"/>
                      <a:r>
                        <a:rPr lang="en-US" sz="1400" u="none" strike="noStrike">
                          <a:effectLst/>
                        </a:rPr>
                        <a:t>18.4</a:t>
                      </a:r>
                      <a:endParaRPr lang="en-US" sz="1400" b="0" i="0" u="none" strike="noStrike">
                        <a:solidFill>
                          <a:srgbClr val="000000"/>
                        </a:solidFill>
                        <a:effectLst/>
                        <a:latin typeface="Calibri"/>
                      </a:endParaRPr>
                    </a:p>
                  </a:txBody>
                  <a:tcPr marL="9525" marR="9525" marT="9525" marB="0" anchor="ctr"/>
                </a:tc>
                <a:tc>
                  <a:txBody>
                    <a:bodyPr/>
                    <a:lstStyle/>
                    <a:p>
                      <a:pPr algn="r" fontAlgn="b"/>
                      <a:r>
                        <a:rPr lang="en-US" sz="1400" u="none" strike="noStrike">
                          <a:effectLst/>
                        </a:rPr>
                        <a:t>-0.2</a:t>
                      </a:r>
                      <a:endParaRPr lang="en-US" sz="1400" b="0" i="0" u="none" strike="noStrike">
                        <a:solidFill>
                          <a:srgbClr val="000000"/>
                        </a:solidFill>
                        <a:effectLst/>
                        <a:latin typeface="Calibri"/>
                      </a:endParaRPr>
                    </a:p>
                  </a:txBody>
                  <a:tcPr marL="9525" marR="9525" marT="9525" marB="0" anchor="b"/>
                </a:tc>
              </a:tr>
              <a:tr h="268942">
                <a:tc>
                  <a:txBody>
                    <a:bodyPr/>
                    <a:lstStyle/>
                    <a:p>
                      <a:pPr algn="l" fontAlgn="b"/>
                      <a:r>
                        <a:rPr lang="en-US" sz="1400" u="none" strike="noStrike">
                          <a:effectLst/>
                        </a:rPr>
                        <a:t>Motlow State Community College</a:t>
                      </a:r>
                      <a:endParaRPr lang="en-US" sz="1400" b="0" i="0" u="none" strike="noStrike">
                        <a:solidFill>
                          <a:srgbClr val="000000"/>
                        </a:solidFill>
                        <a:effectLst/>
                        <a:latin typeface="Calibri"/>
                      </a:endParaRPr>
                    </a:p>
                  </a:txBody>
                  <a:tcPr marL="85725" marR="9525" marT="9525" marB="0" anchor="b"/>
                </a:tc>
                <a:tc>
                  <a:txBody>
                    <a:bodyPr/>
                    <a:lstStyle/>
                    <a:p>
                      <a:pPr algn="ctr" fontAlgn="ctr"/>
                      <a:r>
                        <a:rPr lang="en-US" sz="1400" u="none" strike="noStrike" dirty="0">
                          <a:effectLst/>
                        </a:rPr>
                        <a:t>19.2</a:t>
                      </a:r>
                      <a:endParaRPr lang="en-US" sz="1400" b="0" i="0" u="none" strike="noStrike" dirty="0">
                        <a:solidFill>
                          <a:srgbClr val="000000"/>
                        </a:solidFill>
                        <a:effectLst/>
                        <a:latin typeface="Calibri"/>
                      </a:endParaRPr>
                    </a:p>
                  </a:txBody>
                  <a:tcPr marL="9525" marR="9525" marT="9525" marB="0" anchor="ctr"/>
                </a:tc>
                <a:tc>
                  <a:txBody>
                    <a:bodyPr/>
                    <a:lstStyle/>
                    <a:p>
                      <a:pPr algn="ctr" fontAlgn="ctr"/>
                      <a:r>
                        <a:rPr lang="en-US" sz="1400" u="none" strike="noStrike">
                          <a:effectLst/>
                        </a:rPr>
                        <a:t>19.1</a:t>
                      </a:r>
                      <a:endParaRPr lang="en-US" sz="1400" b="0" i="0" u="none" strike="noStrike">
                        <a:solidFill>
                          <a:srgbClr val="000000"/>
                        </a:solidFill>
                        <a:effectLst/>
                        <a:latin typeface="Calibri"/>
                      </a:endParaRPr>
                    </a:p>
                  </a:txBody>
                  <a:tcPr marL="9525" marR="9525" marT="9525" marB="0" anchor="ctr"/>
                </a:tc>
                <a:tc>
                  <a:txBody>
                    <a:bodyPr/>
                    <a:lstStyle/>
                    <a:p>
                      <a:pPr algn="r" fontAlgn="b"/>
                      <a:r>
                        <a:rPr lang="en-US" sz="1400" u="none" strike="noStrike">
                          <a:effectLst/>
                        </a:rPr>
                        <a:t>-0.1</a:t>
                      </a:r>
                      <a:endParaRPr lang="en-US" sz="1400" b="0" i="0" u="none" strike="noStrike">
                        <a:solidFill>
                          <a:srgbClr val="000000"/>
                        </a:solidFill>
                        <a:effectLst/>
                        <a:latin typeface="Calibri"/>
                      </a:endParaRPr>
                    </a:p>
                  </a:txBody>
                  <a:tcPr marL="9525" marR="9525" marT="9525" marB="0" anchor="b"/>
                </a:tc>
              </a:tr>
              <a:tr h="268942">
                <a:tc>
                  <a:txBody>
                    <a:bodyPr/>
                    <a:lstStyle/>
                    <a:p>
                      <a:pPr algn="l" fontAlgn="b"/>
                      <a:r>
                        <a:rPr lang="en-US" sz="1400" u="none" strike="noStrike">
                          <a:effectLst/>
                        </a:rPr>
                        <a:t>Nashville State Community College</a:t>
                      </a:r>
                      <a:endParaRPr lang="en-US" sz="1400" b="0" i="0" u="none" strike="noStrike">
                        <a:solidFill>
                          <a:srgbClr val="000000"/>
                        </a:solidFill>
                        <a:effectLst/>
                        <a:latin typeface="Calibri"/>
                      </a:endParaRPr>
                    </a:p>
                  </a:txBody>
                  <a:tcPr marL="85725" marR="9525" marT="9525" marB="0" anchor="b"/>
                </a:tc>
                <a:tc>
                  <a:txBody>
                    <a:bodyPr/>
                    <a:lstStyle/>
                    <a:p>
                      <a:pPr algn="ctr" fontAlgn="ctr"/>
                      <a:r>
                        <a:rPr lang="en-US" sz="1400" u="none" strike="noStrike" dirty="0">
                          <a:effectLst/>
                        </a:rPr>
                        <a:t>17.6</a:t>
                      </a:r>
                      <a:endParaRPr lang="en-US" sz="1400" b="0" i="0" u="none" strike="noStrike" dirty="0">
                        <a:solidFill>
                          <a:srgbClr val="000000"/>
                        </a:solidFill>
                        <a:effectLst/>
                        <a:latin typeface="Calibri"/>
                      </a:endParaRPr>
                    </a:p>
                  </a:txBody>
                  <a:tcPr marL="9525" marR="9525" marT="9525" marB="0" anchor="ctr"/>
                </a:tc>
                <a:tc>
                  <a:txBody>
                    <a:bodyPr/>
                    <a:lstStyle/>
                    <a:p>
                      <a:pPr algn="ctr" fontAlgn="ctr"/>
                      <a:r>
                        <a:rPr lang="en-US" sz="1400" u="none" strike="noStrike">
                          <a:effectLst/>
                        </a:rPr>
                        <a:t>18.0</a:t>
                      </a:r>
                      <a:endParaRPr lang="en-US" sz="1400" b="0" i="0" u="none" strike="noStrike">
                        <a:solidFill>
                          <a:srgbClr val="000000"/>
                        </a:solidFill>
                        <a:effectLst/>
                        <a:latin typeface="Calibri"/>
                      </a:endParaRPr>
                    </a:p>
                  </a:txBody>
                  <a:tcPr marL="9525" marR="9525" marT="9525" marB="0" anchor="ctr"/>
                </a:tc>
                <a:tc>
                  <a:txBody>
                    <a:bodyPr/>
                    <a:lstStyle/>
                    <a:p>
                      <a:pPr algn="r" fontAlgn="b"/>
                      <a:r>
                        <a:rPr lang="en-US" sz="1400" b="1" u="none" strike="noStrike" dirty="0">
                          <a:solidFill>
                            <a:srgbClr val="008000"/>
                          </a:solidFill>
                          <a:effectLst/>
                        </a:rPr>
                        <a:t>0.4</a:t>
                      </a:r>
                      <a:endParaRPr lang="en-US" sz="1400" b="1" i="0" u="none" strike="noStrike" dirty="0">
                        <a:solidFill>
                          <a:srgbClr val="008000"/>
                        </a:solidFill>
                        <a:effectLst/>
                        <a:latin typeface="Calibri"/>
                      </a:endParaRPr>
                    </a:p>
                  </a:txBody>
                  <a:tcPr marL="9525" marR="9525" marT="9525" marB="0" anchor="b"/>
                </a:tc>
              </a:tr>
              <a:tr h="268942">
                <a:tc>
                  <a:txBody>
                    <a:bodyPr/>
                    <a:lstStyle/>
                    <a:p>
                      <a:pPr algn="l" fontAlgn="b"/>
                      <a:r>
                        <a:rPr lang="en-US" sz="1400" u="none" strike="noStrike">
                          <a:effectLst/>
                        </a:rPr>
                        <a:t>Northeast State Community College</a:t>
                      </a:r>
                      <a:endParaRPr lang="en-US" sz="1400" b="0" i="0" u="none" strike="noStrike">
                        <a:solidFill>
                          <a:srgbClr val="000000"/>
                        </a:solidFill>
                        <a:effectLst/>
                        <a:latin typeface="Calibri"/>
                      </a:endParaRPr>
                    </a:p>
                  </a:txBody>
                  <a:tcPr marL="85725" marR="9525" marT="9525" marB="0" anchor="b"/>
                </a:tc>
                <a:tc>
                  <a:txBody>
                    <a:bodyPr/>
                    <a:lstStyle/>
                    <a:p>
                      <a:pPr algn="ctr" fontAlgn="ctr"/>
                      <a:r>
                        <a:rPr lang="en-US" sz="1400" u="none" strike="noStrike">
                          <a:effectLst/>
                        </a:rPr>
                        <a:t>19.3</a:t>
                      </a:r>
                      <a:endParaRPr lang="en-US" sz="1400" b="0" i="0" u="none" strike="noStrike">
                        <a:solidFill>
                          <a:srgbClr val="000000"/>
                        </a:solidFill>
                        <a:effectLst/>
                        <a:latin typeface="Calibri"/>
                      </a:endParaRPr>
                    </a:p>
                  </a:txBody>
                  <a:tcPr marL="9525" marR="9525" marT="9525" marB="0" anchor="ctr"/>
                </a:tc>
                <a:tc>
                  <a:txBody>
                    <a:bodyPr/>
                    <a:lstStyle/>
                    <a:p>
                      <a:pPr algn="ctr" fontAlgn="ctr"/>
                      <a:r>
                        <a:rPr lang="en-US" sz="1400" u="none" strike="noStrike" dirty="0">
                          <a:effectLst/>
                        </a:rPr>
                        <a:t>19.2</a:t>
                      </a:r>
                      <a:endParaRPr lang="en-US" sz="1400" b="0" i="0" u="none" strike="noStrike" dirty="0">
                        <a:solidFill>
                          <a:srgbClr val="000000"/>
                        </a:solidFill>
                        <a:effectLst/>
                        <a:latin typeface="Calibri"/>
                      </a:endParaRPr>
                    </a:p>
                  </a:txBody>
                  <a:tcPr marL="9525" marR="9525" marT="9525" marB="0" anchor="ctr"/>
                </a:tc>
                <a:tc>
                  <a:txBody>
                    <a:bodyPr/>
                    <a:lstStyle/>
                    <a:p>
                      <a:pPr algn="r" fontAlgn="b"/>
                      <a:r>
                        <a:rPr lang="en-US" sz="1400" u="none" strike="noStrike">
                          <a:effectLst/>
                        </a:rPr>
                        <a:t>-0.1</a:t>
                      </a:r>
                      <a:endParaRPr lang="en-US" sz="1400" b="0" i="0" u="none" strike="noStrike">
                        <a:solidFill>
                          <a:srgbClr val="000000"/>
                        </a:solidFill>
                        <a:effectLst/>
                        <a:latin typeface="Calibri"/>
                      </a:endParaRPr>
                    </a:p>
                  </a:txBody>
                  <a:tcPr marL="9525" marR="9525" marT="9525" marB="0" anchor="b"/>
                </a:tc>
              </a:tr>
              <a:tr h="268942">
                <a:tc>
                  <a:txBody>
                    <a:bodyPr/>
                    <a:lstStyle/>
                    <a:p>
                      <a:pPr algn="l" fontAlgn="b"/>
                      <a:r>
                        <a:rPr lang="en-US" sz="1400" u="none" strike="noStrike">
                          <a:effectLst/>
                        </a:rPr>
                        <a:t>Pellissippi State Community College</a:t>
                      </a:r>
                      <a:endParaRPr lang="en-US" sz="1400" b="0" i="0" u="none" strike="noStrike">
                        <a:solidFill>
                          <a:srgbClr val="000000"/>
                        </a:solidFill>
                        <a:effectLst/>
                        <a:latin typeface="Calibri"/>
                      </a:endParaRPr>
                    </a:p>
                  </a:txBody>
                  <a:tcPr marL="85725" marR="9525" marT="9525" marB="0" anchor="b"/>
                </a:tc>
                <a:tc>
                  <a:txBody>
                    <a:bodyPr/>
                    <a:lstStyle/>
                    <a:p>
                      <a:pPr algn="ctr" fontAlgn="ctr"/>
                      <a:r>
                        <a:rPr lang="en-US" sz="1400" u="none" strike="noStrike">
                          <a:effectLst/>
                        </a:rPr>
                        <a:t>19.9</a:t>
                      </a:r>
                      <a:endParaRPr lang="en-US" sz="1400" b="0" i="0" u="none" strike="noStrike">
                        <a:solidFill>
                          <a:srgbClr val="000000"/>
                        </a:solidFill>
                        <a:effectLst/>
                        <a:latin typeface="Calibri"/>
                      </a:endParaRPr>
                    </a:p>
                  </a:txBody>
                  <a:tcPr marL="9525" marR="9525" marT="9525" marB="0" anchor="ctr"/>
                </a:tc>
                <a:tc>
                  <a:txBody>
                    <a:bodyPr/>
                    <a:lstStyle/>
                    <a:p>
                      <a:pPr algn="ctr" fontAlgn="ctr"/>
                      <a:r>
                        <a:rPr lang="en-US" sz="1400" u="none" strike="noStrike" dirty="0">
                          <a:effectLst/>
                        </a:rPr>
                        <a:t>20.1</a:t>
                      </a:r>
                      <a:endParaRPr lang="en-US" sz="1400" b="0" i="0" u="none" strike="noStrike" dirty="0">
                        <a:solidFill>
                          <a:srgbClr val="000000"/>
                        </a:solidFill>
                        <a:effectLst/>
                        <a:latin typeface="Calibri"/>
                      </a:endParaRPr>
                    </a:p>
                  </a:txBody>
                  <a:tcPr marL="9525" marR="9525" marT="9525" marB="0" anchor="ctr"/>
                </a:tc>
                <a:tc>
                  <a:txBody>
                    <a:bodyPr/>
                    <a:lstStyle/>
                    <a:p>
                      <a:pPr algn="r" fontAlgn="b"/>
                      <a:r>
                        <a:rPr lang="en-US" sz="1400" b="1" u="none" strike="noStrike" dirty="0">
                          <a:solidFill>
                            <a:srgbClr val="008000"/>
                          </a:solidFill>
                          <a:effectLst/>
                        </a:rPr>
                        <a:t>0.2</a:t>
                      </a:r>
                      <a:endParaRPr lang="en-US" sz="1400" b="1" i="0" u="none" strike="noStrike" dirty="0">
                        <a:solidFill>
                          <a:srgbClr val="008000"/>
                        </a:solidFill>
                        <a:effectLst/>
                        <a:latin typeface="Calibri"/>
                      </a:endParaRPr>
                    </a:p>
                  </a:txBody>
                  <a:tcPr marL="9525" marR="9525" marT="9525" marB="0" anchor="b"/>
                </a:tc>
              </a:tr>
              <a:tr h="268942">
                <a:tc>
                  <a:txBody>
                    <a:bodyPr/>
                    <a:lstStyle/>
                    <a:p>
                      <a:pPr algn="l" fontAlgn="b"/>
                      <a:r>
                        <a:rPr lang="en-US" sz="1400" u="none" strike="noStrike" dirty="0">
                          <a:effectLst/>
                        </a:rPr>
                        <a:t>Roane State Community College</a:t>
                      </a:r>
                      <a:endParaRPr lang="en-US" sz="1400" b="0" i="0" u="none" strike="noStrike" dirty="0">
                        <a:solidFill>
                          <a:srgbClr val="000000"/>
                        </a:solidFill>
                        <a:effectLst/>
                        <a:latin typeface="Calibri"/>
                      </a:endParaRPr>
                    </a:p>
                  </a:txBody>
                  <a:tcPr marL="85725" marR="9525" marT="9525" marB="0" anchor="b"/>
                </a:tc>
                <a:tc>
                  <a:txBody>
                    <a:bodyPr/>
                    <a:lstStyle/>
                    <a:p>
                      <a:pPr algn="ctr" fontAlgn="ctr"/>
                      <a:r>
                        <a:rPr lang="en-US" sz="1400" u="none" strike="noStrike">
                          <a:effectLst/>
                        </a:rPr>
                        <a:t>19.2</a:t>
                      </a:r>
                      <a:endParaRPr lang="en-US" sz="1400" b="0" i="0" u="none" strike="noStrike">
                        <a:solidFill>
                          <a:srgbClr val="000000"/>
                        </a:solidFill>
                        <a:effectLst/>
                        <a:latin typeface="Calibri"/>
                      </a:endParaRPr>
                    </a:p>
                  </a:txBody>
                  <a:tcPr marL="9525" marR="9525" marT="9525" marB="0" anchor="ctr"/>
                </a:tc>
                <a:tc>
                  <a:txBody>
                    <a:bodyPr/>
                    <a:lstStyle/>
                    <a:p>
                      <a:pPr algn="ctr" fontAlgn="ctr"/>
                      <a:r>
                        <a:rPr lang="en-US" sz="1400" u="none" strike="noStrike" dirty="0">
                          <a:effectLst/>
                        </a:rPr>
                        <a:t>19.4</a:t>
                      </a:r>
                      <a:endParaRPr lang="en-US" sz="1400" b="0" i="0" u="none" strike="noStrike" dirty="0">
                        <a:solidFill>
                          <a:srgbClr val="000000"/>
                        </a:solidFill>
                        <a:effectLst/>
                        <a:latin typeface="Calibri"/>
                      </a:endParaRPr>
                    </a:p>
                  </a:txBody>
                  <a:tcPr marL="9525" marR="9525" marT="9525" marB="0" anchor="ctr"/>
                </a:tc>
                <a:tc>
                  <a:txBody>
                    <a:bodyPr/>
                    <a:lstStyle/>
                    <a:p>
                      <a:pPr algn="r" fontAlgn="b"/>
                      <a:r>
                        <a:rPr lang="en-US" sz="1400" b="1" u="none" strike="noStrike" dirty="0">
                          <a:solidFill>
                            <a:srgbClr val="008000"/>
                          </a:solidFill>
                          <a:effectLst/>
                        </a:rPr>
                        <a:t>0.2</a:t>
                      </a:r>
                      <a:endParaRPr lang="en-US" sz="1400" b="1" i="0" u="none" strike="noStrike" dirty="0">
                        <a:solidFill>
                          <a:srgbClr val="008000"/>
                        </a:solidFill>
                        <a:effectLst/>
                        <a:latin typeface="Calibri"/>
                      </a:endParaRPr>
                    </a:p>
                  </a:txBody>
                  <a:tcPr marL="9525" marR="9525" marT="9525" marB="0" anchor="b"/>
                </a:tc>
              </a:tr>
              <a:tr h="268942">
                <a:tc>
                  <a:txBody>
                    <a:bodyPr/>
                    <a:lstStyle/>
                    <a:p>
                      <a:pPr algn="l" fontAlgn="b"/>
                      <a:r>
                        <a:rPr lang="en-US" sz="1400" u="none" strike="noStrike">
                          <a:effectLst/>
                        </a:rPr>
                        <a:t>Southwest Tennessee Community College</a:t>
                      </a:r>
                      <a:endParaRPr lang="en-US" sz="1400" b="0" i="0" u="none" strike="noStrike">
                        <a:solidFill>
                          <a:srgbClr val="000000"/>
                        </a:solidFill>
                        <a:effectLst/>
                        <a:latin typeface="Calibri"/>
                      </a:endParaRPr>
                    </a:p>
                  </a:txBody>
                  <a:tcPr marL="85725" marR="9525" marT="9525" marB="0" anchor="b"/>
                </a:tc>
                <a:tc>
                  <a:txBody>
                    <a:bodyPr/>
                    <a:lstStyle/>
                    <a:p>
                      <a:pPr algn="ctr" fontAlgn="ctr"/>
                      <a:r>
                        <a:rPr lang="en-US" sz="1400" u="none" strike="noStrike">
                          <a:effectLst/>
                        </a:rPr>
                        <a:t>16.6</a:t>
                      </a:r>
                      <a:endParaRPr lang="en-US" sz="1400" b="0" i="0" u="none" strike="noStrike">
                        <a:solidFill>
                          <a:srgbClr val="000000"/>
                        </a:solidFill>
                        <a:effectLst/>
                        <a:latin typeface="Calibri"/>
                      </a:endParaRPr>
                    </a:p>
                  </a:txBody>
                  <a:tcPr marL="9525" marR="9525" marT="9525" marB="0" anchor="ctr"/>
                </a:tc>
                <a:tc>
                  <a:txBody>
                    <a:bodyPr/>
                    <a:lstStyle/>
                    <a:p>
                      <a:pPr algn="ctr" fontAlgn="ctr"/>
                      <a:r>
                        <a:rPr lang="en-US" sz="1400" u="none" strike="noStrike" dirty="0">
                          <a:effectLst/>
                        </a:rPr>
                        <a:t>16.5</a:t>
                      </a:r>
                      <a:endParaRPr lang="en-US" sz="1400" b="0" i="0" u="none" strike="noStrike" dirty="0">
                        <a:solidFill>
                          <a:srgbClr val="000000"/>
                        </a:solidFill>
                        <a:effectLst/>
                        <a:latin typeface="Calibri"/>
                      </a:endParaRPr>
                    </a:p>
                  </a:txBody>
                  <a:tcPr marL="9525" marR="9525" marT="9525" marB="0" anchor="ctr"/>
                </a:tc>
                <a:tc>
                  <a:txBody>
                    <a:bodyPr/>
                    <a:lstStyle/>
                    <a:p>
                      <a:pPr algn="r" fontAlgn="b"/>
                      <a:r>
                        <a:rPr lang="en-US" sz="1400" u="none" strike="noStrike">
                          <a:effectLst/>
                        </a:rPr>
                        <a:t>-0.1</a:t>
                      </a:r>
                      <a:endParaRPr lang="en-US" sz="1400" b="0" i="0" u="none" strike="noStrike">
                        <a:solidFill>
                          <a:srgbClr val="000000"/>
                        </a:solidFill>
                        <a:effectLst/>
                        <a:latin typeface="Calibri"/>
                      </a:endParaRPr>
                    </a:p>
                  </a:txBody>
                  <a:tcPr marL="9525" marR="9525" marT="9525" marB="0" anchor="b"/>
                </a:tc>
              </a:tr>
              <a:tr h="268942">
                <a:tc>
                  <a:txBody>
                    <a:bodyPr/>
                    <a:lstStyle/>
                    <a:p>
                      <a:pPr algn="l" fontAlgn="b"/>
                      <a:r>
                        <a:rPr lang="en-US" sz="1400" u="none" strike="noStrike">
                          <a:effectLst/>
                        </a:rPr>
                        <a:t>Volunteer State Community College</a:t>
                      </a:r>
                      <a:endParaRPr lang="en-US" sz="1400" b="0" i="0" u="none" strike="noStrike">
                        <a:solidFill>
                          <a:srgbClr val="000000"/>
                        </a:solidFill>
                        <a:effectLst/>
                        <a:latin typeface="Calibri"/>
                      </a:endParaRPr>
                    </a:p>
                  </a:txBody>
                  <a:tcPr marL="85725" marR="9525" marT="9525" marB="0" anchor="b"/>
                </a:tc>
                <a:tc>
                  <a:txBody>
                    <a:bodyPr/>
                    <a:lstStyle/>
                    <a:p>
                      <a:pPr algn="ctr" fontAlgn="ctr"/>
                      <a:r>
                        <a:rPr lang="en-US" sz="1400" u="none" strike="noStrike">
                          <a:effectLst/>
                        </a:rPr>
                        <a:t>19.3</a:t>
                      </a:r>
                      <a:endParaRPr lang="en-US" sz="1400" b="0" i="0" u="none" strike="noStrike">
                        <a:solidFill>
                          <a:srgbClr val="000000"/>
                        </a:solidFill>
                        <a:effectLst/>
                        <a:latin typeface="Calibri"/>
                      </a:endParaRPr>
                    </a:p>
                  </a:txBody>
                  <a:tcPr marL="9525" marR="9525" marT="9525" marB="0" anchor="ctr"/>
                </a:tc>
                <a:tc>
                  <a:txBody>
                    <a:bodyPr/>
                    <a:lstStyle/>
                    <a:p>
                      <a:pPr algn="ctr" fontAlgn="ctr"/>
                      <a:r>
                        <a:rPr lang="en-US" sz="1400" u="none" strike="noStrike" dirty="0">
                          <a:effectLst/>
                        </a:rPr>
                        <a:t>19.3</a:t>
                      </a:r>
                      <a:endParaRPr lang="en-US" sz="1400" b="0" i="0" u="none" strike="noStrike" dirty="0">
                        <a:solidFill>
                          <a:srgbClr val="000000"/>
                        </a:solidFill>
                        <a:effectLst/>
                        <a:latin typeface="Calibri"/>
                      </a:endParaRPr>
                    </a:p>
                  </a:txBody>
                  <a:tcPr marL="9525" marR="9525" marT="9525" marB="0" anchor="ctr"/>
                </a:tc>
                <a:tc>
                  <a:txBody>
                    <a:bodyPr/>
                    <a:lstStyle/>
                    <a:p>
                      <a:pPr algn="r" fontAlgn="b"/>
                      <a:r>
                        <a:rPr lang="en-US" sz="1400" u="none" strike="noStrike" dirty="0">
                          <a:effectLst/>
                        </a:rPr>
                        <a:t>0.0</a:t>
                      </a:r>
                      <a:endParaRPr lang="en-US" sz="1400" b="0" i="0" u="none" strike="noStrike" dirty="0">
                        <a:solidFill>
                          <a:srgbClr val="000000"/>
                        </a:solidFill>
                        <a:effectLst/>
                        <a:latin typeface="Calibri"/>
                      </a:endParaRPr>
                    </a:p>
                  </a:txBody>
                  <a:tcPr marL="9525" marR="9525" marT="9525" marB="0" anchor="b"/>
                </a:tc>
              </a:tr>
              <a:tr h="268942">
                <a:tc>
                  <a:txBody>
                    <a:bodyPr/>
                    <a:lstStyle/>
                    <a:p>
                      <a:pPr algn="l" fontAlgn="b"/>
                      <a:r>
                        <a:rPr lang="en-US" sz="1400" u="none" strike="noStrike">
                          <a:effectLst/>
                        </a:rPr>
                        <a:t>Walters State Community College</a:t>
                      </a:r>
                      <a:endParaRPr lang="en-US" sz="1400" b="0" i="0" u="none" strike="noStrike">
                        <a:solidFill>
                          <a:srgbClr val="000000"/>
                        </a:solidFill>
                        <a:effectLst/>
                        <a:latin typeface="Calibri"/>
                      </a:endParaRPr>
                    </a:p>
                  </a:txBody>
                  <a:tcPr marL="85725" marR="9525" marT="9525" marB="0" anchor="b"/>
                </a:tc>
                <a:tc>
                  <a:txBody>
                    <a:bodyPr/>
                    <a:lstStyle/>
                    <a:p>
                      <a:pPr algn="ctr" fontAlgn="ctr"/>
                      <a:r>
                        <a:rPr lang="en-US" sz="1400" u="none" strike="noStrike">
                          <a:effectLst/>
                        </a:rPr>
                        <a:t>19.4</a:t>
                      </a:r>
                      <a:endParaRPr lang="en-US" sz="1400" b="0" i="0" u="none" strike="noStrike">
                        <a:solidFill>
                          <a:srgbClr val="000000"/>
                        </a:solidFill>
                        <a:effectLst/>
                        <a:latin typeface="Calibri"/>
                      </a:endParaRPr>
                    </a:p>
                  </a:txBody>
                  <a:tcPr marL="9525" marR="9525" marT="9525" marB="0" anchor="ctr"/>
                </a:tc>
                <a:tc>
                  <a:txBody>
                    <a:bodyPr/>
                    <a:lstStyle/>
                    <a:p>
                      <a:pPr algn="ctr" fontAlgn="ctr"/>
                      <a:r>
                        <a:rPr lang="en-US" sz="1400" u="none" strike="noStrike">
                          <a:effectLst/>
                        </a:rPr>
                        <a:t>19.4</a:t>
                      </a:r>
                      <a:endParaRPr lang="en-US" sz="1400" b="0" i="0" u="none" strike="noStrike">
                        <a:solidFill>
                          <a:srgbClr val="000000"/>
                        </a:solidFill>
                        <a:effectLst/>
                        <a:latin typeface="Calibri"/>
                      </a:endParaRPr>
                    </a:p>
                  </a:txBody>
                  <a:tcPr marL="9525" marR="9525" marT="9525" marB="0" anchor="ctr"/>
                </a:tc>
                <a:tc>
                  <a:txBody>
                    <a:bodyPr/>
                    <a:lstStyle/>
                    <a:p>
                      <a:pPr algn="r" fontAlgn="b"/>
                      <a:r>
                        <a:rPr lang="en-US" sz="1400" u="none" strike="noStrike" dirty="0">
                          <a:effectLst/>
                        </a:rPr>
                        <a:t>0.0</a:t>
                      </a:r>
                      <a:endParaRPr lang="en-US" sz="1400" b="0" i="0" u="none" strike="noStrike" dirty="0">
                        <a:solidFill>
                          <a:srgbClr val="000000"/>
                        </a:solidFill>
                        <a:effectLst/>
                        <a:latin typeface="Calibri"/>
                      </a:endParaRPr>
                    </a:p>
                  </a:txBody>
                  <a:tcPr marL="9525" marR="9525" marT="9525" marB="0" anchor="b"/>
                </a:tc>
              </a:tr>
              <a:tr h="268942">
                <a:tc>
                  <a:txBody>
                    <a:bodyPr/>
                    <a:lstStyle/>
                    <a:p>
                      <a:pPr algn="l" fontAlgn="b"/>
                      <a:r>
                        <a:rPr lang="en-US" sz="1400" b="1" u="none" strike="noStrike" dirty="0">
                          <a:effectLst/>
                        </a:rPr>
                        <a:t>TBR Community Colleges Total</a:t>
                      </a:r>
                      <a:endParaRPr lang="en-US" sz="1400" b="1" i="0" u="none" strike="noStrike" dirty="0">
                        <a:solidFill>
                          <a:srgbClr val="000000"/>
                        </a:solidFill>
                        <a:effectLst/>
                        <a:latin typeface="Calibri"/>
                      </a:endParaRPr>
                    </a:p>
                  </a:txBody>
                  <a:tcPr marL="9525" marR="9525" marT="9525" marB="0" anchor="b"/>
                </a:tc>
                <a:tc>
                  <a:txBody>
                    <a:bodyPr/>
                    <a:lstStyle/>
                    <a:p>
                      <a:pPr algn="ctr" fontAlgn="ctr"/>
                      <a:r>
                        <a:rPr lang="en-US" sz="1400" b="1" u="none" strike="noStrike" dirty="0">
                          <a:effectLst/>
                        </a:rPr>
                        <a:t>18.8</a:t>
                      </a:r>
                      <a:endParaRPr lang="en-US" sz="1400" b="1" i="0" u="none" strike="noStrike" dirty="0">
                        <a:solidFill>
                          <a:srgbClr val="000000"/>
                        </a:solidFill>
                        <a:effectLst/>
                        <a:latin typeface="Calibri"/>
                      </a:endParaRPr>
                    </a:p>
                  </a:txBody>
                  <a:tcPr marL="9525" marR="9525" marT="9525" marB="0" anchor="ctr"/>
                </a:tc>
                <a:tc>
                  <a:txBody>
                    <a:bodyPr/>
                    <a:lstStyle/>
                    <a:p>
                      <a:pPr algn="ctr" fontAlgn="ctr"/>
                      <a:r>
                        <a:rPr lang="en-US" sz="1400" b="1" u="none" strike="noStrike" dirty="0">
                          <a:effectLst/>
                        </a:rPr>
                        <a:t>18.9</a:t>
                      </a:r>
                      <a:endParaRPr lang="en-US" sz="1400" b="1" i="0" u="none" strike="noStrike" dirty="0">
                        <a:solidFill>
                          <a:srgbClr val="000000"/>
                        </a:solidFill>
                        <a:effectLst/>
                        <a:latin typeface="Calibri"/>
                      </a:endParaRPr>
                    </a:p>
                  </a:txBody>
                  <a:tcPr marL="9525" marR="9525" marT="9525" marB="0" anchor="ctr"/>
                </a:tc>
                <a:tc>
                  <a:txBody>
                    <a:bodyPr/>
                    <a:lstStyle/>
                    <a:p>
                      <a:pPr algn="r" fontAlgn="b"/>
                      <a:r>
                        <a:rPr lang="en-US" sz="1400" b="1" u="none" strike="noStrike" dirty="0">
                          <a:effectLst/>
                        </a:rPr>
                        <a:t>0.1</a:t>
                      </a:r>
                      <a:endParaRPr lang="en-US" sz="1400" b="1" i="0" u="none" strike="noStrike" dirty="0">
                        <a:solidFill>
                          <a:srgbClr val="000000"/>
                        </a:solidFill>
                        <a:effectLst/>
                        <a:latin typeface="Calibri"/>
                      </a:endParaRPr>
                    </a:p>
                  </a:txBody>
                  <a:tcPr marL="9525" marR="9525" marT="9525" marB="0" anchor="b"/>
                </a:tc>
              </a:tr>
            </a:tbl>
          </a:graphicData>
        </a:graphic>
      </p:graphicFrame>
    </p:spTree>
    <p:extLst>
      <p:ext uri="{BB962C8B-B14F-4D97-AF65-F5344CB8AC3E}">
        <p14:creationId xmlns:p14="http://schemas.microsoft.com/office/powerpoint/2010/main" val="217654458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fontScale="90000"/>
          </a:bodyPr>
          <a:lstStyle/>
          <a:p>
            <a:r>
              <a:rPr lang="en-US" b="1" dirty="0" smtClean="0">
                <a:solidFill>
                  <a:srgbClr val="FF0000"/>
                </a:solidFill>
              </a:rPr>
              <a:t>Average ACT by Institution, FTF</a:t>
            </a:r>
            <a:endParaRPr lang="en-US" b="1" dirty="0">
              <a:solidFill>
                <a:srgbClr val="FF0000"/>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218883440"/>
              </p:ext>
            </p:extLst>
          </p:nvPr>
        </p:nvGraphicFramePr>
        <p:xfrm>
          <a:off x="762000" y="990600"/>
          <a:ext cx="6934199" cy="5008241"/>
        </p:xfrm>
        <a:graphic>
          <a:graphicData uri="http://schemas.openxmlformats.org/drawingml/2006/table">
            <a:tbl>
              <a:tblPr>
                <a:tableStyleId>{5C22544A-7EE6-4342-B048-85BDC9FD1C3A}</a:tableStyleId>
              </a:tblPr>
              <a:tblGrid>
                <a:gridCol w="4402338"/>
                <a:gridCol w="542542"/>
                <a:gridCol w="542542"/>
                <a:gridCol w="1446777"/>
              </a:tblGrid>
              <a:tr h="351692">
                <a:tc>
                  <a:txBody>
                    <a:bodyPr/>
                    <a:lstStyle/>
                    <a:p>
                      <a:pPr algn="l" fontAlgn="b"/>
                      <a:endParaRPr lang="en-US" sz="1400" b="1" i="0" u="none" strike="noStrike" dirty="0">
                        <a:solidFill>
                          <a:srgbClr val="000000"/>
                        </a:solidFill>
                        <a:effectLst/>
                        <a:latin typeface="Calibri"/>
                      </a:endParaRPr>
                    </a:p>
                  </a:txBody>
                  <a:tcPr marL="9525" marR="9525" marT="9525" marB="0" anchor="b"/>
                </a:tc>
                <a:tc>
                  <a:txBody>
                    <a:bodyPr/>
                    <a:lstStyle/>
                    <a:p>
                      <a:pPr algn="ctr" fontAlgn="ctr"/>
                      <a:r>
                        <a:rPr lang="en-US" sz="1400" u="none" strike="noStrike" dirty="0" smtClean="0">
                          <a:effectLst/>
                        </a:rPr>
                        <a:t>Fall </a:t>
                      </a:r>
                    </a:p>
                    <a:p>
                      <a:pPr algn="ctr" fontAlgn="ctr"/>
                      <a:r>
                        <a:rPr lang="en-US" sz="1400" u="none" strike="noStrike" dirty="0" smtClean="0">
                          <a:effectLst/>
                        </a:rPr>
                        <a:t>2014</a:t>
                      </a:r>
                      <a:endParaRPr lang="en-US" sz="1400" b="1" i="0" u="none" strike="noStrike" dirty="0">
                        <a:solidFill>
                          <a:srgbClr val="000000"/>
                        </a:solidFill>
                        <a:effectLst/>
                        <a:latin typeface="Calibri"/>
                      </a:endParaRPr>
                    </a:p>
                  </a:txBody>
                  <a:tcPr marL="9525" marR="9525" marT="9525" marB="0" anchor="ctr"/>
                </a:tc>
                <a:tc>
                  <a:txBody>
                    <a:bodyPr/>
                    <a:lstStyle/>
                    <a:p>
                      <a:pPr algn="ctr" fontAlgn="ctr"/>
                      <a:r>
                        <a:rPr lang="en-US" sz="1400" u="none" strike="noStrike" dirty="0" smtClean="0">
                          <a:effectLst/>
                        </a:rPr>
                        <a:t>Fall</a:t>
                      </a:r>
                    </a:p>
                    <a:p>
                      <a:pPr algn="ctr" fontAlgn="ctr"/>
                      <a:r>
                        <a:rPr lang="en-US" sz="1400" u="none" strike="noStrike" dirty="0" smtClean="0">
                          <a:effectLst/>
                        </a:rPr>
                        <a:t>2015</a:t>
                      </a:r>
                      <a:endParaRPr lang="en-US" sz="1400" b="1" i="0" u="none" strike="noStrike" dirty="0">
                        <a:solidFill>
                          <a:srgbClr val="000000"/>
                        </a:solidFill>
                        <a:effectLst/>
                        <a:latin typeface="Calibri"/>
                      </a:endParaRPr>
                    </a:p>
                  </a:txBody>
                  <a:tcPr marL="9525" marR="9525" marT="9525" marB="0" anchor="ctr"/>
                </a:tc>
                <a:tc>
                  <a:txBody>
                    <a:bodyPr/>
                    <a:lstStyle/>
                    <a:p>
                      <a:pPr algn="ctr" fontAlgn="b"/>
                      <a:r>
                        <a:rPr lang="en-US" sz="1400" u="none" strike="noStrike" dirty="0" smtClean="0">
                          <a:effectLst/>
                        </a:rPr>
                        <a:t>Delta, </a:t>
                      </a:r>
                      <a:endParaRPr lang="en-US" sz="1400" u="none" strike="noStrike" baseline="0" dirty="0" smtClean="0">
                        <a:effectLst/>
                      </a:endParaRPr>
                    </a:p>
                    <a:p>
                      <a:pPr algn="ctr" fontAlgn="b"/>
                      <a:r>
                        <a:rPr lang="en-US" sz="1400" u="none" strike="noStrike" dirty="0" smtClean="0">
                          <a:effectLst/>
                        </a:rPr>
                        <a:t>Fall 14 to Fall 15</a:t>
                      </a:r>
                      <a:endParaRPr lang="en-US" sz="1400" b="1" i="0" u="none" strike="noStrike" dirty="0">
                        <a:solidFill>
                          <a:srgbClr val="000000"/>
                        </a:solidFill>
                        <a:effectLst/>
                        <a:latin typeface="Calibri"/>
                      </a:endParaRPr>
                    </a:p>
                  </a:txBody>
                  <a:tcPr marL="9525" marR="9525" marT="9525" marB="0" anchor="b"/>
                </a:tc>
              </a:tr>
              <a:tr h="351692">
                <a:tc>
                  <a:txBody>
                    <a:bodyPr/>
                    <a:lstStyle/>
                    <a:p>
                      <a:pPr algn="l" fontAlgn="b"/>
                      <a:r>
                        <a:rPr lang="en-US" sz="1400" b="1" u="none" strike="noStrike" dirty="0">
                          <a:effectLst/>
                        </a:rPr>
                        <a:t>TBR Universities</a:t>
                      </a:r>
                      <a:endParaRPr lang="en-US" sz="1400" b="1" i="0" u="none" strike="noStrike" dirty="0">
                        <a:solidFill>
                          <a:srgbClr val="000000"/>
                        </a:solidFill>
                        <a:effectLst/>
                        <a:latin typeface="Calibri"/>
                      </a:endParaRPr>
                    </a:p>
                  </a:txBody>
                  <a:tcPr marL="9525" marR="9525" marT="9525" marB="0" anchor="b"/>
                </a:tc>
                <a:tc>
                  <a:txBody>
                    <a:bodyPr/>
                    <a:lstStyle/>
                    <a:p>
                      <a:pPr algn="ctr" fontAlgn="ctr"/>
                      <a:r>
                        <a:rPr lang="en-US" sz="1400" u="none" strike="noStrike">
                          <a:effectLst/>
                        </a:rPr>
                        <a:t> </a:t>
                      </a:r>
                      <a:endParaRPr lang="en-US" sz="1400" b="1" i="0" u="none" strike="noStrike">
                        <a:solidFill>
                          <a:srgbClr val="000000"/>
                        </a:solidFill>
                        <a:effectLst/>
                        <a:latin typeface="Calibri"/>
                      </a:endParaRPr>
                    </a:p>
                  </a:txBody>
                  <a:tcPr marL="9525" marR="9525" marT="9525" marB="0" anchor="ctr"/>
                </a:tc>
                <a:tc>
                  <a:txBody>
                    <a:bodyPr/>
                    <a:lstStyle/>
                    <a:p>
                      <a:pPr algn="ctr" fontAlgn="ctr"/>
                      <a:r>
                        <a:rPr lang="en-US" sz="1400" u="none" strike="noStrike">
                          <a:effectLst/>
                        </a:rPr>
                        <a:t> </a:t>
                      </a:r>
                      <a:endParaRPr lang="en-US" sz="1400" b="1" i="0" u="none" strike="noStrike">
                        <a:solidFill>
                          <a:srgbClr val="000000"/>
                        </a:solidFill>
                        <a:effectLst/>
                        <a:latin typeface="Calibri"/>
                      </a:endParaRPr>
                    </a:p>
                  </a:txBody>
                  <a:tcPr marL="9525" marR="9525" marT="9525" marB="0" anchor="ctr"/>
                </a:tc>
                <a:tc>
                  <a:txBody>
                    <a:bodyPr/>
                    <a:lstStyle/>
                    <a:p>
                      <a:pPr algn="l" fontAlgn="b"/>
                      <a:r>
                        <a:rPr lang="en-US" sz="1400" u="none" strike="noStrike" dirty="0">
                          <a:effectLst/>
                        </a:rPr>
                        <a:t> </a:t>
                      </a:r>
                      <a:endParaRPr lang="en-US" sz="1400" b="0" i="0" u="none" strike="noStrike" dirty="0">
                        <a:solidFill>
                          <a:srgbClr val="000000"/>
                        </a:solidFill>
                        <a:effectLst/>
                        <a:latin typeface="Calibri"/>
                      </a:endParaRPr>
                    </a:p>
                  </a:txBody>
                  <a:tcPr marL="9525" marR="9525" marT="9525" marB="0" anchor="b"/>
                </a:tc>
              </a:tr>
              <a:tr h="351692">
                <a:tc>
                  <a:txBody>
                    <a:bodyPr/>
                    <a:lstStyle/>
                    <a:p>
                      <a:pPr algn="l" fontAlgn="b"/>
                      <a:r>
                        <a:rPr lang="en-US" sz="1400" u="none" strike="noStrike" dirty="0">
                          <a:effectLst/>
                        </a:rPr>
                        <a:t>Austin </a:t>
                      </a:r>
                      <a:r>
                        <a:rPr lang="en-US" sz="1400" u="none" strike="noStrike" dirty="0" err="1">
                          <a:effectLst/>
                        </a:rPr>
                        <a:t>Peay</a:t>
                      </a:r>
                      <a:r>
                        <a:rPr lang="en-US" sz="1400" u="none" strike="noStrike" dirty="0">
                          <a:effectLst/>
                        </a:rPr>
                        <a:t> State University</a:t>
                      </a:r>
                      <a:endParaRPr lang="en-US" sz="1400" b="0" i="0" u="none" strike="noStrike" dirty="0">
                        <a:solidFill>
                          <a:srgbClr val="000000"/>
                        </a:solidFill>
                        <a:effectLst/>
                        <a:latin typeface="Calibri"/>
                      </a:endParaRPr>
                    </a:p>
                  </a:txBody>
                  <a:tcPr marL="85725" marR="9525" marT="9525" marB="0" anchor="b"/>
                </a:tc>
                <a:tc>
                  <a:txBody>
                    <a:bodyPr/>
                    <a:lstStyle/>
                    <a:p>
                      <a:pPr algn="ctr" fontAlgn="ctr"/>
                      <a:r>
                        <a:rPr lang="en-US" sz="1400" u="none" strike="noStrike">
                          <a:effectLst/>
                        </a:rPr>
                        <a:t>21.8</a:t>
                      </a:r>
                      <a:endParaRPr lang="en-US" sz="1400" b="0" i="0" u="none" strike="noStrike">
                        <a:solidFill>
                          <a:srgbClr val="000000"/>
                        </a:solidFill>
                        <a:effectLst/>
                        <a:latin typeface="Calibri"/>
                      </a:endParaRPr>
                    </a:p>
                  </a:txBody>
                  <a:tcPr marL="9525" marR="9525" marT="9525" marB="0" anchor="ctr"/>
                </a:tc>
                <a:tc>
                  <a:txBody>
                    <a:bodyPr/>
                    <a:lstStyle/>
                    <a:p>
                      <a:pPr algn="ctr" fontAlgn="ctr"/>
                      <a:r>
                        <a:rPr lang="en-US" sz="1400" u="none" strike="noStrike">
                          <a:effectLst/>
                        </a:rPr>
                        <a:t>21.5</a:t>
                      </a:r>
                      <a:endParaRPr lang="en-US" sz="1400" b="0" i="0" u="none" strike="noStrike">
                        <a:solidFill>
                          <a:srgbClr val="000000"/>
                        </a:solidFill>
                        <a:effectLst/>
                        <a:latin typeface="Calibri"/>
                      </a:endParaRPr>
                    </a:p>
                  </a:txBody>
                  <a:tcPr marL="9525" marR="9525" marT="9525" marB="0" anchor="ctr"/>
                </a:tc>
                <a:tc>
                  <a:txBody>
                    <a:bodyPr/>
                    <a:lstStyle/>
                    <a:p>
                      <a:pPr algn="r" fontAlgn="b"/>
                      <a:r>
                        <a:rPr lang="en-US" sz="1400" u="none" strike="noStrike">
                          <a:effectLst/>
                        </a:rPr>
                        <a:t>-0.3</a:t>
                      </a:r>
                      <a:endParaRPr lang="en-US" sz="1400" b="0" i="0" u="none" strike="noStrike">
                        <a:solidFill>
                          <a:srgbClr val="000000"/>
                        </a:solidFill>
                        <a:effectLst/>
                        <a:latin typeface="Calibri"/>
                      </a:endParaRPr>
                    </a:p>
                  </a:txBody>
                  <a:tcPr marL="9525" marR="9525" marT="9525" marB="0" anchor="b"/>
                </a:tc>
              </a:tr>
              <a:tr h="351692">
                <a:tc>
                  <a:txBody>
                    <a:bodyPr/>
                    <a:lstStyle/>
                    <a:p>
                      <a:pPr algn="l" fontAlgn="b"/>
                      <a:r>
                        <a:rPr lang="en-US" sz="1400" u="none" strike="noStrike" dirty="0">
                          <a:effectLst/>
                        </a:rPr>
                        <a:t>East Tennessee State University</a:t>
                      </a:r>
                      <a:endParaRPr lang="en-US" sz="1400" b="0" i="0" u="none" strike="noStrike" dirty="0">
                        <a:solidFill>
                          <a:srgbClr val="000000"/>
                        </a:solidFill>
                        <a:effectLst/>
                        <a:latin typeface="Calibri"/>
                      </a:endParaRPr>
                    </a:p>
                  </a:txBody>
                  <a:tcPr marL="85725" marR="9525" marT="9525" marB="0" anchor="b"/>
                </a:tc>
                <a:tc>
                  <a:txBody>
                    <a:bodyPr/>
                    <a:lstStyle/>
                    <a:p>
                      <a:pPr algn="ctr" fontAlgn="ctr"/>
                      <a:r>
                        <a:rPr lang="en-US" sz="1400" u="none" strike="noStrike">
                          <a:effectLst/>
                        </a:rPr>
                        <a:t>22.0</a:t>
                      </a:r>
                      <a:endParaRPr lang="en-US" sz="1400" b="0" i="0" u="none" strike="noStrike">
                        <a:solidFill>
                          <a:srgbClr val="000000"/>
                        </a:solidFill>
                        <a:effectLst/>
                        <a:latin typeface="Calibri"/>
                      </a:endParaRPr>
                    </a:p>
                  </a:txBody>
                  <a:tcPr marL="9525" marR="9525" marT="9525" marB="0" anchor="ctr"/>
                </a:tc>
                <a:tc>
                  <a:txBody>
                    <a:bodyPr/>
                    <a:lstStyle/>
                    <a:p>
                      <a:pPr algn="ctr" fontAlgn="ctr"/>
                      <a:r>
                        <a:rPr lang="en-US" sz="1400" u="none" strike="noStrike">
                          <a:effectLst/>
                        </a:rPr>
                        <a:t>22.9</a:t>
                      </a:r>
                      <a:endParaRPr lang="en-US" sz="1400" b="0" i="0" u="none" strike="noStrike">
                        <a:solidFill>
                          <a:srgbClr val="000000"/>
                        </a:solidFill>
                        <a:effectLst/>
                        <a:latin typeface="Calibri"/>
                      </a:endParaRPr>
                    </a:p>
                  </a:txBody>
                  <a:tcPr marL="9525" marR="9525" marT="9525" marB="0" anchor="ctr"/>
                </a:tc>
                <a:tc>
                  <a:txBody>
                    <a:bodyPr/>
                    <a:lstStyle/>
                    <a:p>
                      <a:pPr algn="r" fontAlgn="b"/>
                      <a:r>
                        <a:rPr lang="en-US" sz="1400" b="1" u="none" strike="noStrike" dirty="0">
                          <a:solidFill>
                            <a:srgbClr val="00B050"/>
                          </a:solidFill>
                          <a:effectLst/>
                        </a:rPr>
                        <a:t>0.9</a:t>
                      </a:r>
                      <a:endParaRPr lang="en-US" sz="1400" b="1" i="0" u="none" strike="noStrike" dirty="0">
                        <a:solidFill>
                          <a:srgbClr val="00B050"/>
                        </a:solidFill>
                        <a:effectLst/>
                        <a:latin typeface="Calibri"/>
                      </a:endParaRPr>
                    </a:p>
                  </a:txBody>
                  <a:tcPr marL="9525" marR="9525" marT="9525" marB="0" anchor="b"/>
                </a:tc>
              </a:tr>
              <a:tr h="351692">
                <a:tc>
                  <a:txBody>
                    <a:bodyPr/>
                    <a:lstStyle/>
                    <a:p>
                      <a:pPr algn="l" fontAlgn="b"/>
                      <a:r>
                        <a:rPr lang="en-US" sz="1400" u="none" strike="noStrike" dirty="0">
                          <a:effectLst/>
                        </a:rPr>
                        <a:t>Middle Tennessee State University</a:t>
                      </a:r>
                      <a:endParaRPr lang="en-US" sz="1400" b="0" i="0" u="none" strike="noStrike" dirty="0">
                        <a:solidFill>
                          <a:srgbClr val="000000"/>
                        </a:solidFill>
                        <a:effectLst/>
                        <a:latin typeface="Calibri"/>
                      </a:endParaRPr>
                    </a:p>
                  </a:txBody>
                  <a:tcPr marL="85725" marR="9525" marT="9525" marB="0" anchor="b"/>
                </a:tc>
                <a:tc>
                  <a:txBody>
                    <a:bodyPr/>
                    <a:lstStyle/>
                    <a:p>
                      <a:pPr algn="ctr" fontAlgn="ctr"/>
                      <a:r>
                        <a:rPr lang="en-US" sz="1400" u="none" strike="noStrike" dirty="0">
                          <a:effectLst/>
                        </a:rPr>
                        <a:t>22.1</a:t>
                      </a:r>
                      <a:endParaRPr lang="en-US" sz="1400" b="0" i="0" u="none" strike="noStrike" dirty="0">
                        <a:solidFill>
                          <a:srgbClr val="000000"/>
                        </a:solidFill>
                        <a:effectLst/>
                        <a:latin typeface="Calibri"/>
                      </a:endParaRPr>
                    </a:p>
                  </a:txBody>
                  <a:tcPr marL="9525" marR="9525" marT="9525" marB="0" anchor="ctr"/>
                </a:tc>
                <a:tc>
                  <a:txBody>
                    <a:bodyPr/>
                    <a:lstStyle/>
                    <a:p>
                      <a:pPr algn="ctr" fontAlgn="ctr"/>
                      <a:r>
                        <a:rPr lang="en-US" sz="1400" u="none" strike="noStrike">
                          <a:effectLst/>
                        </a:rPr>
                        <a:t>22.1</a:t>
                      </a:r>
                      <a:endParaRPr lang="en-US" sz="1400" b="0" i="0" u="none" strike="noStrike">
                        <a:solidFill>
                          <a:srgbClr val="000000"/>
                        </a:solidFill>
                        <a:effectLst/>
                        <a:latin typeface="Calibri"/>
                      </a:endParaRPr>
                    </a:p>
                  </a:txBody>
                  <a:tcPr marL="9525" marR="9525" marT="9525" marB="0" anchor="ctr"/>
                </a:tc>
                <a:tc>
                  <a:txBody>
                    <a:bodyPr/>
                    <a:lstStyle/>
                    <a:p>
                      <a:pPr algn="r" fontAlgn="b"/>
                      <a:r>
                        <a:rPr lang="en-US" sz="1400" u="none" strike="noStrike">
                          <a:effectLst/>
                        </a:rPr>
                        <a:t>0.0</a:t>
                      </a:r>
                      <a:endParaRPr lang="en-US" sz="1400" b="0" i="0" u="none" strike="noStrike">
                        <a:solidFill>
                          <a:srgbClr val="000000"/>
                        </a:solidFill>
                        <a:effectLst/>
                        <a:latin typeface="Calibri"/>
                      </a:endParaRPr>
                    </a:p>
                  </a:txBody>
                  <a:tcPr marL="9525" marR="9525" marT="9525" marB="0" anchor="b"/>
                </a:tc>
              </a:tr>
              <a:tr h="351692">
                <a:tc>
                  <a:txBody>
                    <a:bodyPr/>
                    <a:lstStyle/>
                    <a:p>
                      <a:pPr algn="l" fontAlgn="b"/>
                      <a:r>
                        <a:rPr lang="en-US" sz="1400" u="none" strike="noStrike">
                          <a:effectLst/>
                        </a:rPr>
                        <a:t>Tennessee State University</a:t>
                      </a:r>
                      <a:endParaRPr lang="en-US" sz="1400" b="0" i="0" u="none" strike="noStrike">
                        <a:solidFill>
                          <a:srgbClr val="000000"/>
                        </a:solidFill>
                        <a:effectLst/>
                        <a:latin typeface="Calibri"/>
                      </a:endParaRPr>
                    </a:p>
                  </a:txBody>
                  <a:tcPr marL="85725" marR="9525" marT="9525" marB="0" anchor="b"/>
                </a:tc>
                <a:tc>
                  <a:txBody>
                    <a:bodyPr/>
                    <a:lstStyle/>
                    <a:p>
                      <a:pPr algn="ctr" fontAlgn="ctr"/>
                      <a:r>
                        <a:rPr lang="en-US" sz="1400" u="none" strike="noStrike" dirty="0">
                          <a:effectLst/>
                        </a:rPr>
                        <a:t>18.0</a:t>
                      </a:r>
                      <a:endParaRPr lang="en-US" sz="1400" b="0" i="0" u="none" strike="noStrike" dirty="0">
                        <a:solidFill>
                          <a:srgbClr val="000000"/>
                        </a:solidFill>
                        <a:effectLst/>
                        <a:latin typeface="Calibri"/>
                      </a:endParaRPr>
                    </a:p>
                  </a:txBody>
                  <a:tcPr marL="9525" marR="9525" marT="9525" marB="0" anchor="ctr"/>
                </a:tc>
                <a:tc>
                  <a:txBody>
                    <a:bodyPr/>
                    <a:lstStyle/>
                    <a:p>
                      <a:pPr algn="ctr" fontAlgn="ctr"/>
                      <a:r>
                        <a:rPr lang="en-US" sz="1400" u="none" strike="noStrike" dirty="0">
                          <a:effectLst/>
                        </a:rPr>
                        <a:t>17.9</a:t>
                      </a:r>
                      <a:endParaRPr lang="en-US" sz="1400" b="0" i="0" u="none" strike="noStrike" dirty="0">
                        <a:solidFill>
                          <a:srgbClr val="000000"/>
                        </a:solidFill>
                        <a:effectLst/>
                        <a:latin typeface="Calibri"/>
                      </a:endParaRPr>
                    </a:p>
                  </a:txBody>
                  <a:tcPr marL="9525" marR="9525" marT="9525" marB="0" anchor="ctr"/>
                </a:tc>
                <a:tc>
                  <a:txBody>
                    <a:bodyPr/>
                    <a:lstStyle/>
                    <a:p>
                      <a:pPr algn="r" fontAlgn="b"/>
                      <a:r>
                        <a:rPr lang="en-US" sz="1400" u="none" strike="noStrike">
                          <a:effectLst/>
                        </a:rPr>
                        <a:t>-0.1</a:t>
                      </a:r>
                      <a:endParaRPr lang="en-US" sz="1400" b="0" i="0" u="none" strike="noStrike">
                        <a:solidFill>
                          <a:srgbClr val="000000"/>
                        </a:solidFill>
                        <a:effectLst/>
                        <a:latin typeface="Calibri"/>
                      </a:endParaRPr>
                    </a:p>
                  </a:txBody>
                  <a:tcPr marL="9525" marR="9525" marT="9525" marB="0" anchor="b"/>
                </a:tc>
              </a:tr>
              <a:tr h="351692">
                <a:tc>
                  <a:txBody>
                    <a:bodyPr/>
                    <a:lstStyle/>
                    <a:p>
                      <a:pPr algn="l" fontAlgn="b"/>
                      <a:r>
                        <a:rPr lang="en-US" sz="1400" u="none" strike="noStrike">
                          <a:effectLst/>
                        </a:rPr>
                        <a:t>Tennessee Technological University</a:t>
                      </a:r>
                      <a:endParaRPr lang="en-US" sz="1400" b="0" i="0" u="none" strike="noStrike">
                        <a:solidFill>
                          <a:srgbClr val="000000"/>
                        </a:solidFill>
                        <a:effectLst/>
                        <a:latin typeface="Calibri"/>
                      </a:endParaRPr>
                    </a:p>
                  </a:txBody>
                  <a:tcPr marL="85725" marR="9525" marT="9525" marB="0" anchor="b"/>
                </a:tc>
                <a:tc>
                  <a:txBody>
                    <a:bodyPr/>
                    <a:lstStyle/>
                    <a:p>
                      <a:pPr algn="ctr" fontAlgn="ctr"/>
                      <a:r>
                        <a:rPr lang="en-US" sz="1400" u="none" strike="noStrike">
                          <a:effectLst/>
                        </a:rPr>
                        <a:t>23.5</a:t>
                      </a:r>
                      <a:endParaRPr lang="en-US" sz="1400" b="0" i="0" u="none" strike="noStrike">
                        <a:solidFill>
                          <a:srgbClr val="000000"/>
                        </a:solidFill>
                        <a:effectLst/>
                        <a:latin typeface="Calibri"/>
                      </a:endParaRPr>
                    </a:p>
                  </a:txBody>
                  <a:tcPr marL="9525" marR="9525" marT="9525" marB="0" anchor="ctr"/>
                </a:tc>
                <a:tc>
                  <a:txBody>
                    <a:bodyPr/>
                    <a:lstStyle/>
                    <a:p>
                      <a:pPr algn="ctr" fontAlgn="ctr"/>
                      <a:r>
                        <a:rPr lang="en-US" sz="1400" u="none" strike="noStrike" dirty="0">
                          <a:effectLst/>
                        </a:rPr>
                        <a:t>24.3</a:t>
                      </a:r>
                      <a:endParaRPr lang="en-US" sz="1400" b="0" i="0" u="none" strike="noStrike" dirty="0">
                        <a:solidFill>
                          <a:srgbClr val="000000"/>
                        </a:solidFill>
                        <a:effectLst/>
                        <a:latin typeface="Calibri"/>
                      </a:endParaRPr>
                    </a:p>
                  </a:txBody>
                  <a:tcPr marL="9525" marR="9525" marT="9525" marB="0" anchor="ctr"/>
                </a:tc>
                <a:tc>
                  <a:txBody>
                    <a:bodyPr/>
                    <a:lstStyle/>
                    <a:p>
                      <a:pPr algn="r" fontAlgn="b"/>
                      <a:r>
                        <a:rPr lang="en-US" sz="1400" b="1" u="none" strike="noStrike" dirty="0">
                          <a:solidFill>
                            <a:srgbClr val="00B050"/>
                          </a:solidFill>
                          <a:effectLst/>
                        </a:rPr>
                        <a:t>0.8</a:t>
                      </a:r>
                      <a:endParaRPr lang="en-US" sz="1400" b="1" i="0" u="none" strike="noStrike" dirty="0">
                        <a:solidFill>
                          <a:srgbClr val="00B050"/>
                        </a:solidFill>
                        <a:effectLst/>
                        <a:latin typeface="Calibri"/>
                      </a:endParaRPr>
                    </a:p>
                  </a:txBody>
                  <a:tcPr marL="9525" marR="9525" marT="9525" marB="0" anchor="b"/>
                </a:tc>
              </a:tr>
              <a:tr h="351692">
                <a:tc>
                  <a:txBody>
                    <a:bodyPr/>
                    <a:lstStyle/>
                    <a:p>
                      <a:pPr algn="l" fontAlgn="b"/>
                      <a:r>
                        <a:rPr lang="en-US" sz="1400" u="none" strike="noStrike">
                          <a:effectLst/>
                        </a:rPr>
                        <a:t>University of Memphis</a:t>
                      </a:r>
                      <a:endParaRPr lang="en-US" sz="1400" b="0" i="0" u="none" strike="noStrike">
                        <a:solidFill>
                          <a:srgbClr val="000000"/>
                        </a:solidFill>
                        <a:effectLst/>
                        <a:latin typeface="Calibri"/>
                      </a:endParaRPr>
                    </a:p>
                  </a:txBody>
                  <a:tcPr marL="85725" marR="9525" marT="9525" marB="0" anchor="b"/>
                </a:tc>
                <a:tc>
                  <a:txBody>
                    <a:bodyPr/>
                    <a:lstStyle/>
                    <a:p>
                      <a:pPr algn="ctr" fontAlgn="ctr"/>
                      <a:r>
                        <a:rPr lang="en-US" sz="1400" u="none" strike="noStrike">
                          <a:effectLst/>
                        </a:rPr>
                        <a:t>22.4</a:t>
                      </a:r>
                      <a:endParaRPr lang="en-US" sz="1400" b="0" i="0" u="none" strike="noStrike">
                        <a:solidFill>
                          <a:srgbClr val="000000"/>
                        </a:solidFill>
                        <a:effectLst/>
                        <a:latin typeface="Calibri"/>
                      </a:endParaRPr>
                    </a:p>
                  </a:txBody>
                  <a:tcPr marL="9525" marR="9525" marT="9525" marB="0" anchor="ctr"/>
                </a:tc>
                <a:tc>
                  <a:txBody>
                    <a:bodyPr/>
                    <a:lstStyle/>
                    <a:p>
                      <a:pPr algn="ctr" fontAlgn="ctr"/>
                      <a:r>
                        <a:rPr lang="en-US" sz="1400" u="none" strike="noStrike">
                          <a:effectLst/>
                        </a:rPr>
                        <a:t>22.8</a:t>
                      </a:r>
                      <a:endParaRPr lang="en-US" sz="1400" b="0" i="0" u="none" strike="noStrike">
                        <a:solidFill>
                          <a:srgbClr val="000000"/>
                        </a:solidFill>
                        <a:effectLst/>
                        <a:latin typeface="Calibri"/>
                      </a:endParaRPr>
                    </a:p>
                  </a:txBody>
                  <a:tcPr marL="9525" marR="9525" marT="9525" marB="0" anchor="ctr"/>
                </a:tc>
                <a:tc>
                  <a:txBody>
                    <a:bodyPr/>
                    <a:lstStyle/>
                    <a:p>
                      <a:pPr algn="r" fontAlgn="b"/>
                      <a:r>
                        <a:rPr lang="en-US" sz="1400" b="1" u="none" strike="noStrike" dirty="0">
                          <a:solidFill>
                            <a:srgbClr val="008000"/>
                          </a:solidFill>
                          <a:effectLst/>
                        </a:rPr>
                        <a:t>0.4</a:t>
                      </a:r>
                      <a:endParaRPr lang="en-US" sz="1400" b="1" i="0" u="none" strike="noStrike" dirty="0">
                        <a:solidFill>
                          <a:srgbClr val="008000"/>
                        </a:solidFill>
                        <a:effectLst/>
                        <a:latin typeface="Calibri"/>
                      </a:endParaRPr>
                    </a:p>
                  </a:txBody>
                  <a:tcPr marL="9525" marR="9525" marT="9525" marB="0" anchor="b"/>
                </a:tc>
              </a:tr>
              <a:tr h="351692">
                <a:tc>
                  <a:txBody>
                    <a:bodyPr/>
                    <a:lstStyle/>
                    <a:p>
                      <a:pPr algn="l" fontAlgn="b"/>
                      <a:r>
                        <a:rPr lang="en-US" sz="1400" b="1" u="none" strike="noStrike" dirty="0">
                          <a:effectLst/>
                        </a:rPr>
                        <a:t>TBR Universities Total</a:t>
                      </a:r>
                      <a:endParaRPr lang="en-US" sz="1400" b="1" i="0" u="none" strike="noStrike" dirty="0">
                        <a:solidFill>
                          <a:srgbClr val="000000"/>
                        </a:solidFill>
                        <a:effectLst/>
                        <a:latin typeface="Calibri"/>
                      </a:endParaRPr>
                    </a:p>
                  </a:txBody>
                  <a:tcPr marL="9525" marR="9525" marT="9525" marB="0" anchor="b"/>
                </a:tc>
                <a:tc>
                  <a:txBody>
                    <a:bodyPr/>
                    <a:lstStyle/>
                    <a:p>
                      <a:pPr algn="ctr" fontAlgn="ctr"/>
                      <a:r>
                        <a:rPr lang="en-US" sz="1400" b="1" u="none" strike="noStrike">
                          <a:effectLst/>
                        </a:rPr>
                        <a:t>21.9</a:t>
                      </a:r>
                      <a:endParaRPr lang="en-US" sz="1400" b="1" i="0" u="none" strike="noStrike">
                        <a:solidFill>
                          <a:srgbClr val="000000"/>
                        </a:solidFill>
                        <a:effectLst/>
                        <a:latin typeface="Calibri"/>
                      </a:endParaRPr>
                    </a:p>
                  </a:txBody>
                  <a:tcPr marL="9525" marR="9525" marT="9525" marB="0" anchor="ctr"/>
                </a:tc>
                <a:tc>
                  <a:txBody>
                    <a:bodyPr/>
                    <a:lstStyle/>
                    <a:p>
                      <a:pPr algn="ctr" fontAlgn="ctr"/>
                      <a:r>
                        <a:rPr lang="en-US" sz="1400" b="1" u="none" strike="noStrike">
                          <a:effectLst/>
                        </a:rPr>
                        <a:t>22.1</a:t>
                      </a:r>
                      <a:endParaRPr lang="en-US" sz="1400" b="1" i="0" u="none" strike="noStrike">
                        <a:solidFill>
                          <a:srgbClr val="000000"/>
                        </a:solidFill>
                        <a:effectLst/>
                        <a:latin typeface="Calibri"/>
                      </a:endParaRPr>
                    </a:p>
                  </a:txBody>
                  <a:tcPr marL="9525" marR="9525" marT="9525" marB="0" anchor="ctr"/>
                </a:tc>
                <a:tc>
                  <a:txBody>
                    <a:bodyPr/>
                    <a:lstStyle/>
                    <a:p>
                      <a:pPr algn="r" fontAlgn="b"/>
                      <a:r>
                        <a:rPr lang="en-US" sz="1400" b="1" u="none" strike="noStrike" dirty="0">
                          <a:effectLst/>
                        </a:rPr>
                        <a:t>0.2</a:t>
                      </a:r>
                      <a:endParaRPr lang="en-US" sz="1400" b="1" i="0" u="none" strike="noStrike" dirty="0">
                        <a:solidFill>
                          <a:srgbClr val="000000"/>
                        </a:solidFill>
                        <a:effectLst/>
                        <a:latin typeface="Calibri"/>
                      </a:endParaRPr>
                    </a:p>
                  </a:txBody>
                  <a:tcPr marL="9525" marR="9525" marT="9525" marB="0" anchor="b"/>
                </a:tc>
              </a:tr>
              <a:tr h="351692">
                <a:tc>
                  <a:txBody>
                    <a:bodyPr/>
                    <a:lstStyle/>
                    <a:p>
                      <a:pPr algn="l" fontAlgn="b"/>
                      <a:r>
                        <a:rPr lang="en-US" sz="1400" b="1" u="none" strike="noStrike" dirty="0">
                          <a:effectLst/>
                        </a:rPr>
                        <a:t>University of Tennessee</a:t>
                      </a:r>
                      <a:endParaRPr lang="en-US" sz="1400" b="1" i="0" u="none" strike="noStrike" dirty="0">
                        <a:solidFill>
                          <a:srgbClr val="000000"/>
                        </a:solidFill>
                        <a:effectLst/>
                        <a:latin typeface="Calibri"/>
                      </a:endParaRPr>
                    </a:p>
                  </a:txBody>
                  <a:tcPr marL="9525" marR="9525" marT="9525" marB="0" anchor="b"/>
                </a:tc>
                <a:tc>
                  <a:txBody>
                    <a:bodyPr/>
                    <a:lstStyle/>
                    <a:p>
                      <a:pPr algn="ctr" fontAlgn="ctr"/>
                      <a:r>
                        <a:rPr lang="en-US" sz="1400" b="1" u="none" strike="noStrike" dirty="0">
                          <a:effectLst/>
                        </a:rPr>
                        <a:t> </a:t>
                      </a:r>
                      <a:endParaRPr lang="en-US" sz="1400" b="1" i="0" u="none" strike="noStrike" dirty="0">
                        <a:solidFill>
                          <a:srgbClr val="000000"/>
                        </a:solidFill>
                        <a:effectLst/>
                        <a:latin typeface="Calibri"/>
                      </a:endParaRPr>
                    </a:p>
                  </a:txBody>
                  <a:tcPr marL="9525" marR="9525" marT="9525" marB="0" anchor="ctr"/>
                </a:tc>
                <a:tc>
                  <a:txBody>
                    <a:bodyPr/>
                    <a:lstStyle/>
                    <a:p>
                      <a:pPr algn="ctr" fontAlgn="ctr"/>
                      <a:r>
                        <a:rPr lang="en-US" sz="1400" b="1" u="none" strike="noStrike" dirty="0">
                          <a:effectLst/>
                        </a:rPr>
                        <a:t> </a:t>
                      </a:r>
                      <a:endParaRPr lang="en-US" sz="1400" b="1" i="0" u="none" strike="noStrike" dirty="0">
                        <a:solidFill>
                          <a:srgbClr val="000000"/>
                        </a:solidFill>
                        <a:effectLst/>
                        <a:latin typeface="Calibri"/>
                      </a:endParaRPr>
                    </a:p>
                  </a:txBody>
                  <a:tcPr marL="9525" marR="9525" marT="9525" marB="0" anchor="ctr"/>
                </a:tc>
                <a:tc>
                  <a:txBody>
                    <a:bodyPr/>
                    <a:lstStyle/>
                    <a:p>
                      <a:pPr algn="l" fontAlgn="b"/>
                      <a:r>
                        <a:rPr lang="en-US" sz="1400" b="1" u="none" strike="noStrike" dirty="0">
                          <a:effectLst/>
                        </a:rPr>
                        <a:t> </a:t>
                      </a:r>
                      <a:endParaRPr lang="en-US" sz="1400" b="1" i="0" u="none" strike="noStrike" dirty="0">
                        <a:solidFill>
                          <a:srgbClr val="000000"/>
                        </a:solidFill>
                        <a:effectLst/>
                        <a:latin typeface="Calibri"/>
                      </a:endParaRPr>
                    </a:p>
                  </a:txBody>
                  <a:tcPr marL="9525" marR="9525" marT="9525" marB="0" anchor="b"/>
                </a:tc>
              </a:tr>
              <a:tr h="351692">
                <a:tc>
                  <a:txBody>
                    <a:bodyPr/>
                    <a:lstStyle/>
                    <a:p>
                      <a:pPr algn="l" fontAlgn="b"/>
                      <a:r>
                        <a:rPr lang="en-US" sz="1400" u="none" strike="noStrike">
                          <a:effectLst/>
                        </a:rPr>
                        <a:t>University of Tennessee, Chattanooga</a:t>
                      </a:r>
                      <a:endParaRPr lang="en-US" sz="1400" b="0" i="0" u="none" strike="noStrike">
                        <a:solidFill>
                          <a:srgbClr val="000000"/>
                        </a:solidFill>
                        <a:effectLst/>
                        <a:latin typeface="Calibri"/>
                      </a:endParaRPr>
                    </a:p>
                  </a:txBody>
                  <a:tcPr marL="85725" marR="9525" marT="9525" marB="0" anchor="b"/>
                </a:tc>
                <a:tc>
                  <a:txBody>
                    <a:bodyPr/>
                    <a:lstStyle/>
                    <a:p>
                      <a:pPr algn="ctr" fontAlgn="ctr"/>
                      <a:r>
                        <a:rPr lang="en-US" sz="1400" u="none" strike="noStrike">
                          <a:effectLst/>
                        </a:rPr>
                        <a:t>23.0</a:t>
                      </a:r>
                      <a:endParaRPr lang="en-US" sz="1400" b="0" i="0" u="none" strike="noStrike">
                        <a:solidFill>
                          <a:srgbClr val="000000"/>
                        </a:solidFill>
                        <a:effectLst/>
                        <a:latin typeface="Calibri"/>
                      </a:endParaRPr>
                    </a:p>
                  </a:txBody>
                  <a:tcPr marL="9525" marR="9525" marT="9525" marB="0" anchor="ctr"/>
                </a:tc>
                <a:tc>
                  <a:txBody>
                    <a:bodyPr/>
                    <a:lstStyle/>
                    <a:p>
                      <a:pPr algn="ctr" fontAlgn="ctr"/>
                      <a:r>
                        <a:rPr lang="en-US" sz="1400" u="none" strike="noStrike">
                          <a:effectLst/>
                        </a:rPr>
                        <a:t>23.4</a:t>
                      </a:r>
                      <a:endParaRPr lang="en-US" sz="1400" b="0" i="0" u="none" strike="noStrike">
                        <a:solidFill>
                          <a:srgbClr val="000000"/>
                        </a:solidFill>
                        <a:effectLst/>
                        <a:latin typeface="Calibri"/>
                      </a:endParaRPr>
                    </a:p>
                  </a:txBody>
                  <a:tcPr marL="9525" marR="9525" marT="9525" marB="0" anchor="ctr"/>
                </a:tc>
                <a:tc>
                  <a:txBody>
                    <a:bodyPr/>
                    <a:lstStyle/>
                    <a:p>
                      <a:pPr algn="r" fontAlgn="b"/>
                      <a:r>
                        <a:rPr lang="en-US" sz="1400" b="1" u="none" strike="noStrike" dirty="0">
                          <a:solidFill>
                            <a:srgbClr val="008000"/>
                          </a:solidFill>
                          <a:effectLst/>
                        </a:rPr>
                        <a:t>0.4</a:t>
                      </a:r>
                      <a:endParaRPr lang="en-US" sz="1400" b="1" i="0" u="none" strike="noStrike" dirty="0">
                        <a:solidFill>
                          <a:srgbClr val="008000"/>
                        </a:solidFill>
                        <a:effectLst/>
                        <a:latin typeface="Calibri"/>
                      </a:endParaRPr>
                    </a:p>
                  </a:txBody>
                  <a:tcPr marL="9525" marR="9525" marT="9525" marB="0" anchor="b"/>
                </a:tc>
              </a:tr>
              <a:tr h="351692">
                <a:tc>
                  <a:txBody>
                    <a:bodyPr/>
                    <a:lstStyle/>
                    <a:p>
                      <a:pPr algn="l" fontAlgn="b"/>
                      <a:r>
                        <a:rPr lang="en-US" sz="1400" u="none" strike="noStrike">
                          <a:effectLst/>
                        </a:rPr>
                        <a:t>University of Tennessee, Knoxville</a:t>
                      </a:r>
                      <a:endParaRPr lang="en-US" sz="1400" b="0" i="0" u="none" strike="noStrike">
                        <a:solidFill>
                          <a:srgbClr val="000000"/>
                        </a:solidFill>
                        <a:effectLst/>
                        <a:latin typeface="Calibri"/>
                      </a:endParaRPr>
                    </a:p>
                  </a:txBody>
                  <a:tcPr marL="85725" marR="9525" marT="9525" marB="0" anchor="b"/>
                </a:tc>
                <a:tc>
                  <a:txBody>
                    <a:bodyPr/>
                    <a:lstStyle/>
                    <a:p>
                      <a:pPr algn="ctr" fontAlgn="ctr"/>
                      <a:r>
                        <a:rPr lang="en-US" sz="1400" u="none" strike="noStrike">
                          <a:effectLst/>
                        </a:rPr>
                        <a:t>26.0</a:t>
                      </a:r>
                      <a:endParaRPr lang="en-US" sz="1400" b="0" i="0" u="none" strike="noStrike">
                        <a:solidFill>
                          <a:srgbClr val="000000"/>
                        </a:solidFill>
                        <a:effectLst/>
                        <a:latin typeface="Calibri"/>
                      </a:endParaRPr>
                    </a:p>
                  </a:txBody>
                  <a:tcPr marL="9525" marR="9525" marT="9525" marB="0" anchor="ctr"/>
                </a:tc>
                <a:tc>
                  <a:txBody>
                    <a:bodyPr/>
                    <a:lstStyle/>
                    <a:p>
                      <a:pPr algn="ctr" fontAlgn="ctr"/>
                      <a:r>
                        <a:rPr lang="en-US" sz="1400" u="none" strike="noStrike">
                          <a:effectLst/>
                        </a:rPr>
                        <a:t>26.9</a:t>
                      </a:r>
                      <a:endParaRPr lang="en-US" sz="1400" b="0" i="0" u="none" strike="noStrike">
                        <a:solidFill>
                          <a:srgbClr val="000000"/>
                        </a:solidFill>
                        <a:effectLst/>
                        <a:latin typeface="Calibri"/>
                      </a:endParaRPr>
                    </a:p>
                  </a:txBody>
                  <a:tcPr marL="9525" marR="9525" marT="9525" marB="0" anchor="ctr"/>
                </a:tc>
                <a:tc>
                  <a:txBody>
                    <a:bodyPr/>
                    <a:lstStyle/>
                    <a:p>
                      <a:pPr algn="r" fontAlgn="b"/>
                      <a:r>
                        <a:rPr lang="en-US" sz="1400" b="1" u="none" strike="noStrike" dirty="0">
                          <a:solidFill>
                            <a:srgbClr val="008000"/>
                          </a:solidFill>
                          <a:effectLst/>
                        </a:rPr>
                        <a:t>0.9</a:t>
                      </a:r>
                      <a:endParaRPr lang="en-US" sz="1400" b="1" i="0" u="none" strike="noStrike" dirty="0">
                        <a:solidFill>
                          <a:srgbClr val="008000"/>
                        </a:solidFill>
                        <a:effectLst/>
                        <a:latin typeface="Calibri"/>
                      </a:endParaRPr>
                    </a:p>
                  </a:txBody>
                  <a:tcPr marL="9525" marR="9525" marT="9525" marB="0" anchor="b"/>
                </a:tc>
              </a:tr>
              <a:tr h="351692">
                <a:tc>
                  <a:txBody>
                    <a:bodyPr/>
                    <a:lstStyle/>
                    <a:p>
                      <a:pPr algn="l" fontAlgn="b"/>
                      <a:r>
                        <a:rPr lang="en-US" sz="1400" u="none" strike="noStrike">
                          <a:effectLst/>
                        </a:rPr>
                        <a:t>University of Tennessee, Martin</a:t>
                      </a:r>
                      <a:endParaRPr lang="en-US" sz="1400" b="0" i="0" u="none" strike="noStrike">
                        <a:solidFill>
                          <a:srgbClr val="000000"/>
                        </a:solidFill>
                        <a:effectLst/>
                        <a:latin typeface="Calibri"/>
                      </a:endParaRPr>
                    </a:p>
                  </a:txBody>
                  <a:tcPr marL="85725" marR="9525" marT="9525" marB="0" anchor="b"/>
                </a:tc>
                <a:tc>
                  <a:txBody>
                    <a:bodyPr/>
                    <a:lstStyle/>
                    <a:p>
                      <a:pPr algn="ctr" fontAlgn="ctr"/>
                      <a:r>
                        <a:rPr lang="en-US" sz="1400" u="none" strike="noStrike">
                          <a:effectLst/>
                        </a:rPr>
                        <a:t>22.4</a:t>
                      </a:r>
                      <a:endParaRPr lang="en-US" sz="1400" b="0" i="0" u="none" strike="noStrike">
                        <a:solidFill>
                          <a:srgbClr val="000000"/>
                        </a:solidFill>
                        <a:effectLst/>
                        <a:latin typeface="Calibri"/>
                      </a:endParaRPr>
                    </a:p>
                  </a:txBody>
                  <a:tcPr marL="9525" marR="9525" marT="9525" marB="0" anchor="ctr"/>
                </a:tc>
                <a:tc>
                  <a:txBody>
                    <a:bodyPr/>
                    <a:lstStyle/>
                    <a:p>
                      <a:pPr algn="ctr" fontAlgn="ctr"/>
                      <a:r>
                        <a:rPr lang="en-US" sz="1400" u="none" strike="noStrike">
                          <a:effectLst/>
                        </a:rPr>
                        <a:t>22.7</a:t>
                      </a:r>
                      <a:endParaRPr lang="en-US" sz="1400" b="0" i="0" u="none" strike="noStrike">
                        <a:solidFill>
                          <a:srgbClr val="000000"/>
                        </a:solidFill>
                        <a:effectLst/>
                        <a:latin typeface="Calibri"/>
                      </a:endParaRPr>
                    </a:p>
                  </a:txBody>
                  <a:tcPr marL="9525" marR="9525" marT="9525" marB="0" anchor="ctr"/>
                </a:tc>
                <a:tc>
                  <a:txBody>
                    <a:bodyPr/>
                    <a:lstStyle/>
                    <a:p>
                      <a:pPr algn="r" fontAlgn="b"/>
                      <a:r>
                        <a:rPr lang="en-US" sz="1400" b="1" u="none" strike="noStrike" dirty="0">
                          <a:solidFill>
                            <a:srgbClr val="008000"/>
                          </a:solidFill>
                          <a:effectLst/>
                        </a:rPr>
                        <a:t>0.3</a:t>
                      </a:r>
                      <a:endParaRPr lang="en-US" sz="1400" b="1" i="0" u="none" strike="noStrike" dirty="0">
                        <a:solidFill>
                          <a:srgbClr val="008000"/>
                        </a:solidFill>
                        <a:effectLst/>
                        <a:latin typeface="Calibri"/>
                      </a:endParaRPr>
                    </a:p>
                  </a:txBody>
                  <a:tcPr marL="9525" marR="9525" marT="9525" marB="0" anchor="b"/>
                </a:tc>
              </a:tr>
              <a:tr h="351692">
                <a:tc>
                  <a:txBody>
                    <a:bodyPr/>
                    <a:lstStyle/>
                    <a:p>
                      <a:pPr algn="l" fontAlgn="b"/>
                      <a:r>
                        <a:rPr lang="en-US" sz="1400" b="1" u="none" strike="noStrike" dirty="0">
                          <a:effectLst/>
                        </a:rPr>
                        <a:t>University of Tennessee Total</a:t>
                      </a:r>
                      <a:endParaRPr lang="en-US" sz="1400" b="1" i="0" u="none" strike="noStrike" dirty="0">
                        <a:solidFill>
                          <a:srgbClr val="000000"/>
                        </a:solidFill>
                        <a:effectLst/>
                        <a:latin typeface="Calibri"/>
                      </a:endParaRPr>
                    </a:p>
                  </a:txBody>
                  <a:tcPr marL="9525" marR="9525" marT="9525" marB="0" anchor="b"/>
                </a:tc>
                <a:tc>
                  <a:txBody>
                    <a:bodyPr/>
                    <a:lstStyle/>
                    <a:p>
                      <a:pPr algn="ctr" fontAlgn="ctr"/>
                      <a:r>
                        <a:rPr lang="en-US" sz="1400" b="1" u="none" strike="noStrike" dirty="0">
                          <a:effectLst/>
                        </a:rPr>
                        <a:t>24.7</a:t>
                      </a:r>
                      <a:endParaRPr lang="en-US" sz="1400" b="1" i="0" u="none" strike="noStrike" dirty="0">
                        <a:solidFill>
                          <a:srgbClr val="000000"/>
                        </a:solidFill>
                        <a:effectLst/>
                        <a:latin typeface="Calibri"/>
                      </a:endParaRPr>
                    </a:p>
                  </a:txBody>
                  <a:tcPr marL="9525" marR="9525" marT="9525" marB="0" anchor="ctr"/>
                </a:tc>
                <a:tc>
                  <a:txBody>
                    <a:bodyPr/>
                    <a:lstStyle/>
                    <a:p>
                      <a:pPr algn="ctr" fontAlgn="ctr"/>
                      <a:r>
                        <a:rPr lang="en-US" sz="1400" b="1" u="none" strike="noStrike" dirty="0">
                          <a:effectLst/>
                        </a:rPr>
                        <a:t>25.5</a:t>
                      </a:r>
                      <a:endParaRPr lang="en-US" sz="1400" b="1" i="0" u="none" strike="noStrike" dirty="0">
                        <a:solidFill>
                          <a:srgbClr val="000000"/>
                        </a:solidFill>
                        <a:effectLst/>
                        <a:latin typeface="Calibri"/>
                      </a:endParaRPr>
                    </a:p>
                  </a:txBody>
                  <a:tcPr marL="9525" marR="9525" marT="9525" marB="0" anchor="ctr"/>
                </a:tc>
                <a:tc>
                  <a:txBody>
                    <a:bodyPr/>
                    <a:lstStyle/>
                    <a:p>
                      <a:pPr algn="r" fontAlgn="b"/>
                      <a:r>
                        <a:rPr lang="en-US" sz="1400" b="1" u="none" strike="noStrike" dirty="0">
                          <a:effectLst/>
                        </a:rPr>
                        <a:t>0.8</a:t>
                      </a:r>
                      <a:endParaRPr lang="en-US" sz="1400" b="1" i="0" u="none" strike="noStrike" dirty="0">
                        <a:solidFill>
                          <a:srgbClr val="000000"/>
                        </a:solidFill>
                        <a:effectLst/>
                        <a:latin typeface="Calibri"/>
                      </a:endParaRPr>
                    </a:p>
                  </a:txBody>
                  <a:tcPr marL="9525" marR="9525" marT="9525" marB="0" anchor="b"/>
                </a:tc>
              </a:tr>
            </a:tbl>
          </a:graphicData>
        </a:graphic>
      </p:graphicFrame>
    </p:spTree>
    <p:extLst>
      <p:ext uri="{BB962C8B-B14F-4D97-AF65-F5344CB8AC3E}">
        <p14:creationId xmlns:p14="http://schemas.microsoft.com/office/powerpoint/2010/main" val="244118791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rPr>
              <a:t>Average ACT by institution, FTF</a:t>
            </a:r>
            <a:endParaRPr lang="en-US" b="1" dirty="0">
              <a:solidFill>
                <a:srgbClr val="FF0000"/>
              </a:solidFill>
            </a:endParaRPr>
          </a:p>
        </p:txBody>
      </p:sp>
      <p:sp>
        <p:nvSpPr>
          <p:cNvPr id="3" name="Content Placeholder 2"/>
          <p:cNvSpPr>
            <a:spLocks noGrp="1"/>
          </p:cNvSpPr>
          <p:nvPr>
            <p:ph idx="1"/>
          </p:nvPr>
        </p:nvSpPr>
        <p:spPr/>
        <p:txBody>
          <a:bodyPr/>
          <a:lstStyle/>
          <a:p>
            <a:r>
              <a:rPr lang="en-US" dirty="0" smtClean="0"/>
              <a:t>Increases in average ACT scores at universities – why?</a:t>
            </a:r>
          </a:p>
          <a:p>
            <a:pPr lvl="1"/>
            <a:r>
              <a:rPr lang="en-US" dirty="0" smtClean="0"/>
              <a:t>Students in the middle of the ACT distribution </a:t>
            </a:r>
            <a:r>
              <a:rPr lang="en-US" dirty="0" smtClean="0"/>
              <a:t>(17-26</a:t>
            </a:r>
            <a:r>
              <a:rPr lang="en-US" dirty="0" smtClean="0"/>
              <a:t>) are more likely to enroll in CCs in Fall 2015, </a:t>
            </a:r>
            <a:r>
              <a:rPr lang="en-US" dirty="0" smtClean="0"/>
              <a:t>as compared to </a:t>
            </a:r>
            <a:r>
              <a:rPr lang="en-US" dirty="0" smtClean="0"/>
              <a:t>prior semesters.</a:t>
            </a:r>
          </a:p>
        </p:txBody>
      </p:sp>
    </p:spTree>
    <p:extLst>
      <p:ext uri="{BB962C8B-B14F-4D97-AF65-F5344CB8AC3E}">
        <p14:creationId xmlns:p14="http://schemas.microsoft.com/office/powerpoint/2010/main" val="229255620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538" y="796925"/>
            <a:ext cx="8924925" cy="5102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3" name="Straight Connector 2"/>
          <p:cNvCxnSpPr/>
          <p:nvPr/>
        </p:nvCxnSpPr>
        <p:spPr>
          <a:xfrm>
            <a:off x="2590800" y="1676400"/>
            <a:ext cx="0" cy="3505200"/>
          </a:xfrm>
          <a:prstGeom prst="line">
            <a:avLst/>
          </a:prstGeom>
        </p:spPr>
        <p:style>
          <a:lnRef idx="2">
            <a:schemeClr val="dk1"/>
          </a:lnRef>
          <a:fillRef idx="0">
            <a:schemeClr val="dk1"/>
          </a:fillRef>
          <a:effectRef idx="1">
            <a:schemeClr val="dk1"/>
          </a:effectRef>
          <a:fontRef idx="minor">
            <a:schemeClr val="tx1"/>
          </a:fontRef>
        </p:style>
      </p:cxnSp>
      <p:cxnSp>
        <p:nvCxnSpPr>
          <p:cNvPr id="5" name="Straight Connector 4"/>
          <p:cNvCxnSpPr/>
          <p:nvPr/>
        </p:nvCxnSpPr>
        <p:spPr>
          <a:xfrm>
            <a:off x="5791200" y="1676400"/>
            <a:ext cx="38100" cy="3505200"/>
          </a:xfrm>
          <a:prstGeom prst="line">
            <a:avLst/>
          </a:prstGeom>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99543756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110703155"/>
              </p:ext>
            </p:extLst>
          </p:nvPr>
        </p:nvGraphicFramePr>
        <p:xfrm>
          <a:off x="-6263" y="152400"/>
          <a:ext cx="9067803" cy="6172200"/>
        </p:xfrm>
        <a:graphic>
          <a:graphicData uri="http://schemas.openxmlformats.org/drawingml/2006/table">
            <a:tbl>
              <a:tblPr/>
              <a:tblGrid>
                <a:gridCol w="926219"/>
                <a:gridCol w="754697"/>
                <a:gridCol w="617481"/>
                <a:gridCol w="594610"/>
                <a:gridCol w="628914"/>
                <a:gridCol w="491698"/>
                <a:gridCol w="503131"/>
                <a:gridCol w="583175"/>
                <a:gridCol w="617481"/>
                <a:gridCol w="640349"/>
                <a:gridCol w="423088"/>
                <a:gridCol w="628914"/>
                <a:gridCol w="628914"/>
                <a:gridCol w="503131"/>
                <a:gridCol w="526001"/>
              </a:tblGrid>
              <a:tr h="342900">
                <a:tc>
                  <a:txBody>
                    <a:bodyPr/>
                    <a:lstStyle/>
                    <a:p>
                      <a:pPr algn="ctr" fontAlgn="b"/>
                      <a:r>
                        <a:rPr lang="en-US" sz="1050" b="1" i="0" u="none" strike="noStrike" dirty="0">
                          <a:solidFill>
                            <a:srgbClr val="000000"/>
                          </a:solidFill>
                          <a:effectLst/>
                          <a:latin typeface="Calibri"/>
                        </a:rPr>
                        <a:t>ACT Pop Change</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US" sz="1050" b="0" i="0" u="none" strike="noStrike">
                          <a:solidFill>
                            <a:srgbClr val="000000"/>
                          </a:solidFill>
                          <a:effectLst/>
                          <a:latin typeface="Calibri"/>
                        </a:rPr>
                        <a:t> </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US" sz="1050" b="0" i="0" u="none" strike="noStrike">
                          <a:solidFill>
                            <a:srgbClr val="000000"/>
                          </a:solidFill>
                          <a:effectLst/>
                          <a:latin typeface="Calibri"/>
                        </a:rPr>
                        <a:t> </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US" sz="1050" b="0" i="0" u="none" strike="noStrike">
                          <a:solidFill>
                            <a:srgbClr val="000000"/>
                          </a:solidFill>
                          <a:effectLst/>
                          <a:latin typeface="Calibri"/>
                        </a:rPr>
                        <a:t> </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US" sz="1050" b="0" i="0" u="none" strike="noStrike">
                          <a:solidFill>
                            <a:srgbClr val="000000"/>
                          </a:solidFill>
                          <a:effectLst/>
                          <a:latin typeface="Calibri"/>
                        </a:rPr>
                        <a:t> </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US" sz="1050" b="0" i="0" u="none" strike="noStrike">
                          <a:solidFill>
                            <a:srgbClr val="000000"/>
                          </a:solidFill>
                          <a:effectLst/>
                          <a:latin typeface="Calibri"/>
                        </a:rPr>
                        <a:t> </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US" sz="1050" b="0" i="0" u="none" strike="noStrike">
                          <a:solidFill>
                            <a:srgbClr val="000000"/>
                          </a:solidFill>
                          <a:effectLst/>
                          <a:latin typeface="Calibri"/>
                        </a:rPr>
                        <a:t> </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US" sz="1050" b="0" i="0" u="none" strike="noStrike">
                          <a:solidFill>
                            <a:srgbClr val="000000"/>
                          </a:solidFill>
                          <a:effectLst/>
                          <a:latin typeface="Calibri"/>
                        </a:rPr>
                        <a:t> </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US" sz="1050" b="0" i="0" u="none" strike="noStrike">
                          <a:solidFill>
                            <a:srgbClr val="000000"/>
                          </a:solidFill>
                          <a:effectLst/>
                          <a:latin typeface="Calibri"/>
                        </a:rPr>
                        <a:t> </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US" sz="1050" b="0" i="0" u="none" strike="noStrike">
                          <a:solidFill>
                            <a:srgbClr val="000000"/>
                          </a:solidFill>
                          <a:effectLst/>
                          <a:latin typeface="Calibri"/>
                        </a:rPr>
                        <a:t> </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US" sz="1050" b="0" i="0" u="none" strike="noStrike">
                          <a:solidFill>
                            <a:srgbClr val="000000"/>
                          </a:solidFill>
                          <a:effectLst/>
                          <a:latin typeface="Calibri"/>
                        </a:rPr>
                        <a:t> </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US" sz="1050" b="0" i="0" u="none" strike="noStrike">
                          <a:solidFill>
                            <a:srgbClr val="000000"/>
                          </a:solidFill>
                          <a:effectLst/>
                          <a:latin typeface="Calibri"/>
                        </a:rPr>
                        <a:t> </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US" sz="1050" b="0" i="0" u="none" strike="noStrike">
                          <a:solidFill>
                            <a:srgbClr val="000000"/>
                          </a:solidFill>
                          <a:effectLst/>
                          <a:latin typeface="Calibri"/>
                        </a:rPr>
                        <a:t> </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US" sz="1050" b="0" i="0" u="none" strike="noStrike">
                          <a:solidFill>
                            <a:srgbClr val="000000"/>
                          </a:solidFill>
                          <a:effectLst/>
                          <a:latin typeface="Calibri"/>
                        </a:rPr>
                        <a:t> </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US" sz="1050" b="0" i="0" u="none" strike="noStrike">
                          <a:solidFill>
                            <a:srgbClr val="000000"/>
                          </a:solidFill>
                          <a:effectLst/>
                          <a:latin typeface="Calibri"/>
                        </a:rPr>
                        <a:t> </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r>
              <a:tr h="342900">
                <a:tc>
                  <a:txBody>
                    <a:bodyPr/>
                    <a:lstStyle/>
                    <a:p>
                      <a:pPr algn="ctr" fontAlgn="b"/>
                      <a:r>
                        <a:rPr lang="en-US" sz="1050" b="1" i="0" u="none" strike="noStrike" dirty="0">
                          <a:solidFill>
                            <a:srgbClr val="000000"/>
                          </a:solidFill>
                          <a:effectLst/>
                          <a:latin typeface="Calibri"/>
                        </a:rPr>
                        <a:t>2014 to 2015</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050" b="1" i="0" u="none" strike="noStrike">
                          <a:solidFill>
                            <a:srgbClr val="000000"/>
                          </a:solidFill>
                          <a:effectLst/>
                          <a:latin typeface="Calibri"/>
                        </a:rPr>
                        <a:t>Chattanooga </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050" b="1" i="0" u="none" strike="noStrike">
                          <a:solidFill>
                            <a:srgbClr val="000000"/>
                          </a:solidFill>
                          <a:effectLst/>
                          <a:latin typeface="Calibri"/>
                        </a:rPr>
                        <a:t>Cleveland </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050" b="1" i="0" u="none" strike="noStrike">
                          <a:solidFill>
                            <a:srgbClr val="000000"/>
                          </a:solidFill>
                          <a:effectLst/>
                          <a:latin typeface="Calibri"/>
                        </a:rPr>
                        <a:t>Columbia </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050" b="1" i="0" u="none" strike="noStrike">
                          <a:solidFill>
                            <a:srgbClr val="000000"/>
                          </a:solidFill>
                          <a:effectLst/>
                          <a:latin typeface="Calibri"/>
                        </a:rPr>
                        <a:t>Dyersburg </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050" b="1" i="0" u="none" strike="noStrike">
                          <a:solidFill>
                            <a:srgbClr val="000000"/>
                          </a:solidFill>
                          <a:effectLst/>
                          <a:latin typeface="Calibri"/>
                        </a:rPr>
                        <a:t>Jackson </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050" b="1" i="0" u="none" strike="noStrike">
                          <a:solidFill>
                            <a:srgbClr val="000000"/>
                          </a:solidFill>
                          <a:effectLst/>
                          <a:latin typeface="Calibri"/>
                        </a:rPr>
                        <a:t>Motlow </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050" b="1" i="0" u="none" strike="noStrike">
                          <a:solidFill>
                            <a:srgbClr val="000000"/>
                          </a:solidFill>
                          <a:effectLst/>
                          <a:latin typeface="Calibri"/>
                        </a:rPr>
                        <a:t>Nashville </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050" b="1" i="0" u="none" strike="noStrike">
                          <a:solidFill>
                            <a:srgbClr val="000000"/>
                          </a:solidFill>
                          <a:effectLst/>
                          <a:latin typeface="Calibri"/>
                        </a:rPr>
                        <a:t>Northeast </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050" b="1" i="0" u="none" strike="noStrike">
                          <a:solidFill>
                            <a:srgbClr val="000000"/>
                          </a:solidFill>
                          <a:effectLst/>
                          <a:latin typeface="Calibri"/>
                        </a:rPr>
                        <a:t>Pellissippi </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050" b="1" i="0" u="none" strike="noStrike">
                          <a:solidFill>
                            <a:srgbClr val="000000"/>
                          </a:solidFill>
                          <a:effectLst/>
                          <a:latin typeface="Calibri"/>
                        </a:rPr>
                        <a:t>Roane </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050" b="1" i="0" u="none" strike="noStrike">
                          <a:solidFill>
                            <a:srgbClr val="000000"/>
                          </a:solidFill>
                          <a:effectLst/>
                          <a:latin typeface="Calibri"/>
                        </a:rPr>
                        <a:t>Southwest</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050" b="1" i="0" u="none" strike="noStrike">
                          <a:solidFill>
                            <a:srgbClr val="000000"/>
                          </a:solidFill>
                          <a:effectLst/>
                          <a:latin typeface="Calibri"/>
                        </a:rPr>
                        <a:t>Volunteer </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050" b="1" i="0" u="none" strike="noStrike">
                          <a:solidFill>
                            <a:srgbClr val="000000"/>
                          </a:solidFill>
                          <a:effectLst/>
                          <a:latin typeface="Calibri"/>
                        </a:rPr>
                        <a:t>Walters </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050" b="1" i="0" u="none" strike="noStrike">
                          <a:solidFill>
                            <a:srgbClr val="000000"/>
                          </a:solidFill>
                          <a:effectLst/>
                          <a:latin typeface="Calibri"/>
                        </a:rPr>
                        <a:t>Total</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r>
              <a:tr h="342900">
                <a:tc>
                  <a:txBody>
                    <a:bodyPr/>
                    <a:lstStyle/>
                    <a:p>
                      <a:pPr algn="ctr" fontAlgn="b"/>
                      <a:r>
                        <a:rPr lang="en-US" sz="1050" b="1" i="0" u="none" strike="noStrike" dirty="0">
                          <a:solidFill>
                            <a:srgbClr val="000000"/>
                          </a:solidFill>
                          <a:effectLst/>
                          <a:latin typeface="Calibri"/>
                        </a:rPr>
                        <a:t>15</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050" b="0" i="0" u="none" strike="noStrike" dirty="0">
                          <a:solidFill>
                            <a:srgbClr val="000000"/>
                          </a:solidFill>
                          <a:effectLst/>
                          <a:latin typeface="Calibri"/>
                        </a:rPr>
                        <a:t>36</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050" b="0" i="0" u="none" strike="noStrike">
                          <a:solidFill>
                            <a:srgbClr val="000000"/>
                          </a:solidFill>
                          <a:effectLst/>
                          <a:latin typeface="Calibri"/>
                        </a:rPr>
                        <a:t>10</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050" b="0" i="0" u="none" strike="noStrike">
                          <a:solidFill>
                            <a:srgbClr val="000000"/>
                          </a:solidFill>
                          <a:effectLst/>
                          <a:latin typeface="Calibri"/>
                        </a:rPr>
                        <a:t>29</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050" b="0" i="0" u="none" strike="noStrike">
                          <a:solidFill>
                            <a:srgbClr val="000000"/>
                          </a:solidFill>
                          <a:effectLst/>
                          <a:latin typeface="Calibri"/>
                        </a:rPr>
                        <a:t>9</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050" b="0" i="0" u="none" strike="noStrike">
                          <a:solidFill>
                            <a:srgbClr val="000000"/>
                          </a:solidFill>
                          <a:effectLst/>
                          <a:latin typeface="Calibri"/>
                        </a:rPr>
                        <a:t>1</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050" b="0" i="0" u="none" strike="noStrike">
                          <a:solidFill>
                            <a:srgbClr val="000000"/>
                          </a:solidFill>
                          <a:effectLst/>
                          <a:latin typeface="Calibri"/>
                        </a:rPr>
                        <a:t>72</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050" b="0" i="0" u="none" strike="noStrike">
                          <a:solidFill>
                            <a:srgbClr val="000000"/>
                          </a:solidFill>
                          <a:effectLst/>
                          <a:latin typeface="Calibri"/>
                        </a:rPr>
                        <a:t>58</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050" b="0" i="0" u="none" strike="noStrike">
                          <a:solidFill>
                            <a:srgbClr val="000000"/>
                          </a:solidFill>
                          <a:effectLst/>
                          <a:latin typeface="Calibri"/>
                        </a:rPr>
                        <a:t>18</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050" b="0" i="0" u="none" strike="noStrike">
                          <a:solidFill>
                            <a:srgbClr val="000000"/>
                          </a:solidFill>
                          <a:effectLst/>
                          <a:latin typeface="Calibri"/>
                        </a:rPr>
                        <a:t>8</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050" b="0" i="0" u="none" strike="noStrike">
                          <a:solidFill>
                            <a:srgbClr val="000000"/>
                          </a:solidFill>
                          <a:effectLst/>
                          <a:latin typeface="Calibri"/>
                        </a:rPr>
                        <a:t>8</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050" b="0" i="0" u="none" strike="noStrike">
                          <a:solidFill>
                            <a:srgbClr val="000000"/>
                          </a:solidFill>
                          <a:effectLst/>
                          <a:latin typeface="Calibri"/>
                        </a:rPr>
                        <a:t>64</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050" b="0" i="0" u="none" strike="noStrike">
                          <a:solidFill>
                            <a:srgbClr val="000000"/>
                          </a:solidFill>
                          <a:effectLst/>
                          <a:latin typeface="Calibri"/>
                        </a:rPr>
                        <a:t>69</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050" b="0" i="0" u="none" strike="noStrike">
                          <a:solidFill>
                            <a:srgbClr val="000000"/>
                          </a:solidFill>
                          <a:effectLst/>
                          <a:latin typeface="Calibri"/>
                        </a:rPr>
                        <a:t>-3</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050" b="0" i="0" u="none" strike="noStrike">
                          <a:solidFill>
                            <a:srgbClr val="000000"/>
                          </a:solidFill>
                          <a:effectLst/>
                          <a:latin typeface="Calibri"/>
                        </a:rPr>
                        <a:t>379</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r>
              <a:tr h="342900">
                <a:tc>
                  <a:txBody>
                    <a:bodyPr/>
                    <a:lstStyle/>
                    <a:p>
                      <a:pPr algn="ctr" fontAlgn="b"/>
                      <a:r>
                        <a:rPr lang="en-US" sz="1050" b="1" i="0" u="none" strike="noStrike">
                          <a:solidFill>
                            <a:srgbClr val="000000"/>
                          </a:solidFill>
                          <a:effectLst/>
                          <a:latin typeface="Calibri"/>
                        </a:rPr>
                        <a:t>16</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050" b="0" i="0" u="none" strike="noStrike">
                          <a:solidFill>
                            <a:srgbClr val="000000"/>
                          </a:solidFill>
                          <a:effectLst/>
                          <a:latin typeface="Calibri"/>
                        </a:rPr>
                        <a:t>36</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050" b="0" i="0" u="none" strike="noStrike" dirty="0">
                          <a:solidFill>
                            <a:srgbClr val="000000"/>
                          </a:solidFill>
                          <a:effectLst/>
                          <a:latin typeface="Calibri"/>
                        </a:rPr>
                        <a:t>12</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050" b="0" i="0" u="none" strike="noStrike">
                          <a:solidFill>
                            <a:srgbClr val="000000"/>
                          </a:solidFill>
                          <a:effectLst/>
                          <a:latin typeface="Calibri"/>
                        </a:rPr>
                        <a:t>42</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050" b="0" i="0" u="none" strike="noStrike">
                          <a:solidFill>
                            <a:srgbClr val="000000"/>
                          </a:solidFill>
                          <a:effectLst/>
                          <a:latin typeface="Calibri"/>
                        </a:rPr>
                        <a:t>18</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050" b="0" i="0" u="none" strike="noStrike">
                          <a:solidFill>
                            <a:srgbClr val="000000"/>
                          </a:solidFill>
                          <a:effectLst/>
                          <a:latin typeface="Calibri"/>
                        </a:rPr>
                        <a:t>39</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050" b="0" i="0" u="none" strike="noStrike">
                          <a:solidFill>
                            <a:srgbClr val="000000"/>
                          </a:solidFill>
                          <a:effectLst/>
                          <a:latin typeface="Calibri"/>
                        </a:rPr>
                        <a:t>89</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050" b="0" i="0" u="none" strike="noStrike">
                          <a:solidFill>
                            <a:srgbClr val="000000"/>
                          </a:solidFill>
                          <a:effectLst/>
                          <a:latin typeface="Calibri"/>
                        </a:rPr>
                        <a:t>50</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050" b="0" i="0" u="none" strike="noStrike">
                          <a:solidFill>
                            <a:srgbClr val="000000"/>
                          </a:solidFill>
                          <a:effectLst/>
                          <a:latin typeface="Calibri"/>
                        </a:rPr>
                        <a:t>30</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050" b="0" i="0" u="none" strike="noStrike">
                          <a:solidFill>
                            <a:srgbClr val="000000"/>
                          </a:solidFill>
                          <a:effectLst/>
                          <a:latin typeface="Calibri"/>
                        </a:rPr>
                        <a:t>10</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050" b="0" i="0" u="none" strike="noStrike">
                          <a:solidFill>
                            <a:srgbClr val="000000"/>
                          </a:solidFill>
                          <a:effectLst/>
                          <a:latin typeface="Calibri"/>
                        </a:rPr>
                        <a:t>21</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050" b="0" i="0" u="none" strike="noStrike">
                          <a:solidFill>
                            <a:srgbClr val="000000"/>
                          </a:solidFill>
                          <a:effectLst/>
                          <a:latin typeface="Calibri"/>
                        </a:rPr>
                        <a:t>-5</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050" b="0" i="0" u="none" strike="noStrike">
                          <a:solidFill>
                            <a:srgbClr val="000000"/>
                          </a:solidFill>
                          <a:effectLst/>
                          <a:latin typeface="Calibri"/>
                        </a:rPr>
                        <a:t>78</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050" b="0" i="0" u="none" strike="noStrike">
                          <a:solidFill>
                            <a:srgbClr val="000000"/>
                          </a:solidFill>
                          <a:effectLst/>
                          <a:latin typeface="Calibri"/>
                        </a:rPr>
                        <a:t>11</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050" b="0" i="0" u="none" strike="noStrike">
                          <a:solidFill>
                            <a:srgbClr val="000000"/>
                          </a:solidFill>
                          <a:effectLst/>
                          <a:latin typeface="Calibri"/>
                        </a:rPr>
                        <a:t>431</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r>
              <a:tr h="342900">
                <a:tc>
                  <a:txBody>
                    <a:bodyPr/>
                    <a:lstStyle/>
                    <a:p>
                      <a:pPr algn="ctr" fontAlgn="b"/>
                      <a:r>
                        <a:rPr lang="en-US" sz="1050" b="1" i="0" u="none" strike="noStrike">
                          <a:solidFill>
                            <a:srgbClr val="000000"/>
                          </a:solidFill>
                          <a:effectLst/>
                          <a:latin typeface="Calibri"/>
                        </a:rPr>
                        <a:t>17</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050" b="0" i="0" u="none" strike="noStrike">
                          <a:solidFill>
                            <a:srgbClr val="000000"/>
                          </a:solidFill>
                          <a:effectLst/>
                          <a:latin typeface="Calibri"/>
                        </a:rPr>
                        <a:t>46</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r" fontAlgn="b"/>
                      <a:r>
                        <a:rPr lang="en-US" sz="1050" b="0" i="0" u="none" strike="noStrike">
                          <a:solidFill>
                            <a:srgbClr val="000000"/>
                          </a:solidFill>
                          <a:effectLst/>
                          <a:latin typeface="Calibri"/>
                        </a:rPr>
                        <a:t>13</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r" fontAlgn="b"/>
                      <a:r>
                        <a:rPr lang="en-US" sz="1050" b="0" i="0" u="none" strike="noStrike">
                          <a:solidFill>
                            <a:srgbClr val="000000"/>
                          </a:solidFill>
                          <a:effectLst/>
                          <a:latin typeface="Calibri"/>
                        </a:rPr>
                        <a:t>25</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r" fontAlgn="b"/>
                      <a:r>
                        <a:rPr lang="en-US" sz="1050" b="0" i="0" u="none" strike="noStrike">
                          <a:solidFill>
                            <a:srgbClr val="000000"/>
                          </a:solidFill>
                          <a:effectLst/>
                          <a:latin typeface="Calibri"/>
                        </a:rPr>
                        <a:t>14</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r" fontAlgn="b"/>
                      <a:r>
                        <a:rPr lang="en-US" sz="1050" b="0" i="0" u="none" strike="noStrike">
                          <a:solidFill>
                            <a:srgbClr val="000000"/>
                          </a:solidFill>
                          <a:effectLst/>
                          <a:latin typeface="Calibri"/>
                        </a:rPr>
                        <a:t>8</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r" fontAlgn="b"/>
                      <a:r>
                        <a:rPr lang="en-US" sz="1050" b="0" i="0" u="none" strike="noStrike">
                          <a:solidFill>
                            <a:srgbClr val="000000"/>
                          </a:solidFill>
                          <a:effectLst/>
                          <a:latin typeface="Calibri"/>
                        </a:rPr>
                        <a:t>80</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r" fontAlgn="b"/>
                      <a:r>
                        <a:rPr lang="en-US" sz="1050" b="0" i="0" u="none" strike="noStrike">
                          <a:solidFill>
                            <a:srgbClr val="000000"/>
                          </a:solidFill>
                          <a:effectLst/>
                          <a:latin typeface="Calibri"/>
                        </a:rPr>
                        <a:t>39</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r" fontAlgn="b"/>
                      <a:r>
                        <a:rPr lang="en-US" sz="1050" b="0" i="0" u="none" strike="noStrike">
                          <a:solidFill>
                            <a:srgbClr val="000000"/>
                          </a:solidFill>
                          <a:effectLst/>
                          <a:latin typeface="Calibri"/>
                        </a:rPr>
                        <a:t>37</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r" fontAlgn="b"/>
                      <a:r>
                        <a:rPr lang="en-US" sz="1050" b="0" i="0" u="none" strike="noStrike">
                          <a:solidFill>
                            <a:srgbClr val="000000"/>
                          </a:solidFill>
                          <a:effectLst/>
                          <a:latin typeface="Calibri"/>
                        </a:rPr>
                        <a:t>52</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r" fontAlgn="b"/>
                      <a:r>
                        <a:rPr lang="en-US" sz="1050" b="0" i="0" u="none" strike="noStrike">
                          <a:solidFill>
                            <a:srgbClr val="000000"/>
                          </a:solidFill>
                          <a:effectLst/>
                          <a:latin typeface="Calibri"/>
                        </a:rPr>
                        <a:t>2</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r" fontAlgn="b"/>
                      <a:r>
                        <a:rPr lang="en-US" sz="1050" b="0" i="0" u="none" strike="noStrike">
                          <a:solidFill>
                            <a:srgbClr val="000000"/>
                          </a:solidFill>
                          <a:effectLst/>
                          <a:latin typeface="Calibri"/>
                        </a:rPr>
                        <a:t>41</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r" fontAlgn="b"/>
                      <a:r>
                        <a:rPr lang="en-US" sz="1050" b="0" i="0" u="none" strike="noStrike">
                          <a:solidFill>
                            <a:srgbClr val="000000"/>
                          </a:solidFill>
                          <a:effectLst/>
                          <a:latin typeface="Calibri"/>
                        </a:rPr>
                        <a:t>115</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r" fontAlgn="b"/>
                      <a:r>
                        <a:rPr lang="en-US" sz="1050" b="0" i="0" u="none" strike="noStrike">
                          <a:solidFill>
                            <a:srgbClr val="000000"/>
                          </a:solidFill>
                          <a:effectLst/>
                          <a:latin typeface="Calibri"/>
                        </a:rPr>
                        <a:t>18</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ctr" fontAlgn="b"/>
                      <a:r>
                        <a:rPr lang="en-US" sz="1050" b="1" i="0" u="none" strike="noStrike" dirty="0">
                          <a:solidFill>
                            <a:srgbClr val="000000"/>
                          </a:solidFill>
                          <a:effectLst/>
                          <a:latin typeface="Calibri"/>
                        </a:rPr>
                        <a:t>490</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r>
              <a:tr h="342900">
                <a:tc>
                  <a:txBody>
                    <a:bodyPr/>
                    <a:lstStyle/>
                    <a:p>
                      <a:pPr algn="ctr" fontAlgn="b"/>
                      <a:r>
                        <a:rPr lang="en-US" sz="1050" b="1" i="0" u="none" strike="noStrike">
                          <a:solidFill>
                            <a:srgbClr val="000000"/>
                          </a:solidFill>
                          <a:effectLst/>
                          <a:latin typeface="Calibri"/>
                        </a:rPr>
                        <a:t>18</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050" b="0" i="0" u="none" strike="noStrike">
                          <a:solidFill>
                            <a:srgbClr val="000000"/>
                          </a:solidFill>
                          <a:effectLst/>
                          <a:latin typeface="Calibri"/>
                        </a:rPr>
                        <a:t>52</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r" fontAlgn="b"/>
                      <a:r>
                        <a:rPr lang="en-US" sz="1050" b="0" i="0" u="none" strike="noStrike">
                          <a:solidFill>
                            <a:srgbClr val="000000"/>
                          </a:solidFill>
                          <a:effectLst/>
                          <a:latin typeface="Calibri"/>
                        </a:rPr>
                        <a:t>11</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r" fontAlgn="b"/>
                      <a:r>
                        <a:rPr lang="en-US" sz="1050" b="0" i="0" u="none" strike="noStrike" dirty="0">
                          <a:solidFill>
                            <a:srgbClr val="000000"/>
                          </a:solidFill>
                          <a:effectLst/>
                          <a:latin typeface="Calibri"/>
                        </a:rPr>
                        <a:t>53</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r" fontAlgn="b"/>
                      <a:r>
                        <a:rPr lang="en-US" sz="1050" b="0" i="0" u="none" strike="noStrike">
                          <a:solidFill>
                            <a:srgbClr val="000000"/>
                          </a:solidFill>
                          <a:effectLst/>
                          <a:latin typeface="Calibri"/>
                        </a:rPr>
                        <a:t>11</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r" fontAlgn="b"/>
                      <a:r>
                        <a:rPr lang="en-US" sz="1050" b="0" i="0" u="none" strike="noStrike">
                          <a:solidFill>
                            <a:srgbClr val="000000"/>
                          </a:solidFill>
                          <a:effectLst/>
                          <a:latin typeface="Calibri"/>
                        </a:rPr>
                        <a:t>35</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r" fontAlgn="b"/>
                      <a:r>
                        <a:rPr lang="en-US" sz="1050" b="0" i="0" u="none" strike="noStrike">
                          <a:solidFill>
                            <a:srgbClr val="000000"/>
                          </a:solidFill>
                          <a:effectLst/>
                          <a:latin typeface="Calibri"/>
                        </a:rPr>
                        <a:t>58</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r" fontAlgn="b"/>
                      <a:r>
                        <a:rPr lang="en-US" sz="1050" b="0" i="0" u="none" strike="noStrike">
                          <a:solidFill>
                            <a:srgbClr val="000000"/>
                          </a:solidFill>
                          <a:effectLst/>
                          <a:latin typeface="Calibri"/>
                        </a:rPr>
                        <a:t>75</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r" fontAlgn="b"/>
                      <a:r>
                        <a:rPr lang="en-US" sz="1050" b="0" i="0" u="none" strike="noStrike">
                          <a:solidFill>
                            <a:srgbClr val="000000"/>
                          </a:solidFill>
                          <a:effectLst/>
                          <a:latin typeface="Calibri"/>
                        </a:rPr>
                        <a:t>61</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r" fontAlgn="b"/>
                      <a:r>
                        <a:rPr lang="en-US" sz="1050" b="0" i="0" u="none" strike="noStrike">
                          <a:solidFill>
                            <a:srgbClr val="000000"/>
                          </a:solidFill>
                          <a:effectLst/>
                          <a:latin typeface="Calibri"/>
                        </a:rPr>
                        <a:t>50</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r" fontAlgn="b"/>
                      <a:r>
                        <a:rPr lang="en-US" sz="1050" b="0" i="0" u="none" strike="noStrike">
                          <a:solidFill>
                            <a:srgbClr val="000000"/>
                          </a:solidFill>
                          <a:effectLst/>
                          <a:latin typeface="Calibri"/>
                        </a:rPr>
                        <a:t>29</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r" fontAlgn="b"/>
                      <a:r>
                        <a:rPr lang="en-US" sz="1050" b="0" i="0" u="none" strike="noStrike">
                          <a:solidFill>
                            <a:srgbClr val="000000"/>
                          </a:solidFill>
                          <a:effectLst/>
                          <a:latin typeface="Calibri"/>
                        </a:rPr>
                        <a:t>58</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r" fontAlgn="b"/>
                      <a:r>
                        <a:rPr lang="en-US" sz="1050" b="0" i="0" u="none" strike="noStrike">
                          <a:solidFill>
                            <a:srgbClr val="000000"/>
                          </a:solidFill>
                          <a:effectLst/>
                          <a:latin typeface="Calibri"/>
                        </a:rPr>
                        <a:t>89</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r" fontAlgn="b"/>
                      <a:r>
                        <a:rPr lang="en-US" sz="1050" b="0" i="0" u="none" strike="noStrike">
                          <a:solidFill>
                            <a:srgbClr val="000000"/>
                          </a:solidFill>
                          <a:effectLst/>
                          <a:latin typeface="Calibri"/>
                        </a:rPr>
                        <a:t>36</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ctr" fontAlgn="b"/>
                      <a:r>
                        <a:rPr lang="en-US" sz="1050" b="1" i="0" u="none" strike="noStrike" dirty="0">
                          <a:solidFill>
                            <a:srgbClr val="000000"/>
                          </a:solidFill>
                          <a:effectLst/>
                          <a:latin typeface="Calibri"/>
                        </a:rPr>
                        <a:t>618</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r>
              <a:tr h="342900">
                <a:tc>
                  <a:txBody>
                    <a:bodyPr/>
                    <a:lstStyle/>
                    <a:p>
                      <a:pPr algn="ctr" fontAlgn="b"/>
                      <a:r>
                        <a:rPr lang="en-US" sz="1050" b="1" i="0" u="none" strike="noStrike">
                          <a:solidFill>
                            <a:srgbClr val="000000"/>
                          </a:solidFill>
                          <a:effectLst/>
                          <a:latin typeface="Calibri"/>
                        </a:rPr>
                        <a:t>19</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050" b="0" i="0" u="none" strike="noStrike">
                          <a:solidFill>
                            <a:srgbClr val="000000"/>
                          </a:solidFill>
                          <a:effectLst/>
                          <a:latin typeface="Calibri"/>
                        </a:rPr>
                        <a:t>47</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r" fontAlgn="b"/>
                      <a:r>
                        <a:rPr lang="en-US" sz="1050" b="0" i="0" u="none" strike="noStrike">
                          <a:solidFill>
                            <a:srgbClr val="000000"/>
                          </a:solidFill>
                          <a:effectLst/>
                          <a:latin typeface="Calibri"/>
                        </a:rPr>
                        <a:t>5</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r" fontAlgn="b"/>
                      <a:r>
                        <a:rPr lang="en-US" sz="1050" b="0" i="0" u="none" strike="noStrike">
                          <a:solidFill>
                            <a:srgbClr val="000000"/>
                          </a:solidFill>
                          <a:effectLst/>
                          <a:latin typeface="Calibri"/>
                        </a:rPr>
                        <a:t>36</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r" fontAlgn="b"/>
                      <a:r>
                        <a:rPr lang="en-US" sz="1050" b="0" i="0" u="none" strike="noStrike" dirty="0">
                          <a:solidFill>
                            <a:srgbClr val="000000"/>
                          </a:solidFill>
                          <a:effectLst/>
                          <a:latin typeface="Calibri"/>
                        </a:rPr>
                        <a:t>-5</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050" b="0" i="0" u="none" strike="noStrike">
                          <a:solidFill>
                            <a:srgbClr val="000000"/>
                          </a:solidFill>
                          <a:effectLst/>
                          <a:latin typeface="Calibri"/>
                        </a:rPr>
                        <a:t>20</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r" fontAlgn="b"/>
                      <a:r>
                        <a:rPr lang="en-US" sz="1050" b="0" i="0" u="none" strike="noStrike">
                          <a:solidFill>
                            <a:srgbClr val="000000"/>
                          </a:solidFill>
                          <a:effectLst/>
                          <a:latin typeface="Calibri"/>
                        </a:rPr>
                        <a:t>29</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r" fontAlgn="b"/>
                      <a:r>
                        <a:rPr lang="en-US" sz="1050" b="0" i="0" u="none" strike="noStrike">
                          <a:solidFill>
                            <a:srgbClr val="000000"/>
                          </a:solidFill>
                          <a:effectLst/>
                          <a:latin typeface="Calibri"/>
                        </a:rPr>
                        <a:t>57</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r" fontAlgn="b"/>
                      <a:r>
                        <a:rPr lang="en-US" sz="1050" b="0" i="0" u="none" strike="noStrike">
                          <a:solidFill>
                            <a:srgbClr val="000000"/>
                          </a:solidFill>
                          <a:effectLst/>
                          <a:latin typeface="Calibri"/>
                        </a:rPr>
                        <a:t>45</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r" fontAlgn="b"/>
                      <a:r>
                        <a:rPr lang="en-US" sz="1050" b="0" i="0" u="none" strike="noStrike">
                          <a:solidFill>
                            <a:srgbClr val="000000"/>
                          </a:solidFill>
                          <a:effectLst/>
                          <a:latin typeface="Calibri"/>
                        </a:rPr>
                        <a:t>30</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r" fontAlgn="b"/>
                      <a:r>
                        <a:rPr lang="en-US" sz="1050" b="0" i="0" u="none" strike="noStrike">
                          <a:solidFill>
                            <a:srgbClr val="000000"/>
                          </a:solidFill>
                          <a:effectLst/>
                          <a:latin typeface="Calibri"/>
                        </a:rPr>
                        <a:t>26</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r" fontAlgn="b"/>
                      <a:r>
                        <a:rPr lang="en-US" sz="1050" b="0" i="0" u="none" strike="noStrike">
                          <a:solidFill>
                            <a:srgbClr val="000000"/>
                          </a:solidFill>
                          <a:effectLst/>
                          <a:latin typeface="Calibri"/>
                        </a:rPr>
                        <a:t>40</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r" fontAlgn="b"/>
                      <a:r>
                        <a:rPr lang="en-US" sz="1050" b="0" i="0" u="none" strike="noStrike">
                          <a:solidFill>
                            <a:srgbClr val="000000"/>
                          </a:solidFill>
                          <a:effectLst/>
                          <a:latin typeface="Calibri"/>
                        </a:rPr>
                        <a:t>87</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r" fontAlgn="b"/>
                      <a:r>
                        <a:rPr lang="en-US" sz="1050" b="0" i="0" u="none" strike="noStrike">
                          <a:solidFill>
                            <a:srgbClr val="000000"/>
                          </a:solidFill>
                          <a:effectLst/>
                          <a:latin typeface="Calibri"/>
                        </a:rPr>
                        <a:t>6</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ctr" fontAlgn="b"/>
                      <a:r>
                        <a:rPr lang="en-US" sz="1050" b="1" i="0" u="none" strike="noStrike" dirty="0">
                          <a:solidFill>
                            <a:srgbClr val="000000"/>
                          </a:solidFill>
                          <a:effectLst/>
                          <a:latin typeface="Calibri"/>
                        </a:rPr>
                        <a:t>423</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r>
              <a:tr h="342900">
                <a:tc>
                  <a:txBody>
                    <a:bodyPr/>
                    <a:lstStyle/>
                    <a:p>
                      <a:pPr algn="ctr" fontAlgn="b"/>
                      <a:r>
                        <a:rPr lang="en-US" sz="1050" b="1" i="0" u="none" strike="noStrike">
                          <a:solidFill>
                            <a:srgbClr val="000000"/>
                          </a:solidFill>
                          <a:effectLst/>
                          <a:latin typeface="Calibri"/>
                        </a:rPr>
                        <a:t>20</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050" b="0" i="0" u="none" strike="noStrike">
                          <a:solidFill>
                            <a:srgbClr val="000000"/>
                          </a:solidFill>
                          <a:effectLst/>
                          <a:latin typeface="Calibri"/>
                        </a:rPr>
                        <a:t>41</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r" fontAlgn="b"/>
                      <a:r>
                        <a:rPr lang="en-US" sz="1050" b="0" i="0" u="none" strike="noStrike">
                          <a:solidFill>
                            <a:srgbClr val="000000"/>
                          </a:solidFill>
                          <a:effectLst/>
                          <a:latin typeface="Calibri"/>
                        </a:rPr>
                        <a:t>-9</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050" b="0" i="0" u="none" strike="noStrike">
                          <a:solidFill>
                            <a:srgbClr val="000000"/>
                          </a:solidFill>
                          <a:effectLst/>
                          <a:latin typeface="Calibri"/>
                        </a:rPr>
                        <a:t>52</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r" fontAlgn="b"/>
                      <a:r>
                        <a:rPr lang="en-US" sz="1050" b="0" i="0" u="none" strike="noStrike">
                          <a:solidFill>
                            <a:srgbClr val="000000"/>
                          </a:solidFill>
                          <a:effectLst/>
                          <a:latin typeface="Calibri"/>
                        </a:rPr>
                        <a:t>15</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r" fontAlgn="b"/>
                      <a:r>
                        <a:rPr lang="en-US" sz="1050" b="0" i="0" u="none" strike="noStrike" dirty="0">
                          <a:solidFill>
                            <a:srgbClr val="000000"/>
                          </a:solidFill>
                          <a:effectLst/>
                          <a:latin typeface="Calibri"/>
                        </a:rPr>
                        <a:t>31</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r" fontAlgn="b"/>
                      <a:r>
                        <a:rPr lang="en-US" sz="1050" b="0" i="0" u="none" strike="noStrike">
                          <a:solidFill>
                            <a:srgbClr val="000000"/>
                          </a:solidFill>
                          <a:effectLst/>
                          <a:latin typeface="Calibri"/>
                        </a:rPr>
                        <a:t>99</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r" fontAlgn="b"/>
                      <a:r>
                        <a:rPr lang="en-US" sz="1050" b="0" i="0" u="none" strike="noStrike">
                          <a:solidFill>
                            <a:srgbClr val="000000"/>
                          </a:solidFill>
                          <a:effectLst/>
                          <a:latin typeface="Calibri"/>
                        </a:rPr>
                        <a:t>41</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r" fontAlgn="b"/>
                      <a:r>
                        <a:rPr lang="en-US" sz="1050" b="0" i="0" u="none" strike="noStrike">
                          <a:solidFill>
                            <a:srgbClr val="000000"/>
                          </a:solidFill>
                          <a:effectLst/>
                          <a:latin typeface="Calibri"/>
                        </a:rPr>
                        <a:t>36</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r" fontAlgn="b"/>
                      <a:r>
                        <a:rPr lang="en-US" sz="1050" b="0" i="0" u="none" strike="noStrike">
                          <a:solidFill>
                            <a:srgbClr val="000000"/>
                          </a:solidFill>
                          <a:effectLst/>
                          <a:latin typeface="Calibri"/>
                        </a:rPr>
                        <a:t>39</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r" fontAlgn="b"/>
                      <a:r>
                        <a:rPr lang="en-US" sz="1050" b="0" i="0" u="none" strike="noStrike">
                          <a:solidFill>
                            <a:srgbClr val="000000"/>
                          </a:solidFill>
                          <a:effectLst/>
                          <a:latin typeface="Calibri"/>
                        </a:rPr>
                        <a:t>-4</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050" b="0" i="0" u="none" strike="noStrike">
                          <a:solidFill>
                            <a:srgbClr val="000000"/>
                          </a:solidFill>
                          <a:effectLst/>
                          <a:latin typeface="Calibri"/>
                        </a:rPr>
                        <a:t>27</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r" fontAlgn="b"/>
                      <a:r>
                        <a:rPr lang="en-US" sz="1050" b="0" i="0" u="none" strike="noStrike">
                          <a:solidFill>
                            <a:srgbClr val="000000"/>
                          </a:solidFill>
                          <a:effectLst/>
                          <a:latin typeface="Calibri"/>
                        </a:rPr>
                        <a:t>109</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r" fontAlgn="b"/>
                      <a:r>
                        <a:rPr lang="en-US" sz="1050" b="0" i="0" u="none" strike="noStrike">
                          <a:solidFill>
                            <a:srgbClr val="000000"/>
                          </a:solidFill>
                          <a:effectLst/>
                          <a:latin typeface="Calibri"/>
                        </a:rPr>
                        <a:t>-4</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050" b="1" i="0" u="none" strike="noStrike" dirty="0">
                          <a:solidFill>
                            <a:srgbClr val="000000"/>
                          </a:solidFill>
                          <a:effectLst/>
                          <a:latin typeface="Calibri"/>
                        </a:rPr>
                        <a:t>473</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r>
              <a:tr h="342900">
                <a:tc>
                  <a:txBody>
                    <a:bodyPr/>
                    <a:lstStyle/>
                    <a:p>
                      <a:pPr algn="ctr" fontAlgn="b"/>
                      <a:r>
                        <a:rPr lang="en-US" sz="1050" b="1" i="0" u="none" strike="noStrike">
                          <a:solidFill>
                            <a:srgbClr val="000000"/>
                          </a:solidFill>
                          <a:effectLst/>
                          <a:latin typeface="Calibri"/>
                        </a:rPr>
                        <a:t>21</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050" b="0" i="0" u="none" strike="noStrike">
                          <a:solidFill>
                            <a:srgbClr val="000000"/>
                          </a:solidFill>
                          <a:effectLst/>
                          <a:latin typeface="Calibri"/>
                        </a:rPr>
                        <a:t>45</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r" fontAlgn="b"/>
                      <a:r>
                        <a:rPr lang="en-US" sz="1050" b="0" i="0" u="none" strike="noStrike">
                          <a:solidFill>
                            <a:srgbClr val="000000"/>
                          </a:solidFill>
                          <a:effectLst/>
                          <a:latin typeface="Calibri"/>
                        </a:rPr>
                        <a:t>3</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r" fontAlgn="b"/>
                      <a:r>
                        <a:rPr lang="en-US" sz="1050" b="0" i="0" u="none" strike="noStrike">
                          <a:solidFill>
                            <a:srgbClr val="000000"/>
                          </a:solidFill>
                          <a:effectLst/>
                          <a:latin typeface="Calibri"/>
                        </a:rPr>
                        <a:t>22</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r" fontAlgn="b"/>
                      <a:r>
                        <a:rPr lang="en-US" sz="1050" b="0" i="0" u="none" strike="noStrike">
                          <a:solidFill>
                            <a:srgbClr val="000000"/>
                          </a:solidFill>
                          <a:effectLst/>
                          <a:latin typeface="Calibri"/>
                        </a:rPr>
                        <a:t>2</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r" fontAlgn="b"/>
                      <a:r>
                        <a:rPr lang="en-US" sz="1050" b="0" i="0" u="none" strike="noStrike">
                          <a:solidFill>
                            <a:srgbClr val="000000"/>
                          </a:solidFill>
                          <a:effectLst/>
                          <a:latin typeface="Calibri"/>
                        </a:rPr>
                        <a:t>10</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r" fontAlgn="b"/>
                      <a:r>
                        <a:rPr lang="en-US" sz="1050" b="0" i="0" u="none" strike="noStrike">
                          <a:solidFill>
                            <a:srgbClr val="000000"/>
                          </a:solidFill>
                          <a:effectLst/>
                          <a:latin typeface="Calibri"/>
                        </a:rPr>
                        <a:t>62</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r" fontAlgn="b"/>
                      <a:r>
                        <a:rPr lang="en-US" sz="1050" b="0" i="0" u="none" strike="noStrike">
                          <a:solidFill>
                            <a:srgbClr val="000000"/>
                          </a:solidFill>
                          <a:effectLst/>
                          <a:latin typeface="Calibri"/>
                        </a:rPr>
                        <a:t>44</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r" fontAlgn="b"/>
                      <a:r>
                        <a:rPr lang="en-US" sz="1050" b="0" i="0" u="none" strike="noStrike">
                          <a:solidFill>
                            <a:srgbClr val="000000"/>
                          </a:solidFill>
                          <a:effectLst/>
                          <a:latin typeface="Calibri"/>
                        </a:rPr>
                        <a:t>23</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r" fontAlgn="b"/>
                      <a:r>
                        <a:rPr lang="en-US" sz="1050" b="0" i="0" u="none" strike="noStrike">
                          <a:solidFill>
                            <a:srgbClr val="000000"/>
                          </a:solidFill>
                          <a:effectLst/>
                          <a:latin typeface="Calibri"/>
                        </a:rPr>
                        <a:t>0</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r" fontAlgn="b"/>
                      <a:r>
                        <a:rPr lang="en-US" sz="1050" b="0" i="0" u="none" strike="noStrike">
                          <a:solidFill>
                            <a:srgbClr val="000000"/>
                          </a:solidFill>
                          <a:effectLst/>
                          <a:latin typeface="Calibri"/>
                        </a:rPr>
                        <a:t>18</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r" fontAlgn="b"/>
                      <a:r>
                        <a:rPr lang="en-US" sz="1050" b="0" i="0" u="none" strike="noStrike">
                          <a:solidFill>
                            <a:srgbClr val="000000"/>
                          </a:solidFill>
                          <a:effectLst/>
                          <a:latin typeface="Calibri"/>
                        </a:rPr>
                        <a:t>17</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r" fontAlgn="b"/>
                      <a:r>
                        <a:rPr lang="en-US" sz="1050" b="0" i="0" u="none" strike="noStrike">
                          <a:solidFill>
                            <a:srgbClr val="000000"/>
                          </a:solidFill>
                          <a:effectLst/>
                          <a:latin typeface="Calibri"/>
                        </a:rPr>
                        <a:t>68</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r" fontAlgn="b"/>
                      <a:r>
                        <a:rPr lang="en-US" sz="1050" b="0" i="0" u="none" strike="noStrike">
                          <a:solidFill>
                            <a:srgbClr val="000000"/>
                          </a:solidFill>
                          <a:effectLst/>
                          <a:latin typeface="Calibri"/>
                        </a:rPr>
                        <a:t>53</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ctr" fontAlgn="b"/>
                      <a:r>
                        <a:rPr lang="en-US" sz="1050" b="1" i="0" u="none" strike="noStrike" dirty="0">
                          <a:solidFill>
                            <a:srgbClr val="000000"/>
                          </a:solidFill>
                          <a:effectLst/>
                          <a:latin typeface="Calibri"/>
                        </a:rPr>
                        <a:t>367</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r>
              <a:tr h="342900">
                <a:tc>
                  <a:txBody>
                    <a:bodyPr/>
                    <a:lstStyle/>
                    <a:p>
                      <a:pPr algn="ctr" fontAlgn="b"/>
                      <a:r>
                        <a:rPr lang="en-US" sz="1050" b="1" i="0" u="none" strike="noStrike">
                          <a:solidFill>
                            <a:srgbClr val="000000"/>
                          </a:solidFill>
                          <a:effectLst/>
                          <a:latin typeface="Calibri"/>
                        </a:rPr>
                        <a:t>22</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050" b="0" i="0" u="none" strike="noStrike">
                          <a:solidFill>
                            <a:srgbClr val="000000"/>
                          </a:solidFill>
                          <a:effectLst/>
                          <a:latin typeface="Calibri"/>
                        </a:rPr>
                        <a:t>39</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r" fontAlgn="b"/>
                      <a:r>
                        <a:rPr lang="en-US" sz="1050" b="0" i="0" u="none" strike="noStrike">
                          <a:solidFill>
                            <a:srgbClr val="000000"/>
                          </a:solidFill>
                          <a:effectLst/>
                          <a:latin typeface="Calibri"/>
                        </a:rPr>
                        <a:t>3</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r" fontAlgn="b"/>
                      <a:r>
                        <a:rPr lang="en-US" sz="1050" b="0" i="0" u="none" strike="noStrike">
                          <a:solidFill>
                            <a:srgbClr val="000000"/>
                          </a:solidFill>
                          <a:effectLst/>
                          <a:latin typeface="Calibri"/>
                        </a:rPr>
                        <a:t>16</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r" fontAlgn="b"/>
                      <a:r>
                        <a:rPr lang="en-US" sz="1050" b="0" i="0" u="none" strike="noStrike">
                          <a:solidFill>
                            <a:srgbClr val="000000"/>
                          </a:solidFill>
                          <a:effectLst/>
                          <a:latin typeface="Calibri"/>
                        </a:rPr>
                        <a:t>6</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r" fontAlgn="b"/>
                      <a:r>
                        <a:rPr lang="en-US" sz="1050" b="0" i="0" u="none" strike="noStrike">
                          <a:solidFill>
                            <a:srgbClr val="000000"/>
                          </a:solidFill>
                          <a:effectLst/>
                          <a:latin typeface="Calibri"/>
                        </a:rPr>
                        <a:t>-19</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050" b="0" i="0" u="none" strike="noStrike" dirty="0">
                          <a:solidFill>
                            <a:srgbClr val="000000"/>
                          </a:solidFill>
                          <a:effectLst/>
                          <a:latin typeface="Calibri"/>
                        </a:rPr>
                        <a:t>53</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r" fontAlgn="b"/>
                      <a:r>
                        <a:rPr lang="en-US" sz="1050" b="0" i="0" u="none" strike="noStrike">
                          <a:solidFill>
                            <a:srgbClr val="000000"/>
                          </a:solidFill>
                          <a:effectLst/>
                          <a:latin typeface="Calibri"/>
                        </a:rPr>
                        <a:t>43</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r" fontAlgn="b"/>
                      <a:r>
                        <a:rPr lang="en-US" sz="1050" b="0" i="0" u="none" strike="noStrike">
                          <a:solidFill>
                            <a:srgbClr val="000000"/>
                          </a:solidFill>
                          <a:effectLst/>
                          <a:latin typeface="Calibri"/>
                        </a:rPr>
                        <a:t>18</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r" fontAlgn="b"/>
                      <a:r>
                        <a:rPr lang="en-US" sz="1050" b="0" i="0" u="none" strike="noStrike">
                          <a:solidFill>
                            <a:srgbClr val="000000"/>
                          </a:solidFill>
                          <a:effectLst/>
                          <a:latin typeface="Calibri"/>
                        </a:rPr>
                        <a:t>24</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r" fontAlgn="b"/>
                      <a:r>
                        <a:rPr lang="en-US" sz="1050" b="0" i="0" u="none" strike="noStrike">
                          <a:solidFill>
                            <a:srgbClr val="000000"/>
                          </a:solidFill>
                          <a:effectLst/>
                          <a:latin typeface="Calibri"/>
                        </a:rPr>
                        <a:t>19</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r" fontAlgn="b"/>
                      <a:r>
                        <a:rPr lang="en-US" sz="1050" b="0" i="0" u="none" strike="noStrike">
                          <a:solidFill>
                            <a:srgbClr val="000000"/>
                          </a:solidFill>
                          <a:effectLst/>
                          <a:latin typeface="Calibri"/>
                        </a:rPr>
                        <a:t>19</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r" fontAlgn="b"/>
                      <a:r>
                        <a:rPr lang="en-US" sz="1050" b="0" i="0" u="none" strike="noStrike">
                          <a:solidFill>
                            <a:srgbClr val="000000"/>
                          </a:solidFill>
                          <a:effectLst/>
                          <a:latin typeface="Calibri"/>
                        </a:rPr>
                        <a:t>28</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r" fontAlgn="b"/>
                      <a:r>
                        <a:rPr lang="en-US" sz="1050" b="0" i="0" u="none" strike="noStrike">
                          <a:solidFill>
                            <a:srgbClr val="000000"/>
                          </a:solidFill>
                          <a:effectLst/>
                          <a:latin typeface="Calibri"/>
                        </a:rPr>
                        <a:t>19</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ctr" fontAlgn="b"/>
                      <a:r>
                        <a:rPr lang="en-US" sz="1050" b="1" i="0" u="none" strike="noStrike" dirty="0">
                          <a:solidFill>
                            <a:srgbClr val="000000"/>
                          </a:solidFill>
                          <a:effectLst/>
                          <a:latin typeface="Calibri"/>
                        </a:rPr>
                        <a:t>268</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r>
              <a:tr h="342900">
                <a:tc>
                  <a:txBody>
                    <a:bodyPr/>
                    <a:lstStyle/>
                    <a:p>
                      <a:pPr algn="ctr" fontAlgn="b"/>
                      <a:r>
                        <a:rPr lang="en-US" sz="1050" b="1" i="0" u="none" strike="noStrike">
                          <a:solidFill>
                            <a:srgbClr val="000000"/>
                          </a:solidFill>
                          <a:effectLst/>
                          <a:latin typeface="Calibri"/>
                        </a:rPr>
                        <a:t>23</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050" b="0" i="0" u="none" strike="noStrike">
                          <a:solidFill>
                            <a:srgbClr val="000000"/>
                          </a:solidFill>
                          <a:effectLst/>
                          <a:latin typeface="Calibri"/>
                        </a:rPr>
                        <a:t>25</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r" fontAlgn="b"/>
                      <a:r>
                        <a:rPr lang="en-US" sz="1050" b="0" i="0" u="none" strike="noStrike">
                          <a:solidFill>
                            <a:srgbClr val="000000"/>
                          </a:solidFill>
                          <a:effectLst/>
                          <a:latin typeface="Calibri"/>
                        </a:rPr>
                        <a:t>0</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r" fontAlgn="b"/>
                      <a:r>
                        <a:rPr lang="en-US" sz="1050" b="0" i="0" u="none" strike="noStrike">
                          <a:solidFill>
                            <a:srgbClr val="000000"/>
                          </a:solidFill>
                          <a:effectLst/>
                          <a:latin typeface="Calibri"/>
                        </a:rPr>
                        <a:t>33</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r" fontAlgn="b"/>
                      <a:r>
                        <a:rPr lang="en-US" sz="1050" b="0" i="0" u="none" strike="noStrike">
                          <a:solidFill>
                            <a:srgbClr val="000000"/>
                          </a:solidFill>
                          <a:effectLst/>
                          <a:latin typeface="Calibri"/>
                        </a:rPr>
                        <a:t>1</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r" fontAlgn="b"/>
                      <a:r>
                        <a:rPr lang="en-US" sz="1050" b="0" i="0" u="none" strike="noStrike">
                          <a:solidFill>
                            <a:srgbClr val="000000"/>
                          </a:solidFill>
                          <a:effectLst/>
                          <a:latin typeface="Calibri"/>
                        </a:rPr>
                        <a:t>6</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r" fontAlgn="b"/>
                      <a:r>
                        <a:rPr lang="en-US" sz="1050" b="0" i="0" u="none" strike="noStrike" dirty="0">
                          <a:solidFill>
                            <a:srgbClr val="000000"/>
                          </a:solidFill>
                          <a:effectLst/>
                          <a:latin typeface="Calibri"/>
                        </a:rPr>
                        <a:t>32</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r" fontAlgn="b"/>
                      <a:r>
                        <a:rPr lang="en-US" sz="1050" b="0" i="0" u="none" strike="noStrike">
                          <a:solidFill>
                            <a:srgbClr val="000000"/>
                          </a:solidFill>
                          <a:effectLst/>
                          <a:latin typeface="Calibri"/>
                        </a:rPr>
                        <a:t>31</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r" fontAlgn="b"/>
                      <a:r>
                        <a:rPr lang="en-US" sz="1050" b="0" i="0" u="none" strike="noStrike">
                          <a:solidFill>
                            <a:srgbClr val="000000"/>
                          </a:solidFill>
                          <a:effectLst/>
                          <a:latin typeface="Calibri"/>
                        </a:rPr>
                        <a:t>31</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r" fontAlgn="b"/>
                      <a:r>
                        <a:rPr lang="en-US" sz="1050" b="0" i="0" u="none" strike="noStrike">
                          <a:solidFill>
                            <a:srgbClr val="000000"/>
                          </a:solidFill>
                          <a:effectLst/>
                          <a:latin typeface="Calibri"/>
                        </a:rPr>
                        <a:t>30</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r" fontAlgn="b"/>
                      <a:r>
                        <a:rPr lang="en-US" sz="1050" b="0" i="0" u="none" strike="noStrike">
                          <a:solidFill>
                            <a:srgbClr val="000000"/>
                          </a:solidFill>
                          <a:effectLst/>
                          <a:latin typeface="Calibri"/>
                        </a:rPr>
                        <a:t>24</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r" fontAlgn="b"/>
                      <a:r>
                        <a:rPr lang="en-US" sz="1050" b="0" i="0" u="none" strike="noStrike">
                          <a:solidFill>
                            <a:srgbClr val="000000"/>
                          </a:solidFill>
                          <a:effectLst/>
                          <a:latin typeface="Calibri"/>
                        </a:rPr>
                        <a:t>12</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r" fontAlgn="b"/>
                      <a:r>
                        <a:rPr lang="en-US" sz="1050" b="0" i="0" u="none" strike="noStrike">
                          <a:solidFill>
                            <a:srgbClr val="000000"/>
                          </a:solidFill>
                          <a:effectLst/>
                          <a:latin typeface="Calibri"/>
                        </a:rPr>
                        <a:t>43</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r" fontAlgn="b"/>
                      <a:r>
                        <a:rPr lang="en-US" sz="1050" b="0" i="0" u="none" strike="noStrike">
                          <a:solidFill>
                            <a:srgbClr val="000000"/>
                          </a:solidFill>
                          <a:effectLst/>
                          <a:latin typeface="Calibri"/>
                        </a:rPr>
                        <a:t>-3</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050" b="1" i="0" u="none" strike="noStrike" dirty="0">
                          <a:solidFill>
                            <a:srgbClr val="000000"/>
                          </a:solidFill>
                          <a:effectLst/>
                          <a:latin typeface="Calibri"/>
                        </a:rPr>
                        <a:t>265</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r>
              <a:tr h="342900">
                <a:tc>
                  <a:txBody>
                    <a:bodyPr/>
                    <a:lstStyle/>
                    <a:p>
                      <a:pPr algn="ctr" fontAlgn="b"/>
                      <a:r>
                        <a:rPr lang="en-US" sz="1050" b="1" i="0" u="none" strike="noStrike">
                          <a:solidFill>
                            <a:srgbClr val="000000"/>
                          </a:solidFill>
                          <a:effectLst/>
                          <a:latin typeface="Calibri"/>
                        </a:rPr>
                        <a:t>24</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050" b="0" i="0" u="none" strike="noStrike">
                          <a:solidFill>
                            <a:srgbClr val="000000"/>
                          </a:solidFill>
                          <a:effectLst/>
                          <a:latin typeface="Calibri"/>
                        </a:rPr>
                        <a:t>21</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r" fontAlgn="b"/>
                      <a:r>
                        <a:rPr lang="en-US" sz="1050" b="0" i="0" u="none" strike="noStrike">
                          <a:solidFill>
                            <a:srgbClr val="000000"/>
                          </a:solidFill>
                          <a:effectLst/>
                          <a:latin typeface="Calibri"/>
                        </a:rPr>
                        <a:t>3</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r" fontAlgn="b"/>
                      <a:r>
                        <a:rPr lang="en-US" sz="1050" b="0" i="0" u="none" strike="noStrike">
                          <a:solidFill>
                            <a:srgbClr val="000000"/>
                          </a:solidFill>
                          <a:effectLst/>
                          <a:latin typeface="Calibri"/>
                        </a:rPr>
                        <a:t>25</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r" fontAlgn="b"/>
                      <a:r>
                        <a:rPr lang="en-US" sz="1050" b="0" i="0" u="none" strike="noStrike">
                          <a:solidFill>
                            <a:srgbClr val="000000"/>
                          </a:solidFill>
                          <a:effectLst/>
                          <a:latin typeface="Calibri"/>
                        </a:rPr>
                        <a:t>8</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r" fontAlgn="b"/>
                      <a:r>
                        <a:rPr lang="en-US" sz="1050" b="0" i="0" u="none" strike="noStrike">
                          <a:solidFill>
                            <a:srgbClr val="000000"/>
                          </a:solidFill>
                          <a:effectLst/>
                          <a:latin typeface="Calibri"/>
                        </a:rPr>
                        <a:t>17</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r" fontAlgn="b"/>
                      <a:r>
                        <a:rPr lang="en-US" sz="1050" b="0" i="0" u="none" strike="noStrike">
                          <a:solidFill>
                            <a:srgbClr val="000000"/>
                          </a:solidFill>
                          <a:effectLst/>
                          <a:latin typeface="Calibri"/>
                        </a:rPr>
                        <a:t>27</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r" fontAlgn="b"/>
                      <a:r>
                        <a:rPr lang="en-US" sz="1050" b="0" i="0" u="none" strike="noStrike" dirty="0">
                          <a:solidFill>
                            <a:srgbClr val="000000"/>
                          </a:solidFill>
                          <a:effectLst/>
                          <a:latin typeface="Calibri"/>
                        </a:rPr>
                        <a:t>10</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r" fontAlgn="b"/>
                      <a:r>
                        <a:rPr lang="en-US" sz="1050" b="0" i="0" u="none" strike="noStrike">
                          <a:solidFill>
                            <a:srgbClr val="000000"/>
                          </a:solidFill>
                          <a:effectLst/>
                          <a:latin typeface="Calibri"/>
                        </a:rPr>
                        <a:t>-2</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050" b="0" i="0" u="none" strike="noStrike">
                          <a:solidFill>
                            <a:srgbClr val="000000"/>
                          </a:solidFill>
                          <a:effectLst/>
                          <a:latin typeface="Calibri"/>
                        </a:rPr>
                        <a:t>52</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r" fontAlgn="b"/>
                      <a:r>
                        <a:rPr lang="en-US" sz="1050" b="0" i="0" u="none" strike="noStrike">
                          <a:solidFill>
                            <a:srgbClr val="000000"/>
                          </a:solidFill>
                          <a:effectLst/>
                          <a:latin typeface="Calibri"/>
                        </a:rPr>
                        <a:t>2</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r" fontAlgn="b"/>
                      <a:r>
                        <a:rPr lang="en-US" sz="1050" b="0" i="0" u="none" strike="noStrike">
                          <a:solidFill>
                            <a:srgbClr val="000000"/>
                          </a:solidFill>
                          <a:effectLst/>
                          <a:latin typeface="Calibri"/>
                        </a:rPr>
                        <a:t>9</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r" fontAlgn="b"/>
                      <a:r>
                        <a:rPr lang="en-US" sz="1050" b="0" i="0" u="none" strike="noStrike">
                          <a:solidFill>
                            <a:srgbClr val="000000"/>
                          </a:solidFill>
                          <a:effectLst/>
                          <a:latin typeface="Calibri"/>
                        </a:rPr>
                        <a:t>25</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r" fontAlgn="b"/>
                      <a:r>
                        <a:rPr lang="en-US" sz="1050" b="0" i="0" u="none" strike="noStrike">
                          <a:solidFill>
                            <a:srgbClr val="000000"/>
                          </a:solidFill>
                          <a:effectLst/>
                          <a:latin typeface="Calibri"/>
                        </a:rPr>
                        <a:t>-1</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050" b="1" i="0" u="none" strike="noStrike" dirty="0">
                          <a:solidFill>
                            <a:srgbClr val="000000"/>
                          </a:solidFill>
                          <a:effectLst/>
                          <a:latin typeface="Calibri"/>
                        </a:rPr>
                        <a:t>196</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r>
              <a:tr h="342900">
                <a:tc>
                  <a:txBody>
                    <a:bodyPr/>
                    <a:lstStyle/>
                    <a:p>
                      <a:pPr algn="ctr" fontAlgn="b"/>
                      <a:r>
                        <a:rPr lang="en-US" sz="1050" b="1" i="0" u="none" strike="noStrike">
                          <a:solidFill>
                            <a:srgbClr val="000000"/>
                          </a:solidFill>
                          <a:effectLst/>
                          <a:latin typeface="Calibri"/>
                        </a:rPr>
                        <a:t>25</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050" b="0" i="0" u="none" strike="noStrike">
                          <a:solidFill>
                            <a:srgbClr val="000000"/>
                          </a:solidFill>
                          <a:effectLst/>
                          <a:latin typeface="Calibri"/>
                        </a:rPr>
                        <a:t>10</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r" fontAlgn="b"/>
                      <a:r>
                        <a:rPr lang="en-US" sz="1050" b="0" i="0" u="none" strike="noStrike">
                          <a:solidFill>
                            <a:srgbClr val="000000"/>
                          </a:solidFill>
                          <a:effectLst/>
                          <a:latin typeface="Calibri"/>
                        </a:rPr>
                        <a:t>4</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r" fontAlgn="b"/>
                      <a:r>
                        <a:rPr lang="en-US" sz="1050" b="0" i="0" u="none" strike="noStrike">
                          <a:solidFill>
                            <a:srgbClr val="000000"/>
                          </a:solidFill>
                          <a:effectLst/>
                          <a:latin typeface="Calibri"/>
                        </a:rPr>
                        <a:t>22</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r" fontAlgn="b"/>
                      <a:r>
                        <a:rPr lang="en-US" sz="1050" b="0" i="0" u="none" strike="noStrike">
                          <a:solidFill>
                            <a:srgbClr val="000000"/>
                          </a:solidFill>
                          <a:effectLst/>
                          <a:latin typeface="Calibri"/>
                        </a:rPr>
                        <a:t>-5</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050" b="0" i="0" u="none" strike="noStrike">
                          <a:solidFill>
                            <a:srgbClr val="000000"/>
                          </a:solidFill>
                          <a:effectLst/>
                          <a:latin typeface="Calibri"/>
                        </a:rPr>
                        <a:t>15</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r" fontAlgn="b"/>
                      <a:r>
                        <a:rPr lang="en-US" sz="1050" b="0" i="0" u="none" strike="noStrike">
                          <a:solidFill>
                            <a:srgbClr val="000000"/>
                          </a:solidFill>
                          <a:effectLst/>
                          <a:latin typeface="Calibri"/>
                        </a:rPr>
                        <a:t>26</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r" fontAlgn="b"/>
                      <a:r>
                        <a:rPr lang="en-US" sz="1050" b="0" i="0" u="none" strike="noStrike" dirty="0">
                          <a:solidFill>
                            <a:srgbClr val="000000"/>
                          </a:solidFill>
                          <a:effectLst/>
                          <a:latin typeface="Calibri"/>
                        </a:rPr>
                        <a:t>21</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r" fontAlgn="b"/>
                      <a:r>
                        <a:rPr lang="en-US" sz="1050" b="0" i="0" u="none" strike="noStrike">
                          <a:solidFill>
                            <a:srgbClr val="000000"/>
                          </a:solidFill>
                          <a:effectLst/>
                          <a:latin typeface="Calibri"/>
                        </a:rPr>
                        <a:t>5</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r" fontAlgn="b"/>
                      <a:r>
                        <a:rPr lang="en-US" sz="1050" b="0" i="0" u="none" strike="noStrike">
                          <a:solidFill>
                            <a:srgbClr val="000000"/>
                          </a:solidFill>
                          <a:effectLst/>
                          <a:latin typeface="Calibri"/>
                        </a:rPr>
                        <a:t>29</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r" fontAlgn="b"/>
                      <a:r>
                        <a:rPr lang="en-US" sz="1050" b="0" i="0" u="none" strike="noStrike">
                          <a:solidFill>
                            <a:srgbClr val="000000"/>
                          </a:solidFill>
                          <a:effectLst/>
                          <a:latin typeface="Calibri"/>
                        </a:rPr>
                        <a:t>-2</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050" b="0" i="0" u="none" strike="noStrike">
                          <a:solidFill>
                            <a:srgbClr val="000000"/>
                          </a:solidFill>
                          <a:effectLst/>
                          <a:latin typeface="Calibri"/>
                        </a:rPr>
                        <a:t>-9</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050" b="0" i="0" u="none" strike="noStrike">
                          <a:solidFill>
                            <a:srgbClr val="000000"/>
                          </a:solidFill>
                          <a:effectLst/>
                          <a:latin typeface="Calibri"/>
                        </a:rPr>
                        <a:t>37</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r" fontAlgn="b"/>
                      <a:r>
                        <a:rPr lang="en-US" sz="1050" b="0" i="0" u="none" strike="noStrike">
                          <a:solidFill>
                            <a:srgbClr val="000000"/>
                          </a:solidFill>
                          <a:effectLst/>
                          <a:latin typeface="Calibri"/>
                        </a:rPr>
                        <a:t>14</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ctr" fontAlgn="b"/>
                      <a:r>
                        <a:rPr lang="en-US" sz="1050" b="1" i="0" u="none" strike="noStrike" dirty="0">
                          <a:solidFill>
                            <a:srgbClr val="000000"/>
                          </a:solidFill>
                          <a:effectLst/>
                          <a:latin typeface="Calibri"/>
                        </a:rPr>
                        <a:t>167</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r>
              <a:tr h="342900">
                <a:tc>
                  <a:txBody>
                    <a:bodyPr/>
                    <a:lstStyle/>
                    <a:p>
                      <a:pPr algn="ctr" fontAlgn="b"/>
                      <a:r>
                        <a:rPr lang="en-US" sz="1050" b="1" i="0" u="none" strike="noStrike">
                          <a:solidFill>
                            <a:srgbClr val="000000"/>
                          </a:solidFill>
                          <a:effectLst/>
                          <a:latin typeface="Calibri"/>
                        </a:rPr>
                        <a:t>26</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050" b="0" i="0" u="none" strike="noStrike">
                          <a:solidFill>
                            <a:srgbClr val="000000"/>
                          </a:solidFill>
                          <a:effectLst/>
                          <a:latin typeface="Calibri"/>
                        </a:rPr>
                        <a:t>5</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r" fontAlgn="b"/>
                      <a:r>
                        <a:rPr lang="en-US" sz="1050" b="0" i="0" u="none" strike="noStrike">
                          <a:solidFill>
                            <a:srgbClr val="000000"/>
                          </a:solidFill>
                          <a:effectLst/>
                          <a:latin typeface="Calibri"/>
                        </a:rPr>
                        <a:t>0</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r" fontAlgn="b"/>
                      <a:r>
                        <a:rPr lang="en-US" sz="1050" b="0" i="0" u="none" strike="noStrike">
                          <a:solidFill>
                            <a:srgbClr val="000000"/>
                          </a:solidFill>
                          <a:effectLst/>
                          <a:latin typeface="Calibri"/>
                        </a:rPr>
                        <a:t>16</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r" fontAlgn="b"/>
                      <a:r>
                        <a:rPr lang="en-US" sz="1050" b="0" i="0" u="none" strike="noStrike">
                          <a:solidFill>
                            <a:srgbClr val="000000"/>
                          </a:solidFill>
                          <a:effectLst/>
                          <a:latin typeface="Calibri"/>
                        </a:rPr>
                        <a:t>4</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r" fontAlgn="b"/>
                      <a:r>
                        <a:rPr lang="en-US" sz="1050" b="0" i="0" u="none" strike="noStrike">
                          <a:solidFill>
                            <a:srgbClr val="000000"/>
                          </a:solidFill>
                          <a:effectLst/>
                          <a:latin typeface="Calibri"/>
                        </a:rPr>
                        <a:t>11</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r" fontAlgn="b"/>
                      <a:r>
                        <a:rPr lang="en-US" sz="1050" b="0" i="0" u="none" strike="noStrike">
                          <a:solidFill>
                            <a:srgbClr val="000000"/>
                          </a:solidFill>
                          <a:effectLst/>
                          <a:latin typeface="Calibri"/>
                        </a:rPr>
                        <a:t>21</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r" fontAlgn="b"/>
                      <a:r>
                        <a:rPr lang="en-US" sz="1050" b="0" i="0" u="none" strike="noStrike">
                          <a:solidFill>
                            <a:srgbClr val="000000"/>
                          </a:solidFill>
                          <a:effectLst/>
                          <a:latin typeface="Calibri"/>
                        </a:rPr>
                        <a:t>13</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r" fontAlgn="b"/>
                      <a:r>
                        <a:rPr lang="en-US" sz="1050" b="0" i="0" u="none" strike="noStrike">
                          <a:solidFill>
                            <a:srgbClr val="000000"/>
                          </a:solidFill>
                          <a:effectLst/>
                          <a:latin typeface="Calibri"/>
                        </a:rPr>
                        <a:t>5</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r" fontAlgn="b"/>
                      <a:r>
                        <a:rPr lang="en-US" sz="1050" b="0" i="0" u="none" strike="noStrike">
                          <a:solidFill>
                            <a:srgbClr val="000000"/>
                          </a:solidFill>
                          <a:effectLst/>
                          <a:latin typeface="Calibri"/>
                        </a:rPr>
                        <a:t>7</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r" fontAlgn="b"/>
                      <a:r>
                        <a:rPr lang="en-US" sz="1050" b="0" i="0" u="none" strike="noStrike">
                          <a:solidFill>
                            <a:srgbClr val="000000"/>
                          </a:solidFill>
                          <a:effectLst/>
                          <a:latin typeface="Calibri"/>
                        </a:rPr>
                        <a:t>10</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r" fontAlgn="b"/>
                      <a:r>
                        <a:rPr lang="en-US" sz="1050" b="0" i="0" u="none" strike="noStrike">
                          <a:solidFill>
                            <a:srgbClr val="000000"/>
                          </a:solidFill>
                          <a:effectLst/>
                          <a:latin typeface="Calibri"/>
                        </a:rPr>
                        <a:t>-4</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050" b="0" i="0" u="none" strike="noStrike">
                          <a:solidFill>
                            <a:srgbClr val="000000"/>
                          </a:solidFill>
                          <a:effectLst/>
                          <a:latin typeface="Calibri"/>
                        </a:rPr>
                        <a:t>28</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r" fontAlgn="b"/>
                      <a:r>
                        <a:rPr lang="en-US" sz="1050" b="0" i="0" u="none" strike="noStrike">
                          <a:solidFill>
                            <a:srgbClr val="000000"/>
                          </a:solidFill>
                          <a:effectLst/>
                          <a:latin typeface="Calibri"/>
                        </a:rPr>
                        <a:t>18</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c>
                  <a:txBody>
                    <a:bodyPr/>
                    <a:lstStyle/>
                    <a:p>
                      <a:pPr algn="ctr" fontAlgn="b"/>
                      <a:r>
                        <a:rPr lang="en-US" sz="1050" b="1" i="0" u="none" strike="noStrike" dirty="0">
                          <a:solidFill>
                            <a:srgbClr val="000000"/>
                          </a:solidFill>
                          <a:effectLst/>
                          <a:latin typeface="Calibri"/>
                        </a:rPr>
                        <a:t>134</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504D"/>
                    </a:solidFill>
                  </a:tcPr>
                </a:tc>
              </a:tr>
              <a:tr h="342900">
                <a:tc>
                  <a:txBody>
                    <a:bodyPr/>
                    <a:lstStyle/>
                    <a:p>
                      <a:pPr algn="ctr" fontAlgn="b"/>
                      <a:r>
                        <a:rPr lang="en-US" sz="1050" b="1" i="0" u="none" strike="noStrike">
                          <a:solidFill>
                            <a:srgbClr val="000000"/>
                          </a:solidFill>
                          <a:effectLst/>
                          <a:latin typeface="Calibri"/>
                        </a:rPr>
                        <a:t>27</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050" b="0" i="0" u="none" strike="noStrike">
                          <a:solidFill>
                            <a:srgbClr val="000000"/>
                          </a:solidFill>
                          <a:effectLst/>
                          <a:latin typeface="Calibri"/>
                        </a:rPr>
                        <a:t>12</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050" b="0" i="0" u="none" strike="noStrike">
                          <a:solidFill>
                            <a:srgbClr val="000000"/>
                          </a:solidFill>
                          <a:effectLst/>
                          <a:latin typeface="Calibri"/>
                        </a:rPr>
                        <a:t>2</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050" b="0" i="0" u="none" strike="noStrike">
                          <a:solidFill>
                            <a:srgbClr val="000000"/>
                          </a:solidFill>
                          <a:effectLst/>
                          <a:latin typeface="Calibri"/>
                        </a:rPr>
                        <a:t>20</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050" b="0" i="0" u="none" strike="noStrike">
                          <a:solidFill>
                            <a:srgbClr val="000000"/>
                          </a:solidFill>
                          <a:effectLst/>
                          <a:latin typeface="Calibri"/>
                        </a:rPr>
                        <a:t>0</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050" b="0" i="0" u="none" strike="noStrike">
                          <a:solidFill>
                            <a:srgbClr val="000000"/>
                          </a:solidFill>
                          <a:effectLst/>
                          <a:latin typeface="Calibri"/>
                        </a:rPr>
                        <a:t>-6</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050" b="0" i="0" u="none" strike="noStrike">
                          <a:solidFill>
                            <a:srgbClr val="000000"/>
                          </a:solidFill>
                          <a:effectLst/>
                          <a:latin typeface="Calibri"/>
                        </a:rPr>
                        <a:t>8</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050" b="0" i="0" u="none" strike="noStrike">
                          <a:solidFill>
                            <a:srgbClr val="000000"/>
                          </a:solidFill>
                          <a:effectLst/>
                          <a:latin typeface="Calibri"/>
                        </a:rPr>
                        <a:t>8</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050" b="0" i="0" u="none" strike="noStrike" dirty="0">
                          <a:solidFill>
                            <a:srgbClr val="000000"/>
                          </a:solidFill>
                          <a:effectLst/>
                          <a:latin typeface="Calibri"/>
                        </a:rPr>
                        <a:t>-1</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050" b="0" i="0" u="none" strike="noStrike">
                          <a:solidFill>
                            <a:srgbClr val="000000"/>
                          </a:solidFill>
                          <a:effectLst/>
                          <a:latin typeface="Calibri"/>
                        </a:rPr>
                        <a:t>19</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050" b="0" i="0" u="none" strike="noStrike">
                          <a:solidFill>
                            <a:srgbClr val="000000"/>
                          </a:solidFill>
                          <a:effectLst/>
                          <a:latin typeface="Calibri"/>
                        </a:rPr>
                        <a:t>2</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050" b="0" i="0" u="none" strike="noStrike">
                          <a:solidFill>
                            <a:srgbClr val="000000"/>
                          </a:solidFill>
                          <a:effectLst/>
                          <a:latin typeface="Calibri"/>
                        </a:rPr>
                        <a:t>4</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050" b="0" i="0" u="none" strike="noStrike">
                          <a:solidFill>
                            <a:srgbClr val="000000"/>
                          </a:solidFill>
                          <a:effectLst/>
                          <a:latin typeface="Calibri"/>
                        </a:rPr>
                        <a:t>29</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050" b="0" i="0" u="none" strike="noStrike">
                          <a:solidFill>
                            <a:srgbClr val="000000"/>
                          </a:solidFill>
                          <a:effectLst/>
                          <a:latin typeface="Calibri"/>
                        </a:rPr>
                        <a:t>8</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050" b="0" i="0" u="none" strike="noStrike">
                          <a:solidFill>
                            <a:srgbClr val="000000"/>
                          </a:solidFill>
                          <a:effectLst/>
                          <a:latin typeface="Calibri"/>
                        </a:rPr>
                        <a:t>105</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r>
              <a:tr h="342900">
                <a:tc>
                  <a:txBody>
                    <a:bodyPr/>
                    <a:lstStyle/>
                    <a:p>
                      <a:pPr algn="ctr" fontAlgn="b"/>
                      <a:r>
                        <a:rPr lang="en-US" sz="1050" b="1" i="0" u="none" strike="noStrike">
                          <a:solidFill>
                            <a:srgbClr val="000000"/>
                          </a:solidFill>
                          <a:effectLst/>
                          <a:latin typeface="Calibri"/>
                        </a:rPr>
                        <a:t>28</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050" b="0" i="0" u="none" strike="noStrike">
                          <a:solidFill>
                            <a:srgbClr val="000000"/>
                          </a:solidFill>
                          <a:effectLst/>
                          <a:latin typeface="Calibri"/>
                        </a:rPr>
                        <a:t>15</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050" b="0" i="0" u="none" strike="noStrike">
                          <a:solidFill>
                            <a:srgbClr val="000000"/>
                          </a:solidFill>
                          <a:effectLst/>
                          <a:latin typeface="Calibri"/>
                        </a:rPr>
                        <a:t>1</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050" b="0" i="0" u="none" strike="noStrike">
                          <a:solidFill>
                            <a:srgbClr val="000000"/>
                          </a:solidFill>
                          <a:effectLst/>
                          <a:latin typeface="Calibri"/>
                        </a:rPr>
                        <a:t>8</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050" b="0" i="0" u="none" strike="noStrike">
                          <a:solidFill>
                            <a:srgbClr val="000000"/>
                          </a:solidFill>
                          <a:effectLst/>
                          <a:latin typeface="Calibri"/>
                        </a:rPr>
                        <a:t>-1</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050" b="0" i="0" u="none" strike="noStrike">
                          <a:solidFill>
                            <a:srgbClr val="000000"/>
                          </a:solidFill>
                          <a:effectLst/>
                          <a:latin typeface="Calibri"/>
                        </a:rPr>
                        <a:t>-1</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050" b="0" i="0" u="none" strike="noStrike">
                          <a:solidFill>
                            <a:srgbClr val="000000"/>
                          </a:solidFill>
                          <a:effectLst/>
                          <a:latin typeface="Calibri"/>
                        </a:rPr>
                        <a:t>12</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050" b="0" i="0" u="none" strike="noStrike">
                          <a:solidFill>
                            <a:srgbClr val="000000"/>
                          </a:solidFill>
                          <a:effectLst/>
                          <a:latin typeface="Calibri"/>
                        </a:rPr>
                        <a:t>4</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050" b="0" i="0" u="none" strike="noStrike">
                          <a:solidFill>
                            <a:srgbClr val="000000"/>
                          </a:solidFill>
                          <a:effectLst/>
                          <a:latin typeface="Calibri"/>
                        </a:rPr>
                        <a:t>3</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050" b="0" i="0" u="none" strike="noStrike" dirty="0">
                          <a:solidFill>
                            <a:srgbClr val="000000"/>
                          </a:solidFill>
                          <a:effectLst/>
                          <a:latin typeface="Calibri"/>
                        </a:rPr>
                        <a:t>16</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050" b="0" i="0" u="none" strike="noStrike">
                          <a:solidFill>
                            <a:srgbClr val="000000"/>
                          </a:solidFill>
                          <a:effectLst/>
                          <a:latin typeface="Calibri"/>
                        </a:rPr>
                        <a:t>12</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050" b="0" i="0" u="none" strike="noStrike">
                          <a:solidFill>
                            <a:srgbClr val="000000"/>
                          </a:solidFill>
                          <a:effectLst/>
                          <a:latin typeface="Calibri"/>
                        </a:rPr>
                        <a:t>2</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050" b="0" i="0" u="none" strike="noStrike">
                          <a:solidFill>
                            <a:srgbClr val="000000"/>
                          </a:solidFill>
                          <a:effectLst/>
                          <a:latin typeface="Calibri"/>
                        </a:rPr>
                        <a:t>13</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050" b="0" i="0" u="none" strike="noStrike">
                          <a:solidFill>
                            <a:srgbClr val="000000"/>
                          </a:solidFill>
                          <a:effectLst/>
                          <a:latin typeface="Calibri"/>
                        </a:rPr>
                        <a:t>3</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050" b="0" i="0" u="none" strike="noStrike">
                          <a:solidFill>
                            <a:srgbClr val="000000"/>
                          </a:solidFill>
                          <a:effectLst/>
                          <a:latin typeface="Calibri"/>
                        </a:rPr>
                        <a:t>87</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r>
              <a:tr h="342900">
                <a:tc>
                  <a:txBody>
                    <a:bodyPr/>
                    <a:lstStyle/>
                    <a:p>
                      <a:pPr algn="ctr" fontAlgn="b"/>
                      <a:r>
                        <a:rPr lang="en-US" sz="1050" b="1" i="0" u="none" strike="noStrike">
                          <a:solidFill>
                            <a:srgbClr val="000000"/>
                          </a:solidFill>
                          <a:effectLst/>
                          <a:latin typeface="Calibri"/>
                        </a:rPr>
                        <a:t>29</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050" b="0" i="0" u="none" strike="noStrike">
                          <a:solidFill>
                            <a:srgbClr val="000000"/>
                          </a:solidFill>
                          <a:effectLst/>
                          <a:latin typeface="Calibri"/>
                        </a:rPr>
                        <a:t>2</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050" b="0" i="0" u="none" strike="noStrike">
                          <a:solidFill>
                            <a:srgbClr val="000000"/>
                          </a:solidFill>
                          <a:effectLst/>
                          <a:latin typeface="Calibri"/>
                        </a:rPr>
                        <a:t>0</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050" b="0" i="0" u="none" strike="noStrike">
                          <a:solidFill>
                            <a:srgbClr val="000000"/>
                          </a:solidFill>
                          <a:effectLst/>
                          <a:latin typeface="Calibri"/>
                        </a:rPr>
                        <a:t>8</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050" b="0" i="0" u="none" strike="noStrike">
                          <a:solidFill>
                            <a:srgbClr val="000000"/>
                          </a:solidFill>
                          <a:effectLst/>
                          <a:latin typeface="Calibri"/>
                        </a:rPr>
                        <a:t>1</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050" b="0" i="0" u="none" strike="noStrike">
                          <a:solidFill>
                            <a:srgbClr val="000000"/>
                          </a:solidFill>
                          <a:effectLst/>
                          <a:latin typeface="Calibri"/>
                        </a:rPr>
                        <a:t>-2</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050" b="0" i="0" u="none" strike="noStrike">
                          <a:solidFill>
                            <a:srgbClr val="000000"/>
                          </a:solidFill>
                          <a:effectLst/>
                          <a:latin typeface="Calibri"/>
                        </a:rPr>
                        <a:t>14</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050" b="0" i="0" u="none" strike="noStrike">
                          <a:solidFill>
                            <a:srgbClr val="000000"/>
                          </a:solidFill>
                          <a:effectLst/>
                          <a:latin typeface="Calibri"/>
                        </a:rPr>
                        <a:t>2</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050" b="0" i="0" u="none" strike="noStrike">
                          <a:solidFill>
                            <a:srgbClr val="000000"/>
                          </a:solidFill>
                          <a:effectLst/>
                          <a:latin typeface="Calibri"/>
                        </a:rPr>
                        <a:t>-1</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050" b="0" i="0" u="none" strike="noStrike">
                          <a:solidFill>
                            <a:srgbClr val="000000"/>
                          </a:solidFill>
                          <a:effectLst/>
                          <a:latin typeface="Calibri"/>
                        </a:rPr>
                        <a:t>4</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050" b="0" i="0" u="none" strike="noStrike">
                          <a:solidFill>
                            <a:srgbClr val="000000"/>
                          </a:solidFill>
                          <a:effectLst/>
                          <a:latin typeface="Calibri"/>
                        </a:rPr>
                        <a:t>2</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050" b="0" i="0" u="none" strike="noStrike">
                          <a:solidFill>
                            <a:srgbClr val="000000"/>
                          </a:solidFill>
                          <a:effectLst/>
                          <a:latin typeface="Calibri"/>
                        </a:rPr>
                        <a:t>3</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050" b="0" i="0" u="none" strike="noStrike">
                          <a:solidFill>
                            <a:srgbClr val="000000"/>
                          </a:solidFill>
                          <a:effectLst/>
                          <a:latin typeface="Calibri"/>
                        </a:rPr>
                        <a:t>7</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050" b="0" i="0" u="none" strike="noStrike">
                          <a:solidFill>
                            <a:srgbClr val="000000"/>
                          </a:solidFill>
                          <a:effectLst/>
                          <a:latin typeface="Calibri"/>
                        </a:rPr>
                        <a:t>-1</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050" b="0" i="0" u="none" strike="noStrike">
                          <a:solidFill>
                            <a:srgbClr val="000000"/>
                          </a:solidFill>
                          <a:effectLst/>
                          <a:latin typeface="Calibri"/>
                        </a:rPr>
                        <a:t>39</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r>
              <a:tr h="342900">
                <a:tc>
                  <a:txBody>
                    <a:bodyPr/>
                    <a:lstStyle/>
                    <a:p>
                      <a:pPr algn="ctr" fontAlgn="b"/>
                      <a:r>
                        <a:rPr lang="en-US" sz="1050" b="1" i="0" u="none" strike="noStrike">
                          <a:solidFill>
                            <a:srgbClr val="000000"/>
                          </a:solidFill>
                          <a:effectLst/>
                          <a:latin typeface="Calibri"/>
                        </a:rPr>
                        <a:t>30</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050" b="0" i="0" u="none" strike="noStrike">
                          <a:solidFill>
                            <a:srgbClr val="000000"/>
                          </a:solidFill>
                          <a:effectLst/>
                          <a:latin typeface="Calibri"/>
                        </a:rPr>
                        <a:t>2</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050" b="0" i="0" u="none" strike="noStrike">
                          <a:solidFill>
                            <a:srgbClr val="000000"/>
                          </a:solidFill>
                          <a:effectLst/>
                          <a:latin typeface="Calibri"/>
                        </a:rPr>
                        <a:t>-1</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050" b="0" i="0" u="none" strike="noStrike">
                          <a:solidFill>
                            <a:srgbClr val="000000"/>
                          </a:solidFill>
                          <a:effectLst/>
                          <a:latin typeface="Calibri"/>
                        </a:rPr>
                        <a:t>2</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050" b="0" i="0" u="none" strike="noStrike">
                          <a:solidFill>
                            <a:srgbClr val="000000"/>
                          </a:solidFill>
                          <a:effectLst/>
                          <a:latin typeface="Calibri"/>
                        </a:rPr>
                        <a:t>3</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050" b="0" i="0" u="none" strike="noStrike">
                          <a:solidFill>
                            <a:srgbClr val="000000"/>
                          </a:solidFill>
                          <a:effectLst/>
                          <a:latin typeface="Calibri"/>
                        </a:rPr>
                        <a:t>0</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050" b="0" i="0" u="none" strike="noStrike">
                          <a:solidFill>
                            <a:srgbClr val="000000"/>
                          </a:solidFill>
                          <a:effectLst/>
                          <a:latin typeface="Calibri"/>
                        </a:rPr>
                        <a:t>3</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050" b="0" i="0" u="none" strike="noStrike">
                          <a:solidFill>
                            <a:srgbClr val="000000"/>
                          </a:solidFill>
                          <a:effectLst/>
                          <a:latin typeface="Calibri"/>
                        </a:rPr>
                        <a:t>1</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050" b="0" i="0" u="none" strike="noStrike">
                          <a:solidFill>
                            <a:srgbClr val="000000"/>
                          </a:solidFill>
                          <a:effectLst/>
                          <a:latin typeface="Calibri"/>
                        </a:rPr>
                        <a:t>2</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050" b="0" i="0" u="none" strike="noStrike">
                          <a:solidFill>
                            <a:srgbClr val="000000"/>
                          </a:solidFill>
                          <a:effectLst/>
                          <a:latin typeface="Calibri"/>
                        </a:rPr>
                        <a:t>6</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050" b="0" i="0" u="none" strike="noStrike" dirty="0">
                          <a:solidFill>
                            <a:srgbClr val="000000"/>
                          </a:solidFill>
                          <a:effectLst/>
                          <a:latin typeface="Calibri"/>
                        </a:rPr>
                        <a:t>2</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050" b="0" i="0" u="none" strike="noStrike" dirty="0">
                          <a:solidFill>
                            <a:srgbClr val="000000"/>
                          </a:solidFill>
                          <a:effectLst/>
                          <a:latin typeface="Calibri"/>
                        </a:rPr>
                        <a:t>1</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050" b="0" i="0" u="none" strike="noStrike" dirty="0">
                          <a:solidFill>
                            <a:srgbClr val="000000"/>
                          </a:solidFill>
                          <a:effectLst/>
                          <a:latin typeface="Calibri"/>
                        </a:rPr>
                        <a:t>6</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050" b="0" i="0" u="none" strike="noStrike" dirty="0">
                          <a:solidFill>
                            <a:srgbClr val="000000"/>
                          </a:solidFill>
                          <a:effectLst/>
                          <a:latin typeface="Calibri"/>
                        </a:rPr>
                        <a:t>4</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050" b="0" i="0" u="none" strike="noStrike" dirty="0">
                          <a:solidFill>
                            <a:srgbClr val="000000"/>
                          </a:solidFill>
                          <a:effectLst/>
                          <a:latin typeface="Calibri"/>
                        </a:rPr>
                        <a:t>31</a:t>
                      </a:r>
                    </a:p>
                  </a:txBody>
                  <a:tcPr marL="7783" marR="7783" marT="7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r>
            </a:tbl>
          </a:graphicData>
        </a:graphic>
      </p:graphicFrame>
    </p:spTree>
    <p:extLst>
      <p:ext uri="{BB962C8B-B14F-4D97-AF65-F5344CB8AC3E}">
        <p14:creationId xmlns:p14="http://schemas.microsoft.com/office/powerpoint/2010/main" val="296025976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614997825"/>
              </p:ext>
            </p:extLst>
          </p:nvPr>
        </p:nvGraphicFramePr>
        <p:xfrm>
          <a:off x="152401" y="304798"/>
          <a:ext cx="8915395" cy="6019801"/>
        </p:xfrm>
        <a:graphic>
          <a:graphicData uri="http://schemas.openxmlformats.org/drawingml/2006/table">
            <a:tbl>
              <a:tblPr/>
              <a:tblGrid>
                <a:gridCol w="1120515"/>
                <a:gridCol w="779488"/>
                <a:gridCol w="779488"/>
                <a:gridCol w="779488"/>
                <a:gridCol w="779488"/>
                <a:gridCol w="779488"/>
                <a:gridCol w="779488"/>
                <a:gridCol w="779488"/>
                <a:gridCol w="779488"/>
                <a:gridCol w="779488"/>
                <a:gridCol w="779488"/>
              </a:tblGrid>
              <a:tr h="579257">
                <a:tc>
                  <a:txBody>
                    <a:bodyPr/>
                    <a:lstStyle/>
                    <a:p>
                      <a:pPr algn="l" fontAlgn="b"/>
                      <a:r>
                        <a:rPr lang="en-US" sz="1600" b="0" i="0" u="none" strike="noStrike" dirty="0">
                          <a:solidFill>
                            <a:srgbClr val="000000"/>
                          </a:solidFill>
                          <a:effectLst/>
                          <a:latin typeface="Calibri"/>
                        </a:rPr>
                        <a:t>ACT Pop Change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US" sz="16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US" sz="16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US" sz="16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US" sz="16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US" sz="16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US" sz="16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US" sz="16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US" sz="16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US" sz="16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US" sz="16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r>
              <a:tr h="320032">
                <a:tc>
                  <a:txBody>
                    <a:bodyPr/>
                    <a:lstStyle/>
                    <a:p>
                      <a:pPr algn="r" fontAlgn="b"/>
                      <a:r>
                        <a:rPr lang="en-US" sz="1600" b="0" i="0" u="none" strike="noStrike" dirty="0">
                          <a:solidFill>
                            <a:srgbClr val="000000"/>
                          </a:solidFill>
                          <a:effectLst/>
                          <a:latin typeface="Calibri"/>
                        </a:rPr>
                        <a:t>2014 to 2015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600" b="1" i="0" u="none" strike="noStrike">
                          <a:solidFill>
                            <a:srgbClr val="000000"/>
                          </a:solidFill>
                          <a:effectLst/>
                          <a:latin typeface="Calibri"/>
                        </a:rPr>
                        <a:t>APSU</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600" b="1" i="0" u="none" strike="noStrike">
                          <a:solidFill>
                            <a:srgbClr val="000000"/>
                          </a:solidFill>
                          <a:effectLst/>
                          <a:latin typeface="Calibri"/>
                        </a:rPr>
                        <a:t>ETSU</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600" b="1" i="0" u="none" strike="noStrike">
                          <a:solidFill>
                            <a:srgbClr val="000000"/>
                          </a:solidFill>
                          <a:effectLst/>
                          <a:latin typeface="Calibri"/>
                        </a:rPr>
                        <a:t>MTSU</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600" b="1" i="0" u="none" strike="noStrike">
                          <a:solidFill>
                            <a:srgbClr val="000000"/>
                          </a:solidFill>
                          <a:effectLst/>
                          <a:latin typeface="Calibri"/>
                        </a:rPr>
                        <a:t>TSU</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600" b="1" i="0" u="none" strike="noStrike">
                          <a:solidFill>
                            <a:srgbClr val="000000"/>
                          </a:solidFill>
                          <a:effectLst/>
                          <a:latin typeface="Calibri"/>
                        </a:rPr>
                        <a:t>TTU</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600" b="1" i="0" u="none" strike="noStrike">
                          <a:solidFill>
                            <a:srgbClr val="000000"/>
                          </a:solidFill>
                          <a:effectLst/>
                          <a:latin typeface="Calibri"/>
                        </a:rPr>
                        <a:t>UM</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600" b="1" i="0" u="none" strike="noStrike">
                          <a:solidFill>
                            <a:srgbClr val="000000"/>
                          </a:solidFill>
                          <a:effectLst/>
                          <a:latin typeface="Calibri"/>
                        </a:rPr>
                        <a:t>UTK</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600" b="1" i="0" u="none" strike="noStrike">
                          <a:solidFill>
                            <a:srgbClr val="000000"/>
                          </a:solidFill>
                          <a:effectLst/>
                          <a:latin typeface="Calibri"/>
                        </a:rPr>
                        <a:t>UTM</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600" b="1" i="0" u="none" strike="noStrike">
                          <a:solidFill>
                            <a:srgbClr val="000000"/>
                          </a:solidFill>
                          <a:effectLst/>
                          <a:latin typeface="Calibri"/>
                        </a:rPr>
                        <a:t>UTC</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600" b="1" i="0" u="none" strike="noStrike">
                          <a:solidFill>
                            <a:srgbClr val="000000"/>
                          </a:solidFill>
                          <a:effectLst/>
                          <a:latin typeface="Calibri"/>
                        </a:rPr>
                        <a:t>Total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r>
              <a:tr h="320032">
                <a:tc>
                  <a:txBody>
                    <a:bodyPr/>
                    <a:lstStyle/>
                    <a:p>
                      <a:pPr algn="ctr" fontAlgn="b"/>
                      <a:r>
                        <a:rPr lang="en-US" sz="1600" b="0" i="0" u="none" strike="noStrike" dirty="0">
                          <a:solidFill>
                            <a:srgbClr val="000000"/>
                          </a:solidFill>
                          <a:effectLst/>
                          <a:latin typeface="Calibri"/>
                        </a:rPr>
                        <a:t>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600" b="0" i="0" u="none" strike="noStrike">
                          <a:solidFill>
                            <a:srgbClr val="000000"/>
                          </a:solidFill>
                          <a:effectLst/>
                          <a:latin typeface="Calibri"/>
                        </a:rPr>
                        <a:t>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600" b="0" i="0" u="none" strike="noStrike">
                          <a:solidFill>
                            <a:srgbClr val="000000"/>
                          </a:solidFill>
                          <a:effectLst/>
                          <a:latin typeface="Calibri"/>
                        </a:rPr>
                        <a:t>-15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600" b="0" i="0" u="none" strike="noStrike">
                          <a:solidFill>
                            <a:srgbClr val="000000"/>
                          </a:solidFill>
                          <a:effectLst/>
                          <a:latin typeface="Calibri"/>
                        </a:rPr>
                        <a:t>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600" b="0" i="0" u="none" strike="noStrike">
                          <a:solidFill>
                            <a:srgbClr val="000000"/>
                          </a:solidFill>
                          <a:effectLst/>
                          <a:latin typeface="Calibri"/>
                        </a:rPr>
                        <a:t>-17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600" b="0" i="0" u="none" strike="noStrike">
                          <a:solidFill>
                            <a:srgbClr val="000000"/>
                          </a:solidFill>
                          <a:effectLst/>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600" b="0" i="0" u="none" strike="noStrike">
                          <a:solidFill>
                            <a:srgbClr val="000000"/>
                          </a:solidFill>
                          <a:effectLst/>
                          <a:latin typeface="Calibri"/>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600" b="0" i="0" u="none" strike="noStrike">
                          <a:solidFill>
                            <a:srgbClr val="000000"/>
                          </a:solidFill>
                          <a:effectLst/>
                          <a:latin typeface="Calibri"/>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600" b="0" i="0" u="none" strike="noStrike">
                          <a:solidFill>
                            <a:srgbClr val="000000"/>
                          </a:solidFill>
                          <a:effectLst/>
                          <a:latin typeface="Calibri"/>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600" b="0" i="0" u="none" strike="noStrike">
                          <a:solidFill>
                            <a:srgbClr val="000000"/>
                          </a:solidFill>
                          <a:effectLst/>
                          <a:latin typeface="Calibri"/>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600" b="1" i="0" u="none" strike="noStrike">
                          <a:solidFill>
                            <a:srgbClr val="000000"/>
                          </a:solidFill>
                          <a:effectLst/>
                          <a:latin typeface="Calibri"/>
                        </a:rPr>
                        <a:t>-6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r>
              <a:tr h="320032">
                <a:tc>
                  <a:txBody>
                    <a:bodyPr/>
                    <a:lstStyle/>
                    <a:p>
                      <a:pPr algn="ctr" fontAlgn="b"/>
                      <a:r>
                        <a:rPr lang="en-US" sz="1600" b="0" i="0" u="none" strike="noStrike">
                          <a:solidFill>
                            <a:srgbClr val="000000"/>
                          </a:solidFill>
                          <a:effectLst/>
                          <a:latin typeface="Calibri"/>
                        </a:rPr>
                        <a:t>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600" b="0" i="0" u="none" strike="noStrike" dirty="0">
                          <a:solidFill>
                            <a:srgbClr val="000000"/>
                          </a:solidFill>
                          <a:effectLst/>
                          <a:latin typeface="Calibri"/>
                        </a:rPr>
                        <a:t>29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600" b="0" i="0" u="none" strike="noStrike">
                          <a:solidFill>
                            <a:srgbClr val="000000"/>
                          </a:solidFill>
                          <a:effectLst/>
                          <a:latin typeface="Calibri"/>
                        </a:rPr>
                        <a:t>-13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600" b="0" i="0" u="none" strike="noStrike">
                          <a:solidFill>
                            <a:srgbClr val="000000"/>
                          </a:solidFill>
                          <a:effectLst/>
                          <a:latin typeface="Calibri"/>
                        </a:rPr>
                        <a:t>35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600" b="0" i="0" u="none" strike="noStrike">
                          <a:solidFill>
                            <a:srgbClr val="000000"/>
                          </a:solidFill>
                          <a:effectLst/>
                          <a:latin typeface="Calibri"/>
                        </a:rPr>
                        <a:t>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600" b="0" i="0" u="none" strike="noStrike">
                          <a:solidFill>
                            <a:srgbClr val="000000"/>
                          </a:solidFill>
                          <a:effectLst/>
                          <a:latin typeface="Calibri"/>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600" b="0" i="0" u="none" strike="noStrike">
                          <a:solidFill>
                            <a:srgbClr val="000000"/>
                          </a:solidFill>
                          <a:effectLst/>
                          <a:latin typeface="Calibri"/>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600" b="0" i="0" u="none" strike="noStrike">
                          <a:solidFill>
                            <a:srgbClr val="000000"/>
                          </a:solidFill>
                          <a:effectLst/>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600" b="0" i="0" u="none" strike="noStrike">
                          <a:solidFill>
                            <a:srgbClr val="000000"/>
                          </a:solidFill>
                          <a:effectLst/>
                          <a:latin typeface="Calibri"/>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600" b="0" i="0" u="none" strike="noStrike">
                          <a:solidFill>
                            <a:srgbClr val="000000"/>
                          </a:solidFill>
                          <a:effectLst/>
                          <a:latin typeface="Calibri"/>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600" b="1" i="0" u="none" strike="noStrike">
                          <a:solidFill>
                            <a:srgbClr val="000000"/>
                          </a:solidFill>
                          <a:effectLst/>
                          <a:latin typeface="Calibri"/>
                        </a:rPr>
                        <a:t>51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r>
              <a:tr h="320032">
                <a:tc>
                  <a:txBody>
                    <a:bodyPr/>
                    <a:lstStyle/>
                    <a:p>
                      <a:pPr algn="ctr" fontAlgn="b"/>
                      <a:r>
                        <a:rPr lang="en-US" sz="1600" b="0" i="0" u="none" strike="noStrike">
                          <a:solidFill>
                            <a:srgbClr val="000000"/>
                          </a:solidFill>
                          <a:effectLst/>
                          <a:latin typeface="Calibri"/>
                        </a:rPr>
                        <a:t>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600" b="0" i="0" u="none" strike="noStrike">
                          <a:solidFill>
                            <a:srgbClr val="000000"/>
                          </a:solidFill>
                          <a:effectLst/>
                          <a:latin typeface="Calibri"/>
                        </a:rPr>
                        <a:t>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600" b="0" i="0" u="none" strike="noStrike">
                          <a:solidFill>
                            <a:srgbClr val="000000"/>
                          </a:solidFill>
                          <a:effectLst/>
                          <a:latin typeface="Calibri"/>
                        </a:rPr>
                        <a:t>-27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600" b="0" i="0" u="none" strike="noStrike" dirty="0">
                          <a:solidFill>
                            <a:srgbClr val="000000"/>
                          </a:solidFill>
                          <a:effectLst/>
                          <a:latin typeface="Calibri"/>
                        </a:rPr>
                        <a:t>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600" b="0" i="0" u="none" strike="noStrike">
                          <a:solidFill>
                            <a:srgbClr val="000000"/>
                          </a:solidFill>
                          <a:effectLst/>
                          <a:latin typeface="Calibri"/>
                        </a:rPr>
                        <a:t>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600" b="0" i="0" u="none" strike="noStrike">
                          <a:solidFill>
                            <a:srgbClr val="000000"/>
                          </a:solidFill>
                          <a:effectLst/>
                          <a:latin typeface="Calibri"/>
                        </a:rPr>
                        <a:t>-36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600" b="0" i="0" u="none" strike="noStrike">
                          <a:solidFill>
                            <a:srgbClr val="000000"/>
                          </a:solidFill>
                          <a:effectLst/>
                          <a:latin typeface="Calibri"/>
                        </a:rPr>
                        <a:t>-7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600" b="0" i="0" u="none" strike="noStrike">
                          <a:solidFill>
                            <a:srgbClr val="000000"/>
                          </a:solidFill>
                          <a:effectLst/>
                          <a:latin typeface="Calibri"/>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600" b="0" i="0" u="none" strike="noStrike">
                          <a:solidFill>
                            <a:srgbClr val="000000"/>
                          </a:solidFill>
                          <a:effectLst/>
                          <a:latin typeface="Calibri"/>
                        </a:rPr>
                        <a:t>-10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600" b="0" i="0" u="none" strike="noStrike">
                          <a:solidFill>
                            <a:srgbClr val="000000"/>
                          </a:solidFill>
                          <a:effectLst/>
                          <a:latin typeface="Calibri"/>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600" b="1" i="0" u="none" strike="noStrike">
                          <a:solidFill>
                            <a:srgbClr val="000000"/>
                          </a:solidFill>
                          <a:effectLst/>
                          <a:latin typeface="Calibri"/>
                        </a:rPr>
                        <a:t>-26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320032">
                <a:tc>
                  <a:txBody>
                    <a:bodyPr/>
                    <a:lstStyle/>
                    <a:p>
                      <a:pPr algn="ctr" fontAlgn="b"/>
                      <a:r>
                        <a:rPr lang="en-US" sz="1600" b="0" i="0" u="none" strike="noStrike">
                          <a:solidFill>
                            <a:srgbClr val="000000"/>
                          </a:solidFill>
                          <a:effectLst/>
                          <a:latin typeface="Calibri"/>
                        </a:rPr>
                        <a:t>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600" b="0" i="0" u="none" strike="noStrike">
                          <a:solidFill>
                            <a:srgbClr val="000000"/>
                          </a:solidFill>
                          <a:effectLst/>
                          <a:latin typeface="Calibri"/>
                        </a:rPr>
                        <a:t>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600" b="0" i="0" u="none" strike="noStrike">
                          <a:solidFill>
                            <a:srgbClr val="000000"/>
                          </a:solidFill>
                          <a:effectLst/>
                          <a:latin typeface="Calibri"/>
                        </a:rPr>
                        <a:t>-30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600" b="0" i="0" u="none" strike="noStrike">
                          <a:solidFill>
                            <a:srgbClr val="000000"/>
                          </a:solidFill>
                          <a:effectLst/>
                          <a:latin typeface="Calibri"/>
                        </a:rPr>
                        <a:t>-7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600" b="0" i="0" u="none" strike="noStrike">
                          <a:solidFill>
                            <a:srgbClr val="000000"/>
                          </a:solidFill>
                          <a:effectLst/>
                          <a:latin typeface="Calibri"/>
                        </a:rPr>
                        <a:t>-21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600" b="0" i="0" u="none" strike="noStrike">
                          <a:solidFill>
                            <a:srgbClr val="000000"/>
                          </a:solidFill>
                          <a:effectLst/>
                          <a:latin typeface="Calibri"/>
                        </a:rPr>
                        <a:t>-15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600" b="0" i="0" u="none" strike="noStrike">
                          <a:solidFill>
                            <a:srgbClr val="000000"/>
                          </a:solidFill>
                          <a:effectLst/>
                          <a:latin typeface="Calibri"/>
                        </a:rPr>
                        <a:t>-48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600" b="0" i="0" u="none" strike="noStrike">
                          <a:solidFill>
                            <a:srgbClr val="000000"/>
                          </a:solidFill>
                          <a:effectLst/>
                          <a:latin typeface="Calibri"/>
                        </a:rPr>
                        <a:t>-22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600" b="0" i="0" u="none" strike="noStrike">
                          <a:solidFill>
                            <a:srgbClr val="000000"/>
                          </a:solidFill>
                          <a:effectLst/>
                          <a:latin typeface="Calibri"/>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600" b="0" i="0" u="none" strike="noStrike">
                          <a:solidFill>
                            <a:srgbClr val="000000"/>
                          </a:solidFill>
                          <a:effectLst/>
                          <a:latin typeface="Calibri"/>
                        </a:rPr>
                        <a:t>-14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600" b="1" i="0" u="none" strike="noStrike">
                          <a:solidFill>
                            <a:srgbClr val="000000"/>
                          </a:solidFill>
                          <a:effectLst/>
                          <a:latin typeface="Calibri"/>
                        </a:rPr>
                        <a:t>-133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320032">
                <a:tc>
                  <a:txBody>
                    <a:bodyPr/>
                    <a:lstStyle/>
                    <a:p>
                      <a:pPr algn="ctr" fontAlgn="b"/>
                      <a:r>
                        <a:rPr lang="en-US" sz="1600" b="0" i="0" u="none" strike="noStrike">
                          <a:solidFill>
                            <a:srgbClr val="000000"/>
                          </a:solidFill>
                          <a:effectLst/>
                          <a:latin typeface="Calibri"/>
                        </a:rPr>
                        <a:t>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600" b="0" i="0" u="none" strike="noStrike">
                          <a:solidFill>
                            <a:srgbClr val="000000"/>
                          </a:solidFill>
                          <a:effectLst/>
                          <a:latin typeface="Calibri"/>
                        </a:rPr>
                        <a:t>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600" b="0" i="0" u="none" strike="noStrike">
                          <a:solidFill>
                            <a:srgbClr val="000000"/>
                          </a:solidFill>
                          <a:effectLst/>
                          <a:latin typeface="Calibri"/>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600" b="0" i="0" u="none" strike="noStrike">
                          <a:solidFill>
                            <a:srgbClr val="000000"/>
                          </a:solidFill>
                          <a:effectLst/>
                          <a:latin typeface="Calibri"/>
                        </a:rPr>
                        <a:t>-9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600" b="0" i="0" u="none" strike="noStrike" dirty="0">
                          <a:solidFill>
                            <a:srgbClr val="000000"/>
                          </a:solidFill>
                          <a:effectLst/>
                          <a:latin typeface="Calibri"/>
                        </a:rPr>
                        <a:t>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600" b="0" i="0" u="none" strike="noStrike" dirty="0">
                          <a:solidFill>
                            <a:srgbClr val="000000"/>
                          </a:solidFill>
                          <a:effectLst/>
                          <a:latin typeface="Calibri"/>
                        </a:rPr>
                        <a:t>-41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600" b="0" i="0" u="none" strike="noStrike">
                          <a:solidFill>
                            <a:srgbClr val="000000"/>
                          </a:solidFill>
                          <a:effectLst/>
                          <a:latin typeface="Calibri"/>
                        </a:rPr>
                        <a:t>-37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600" b="0" i="0" u="none" strike="noStrike">
                          <a:solidFill>
                            <a:srgbClr val="000000"/>
                          </a:solidFill>
                          <a:effectLst/>
                          <a:latin typeface="Calibri"/>
                        </a:rPr>
                        <a:t>-34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600" b="0" i="0" u="none" strike="noStrike">
                          <a:solidFill>
                            <a:srgbClr val="000000"/>
                          </a:solidFill>
                          <a:effectLst/>
                          <a:latin typeface="Calibri"/>
                        </a:rPr>
                        <a:t>-41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600" b="0" i="0" u="none" strike="noStrike">
                          <a:solidFill>
                            <a:srgbClr val="000000"/>
                          </a:solidFill>
                          <a:effectLst/>
                          <a:latin typeface="Calibri"/>
                        </a:rPr>
                        <a:t>-8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600" b="1" i="0" u="none" strike="noStrike">
                          <a:solidFill>
                            <a:srgbClr val="000000"/>
                          </a:solidFill>
                          <a:effectLst/>
                          <a:latin typeface="Calibri"/>
                        </a:rPr>
                        <a:t>-143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320032">
                <a:tc>
                  <a:txBody>
                    <a:bodyPr/>
                    <a:lstStyle/>
                    <a:p>
                      <a:pPr algn="ctr" fontAlgn="b"/>
                      <a:r>
                        <a:rPr lang="en-US" sz="1600" b="0" i="0" u="none" strike="noStrike">
                          <a:solidFill>
                            <a:srgbClr val="000000"/>
                          </a:solidFill>
                          <a:effectLst/>
                          <a:latin typeface="Calibri"/>
                        </a:rPr>
                        <a:t>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600" b="0" i="0" u="none" strike="noStrike">
                          <a:solidFill>
                            <a:srgbClr val="000000"/>
                          </a:solidFill>
                          <a:effectLst/>
                          <a:latin typeface="Calibri"/>
                        </a:rPr>
                        <a:t>-31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600" b="0" i="0" u="none" strike="noStrike">
                          <a:solidFill>
                            <a:srgbClr val="000000"/>
                          </a:solidFill>
                          <a:effectLst/>
                          <a:latin typeface="Calibri"/>
                        </a:rPr>
                        <a:t>-39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600" b="0" i="0" u="none" strike="noStrike">
                          <a:solidFill>
                            <a:srgbClr val="000000"/>
                          </a:solidFill>
                          <a:effectLst/>
                          <a:latin typeface="Calibri"/>
                        </a:rPr>
                        <a:t>-48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600" b="0" i="0" u="none" strike="noStrike">
                          <a:solidFill>
                            <a:srgbClr val="000000"/>
                          </a:solidFill>
                          <a:effectLst/>
                          <a:latin typeface="Calibri"/>
                        </a:rPr>
                        <a:t>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600" b="0" i="0" u="none" strike="noStrike" dirty="0">
                          <a:solidFill>
                            <a:srgbClr val="000000"/>
                          </a:solidFill>
                          <a:effectLst/>
                          <a:latin typeface="Calibri"/>
                        </a:rPr>
                        <a:t>-47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600" b="0" i="0" u="none" strike="noStrike">
                          <a:solidFill>
                            <a:srgbClr val="000000"/>
                          </a:solidFill>
                          <a:effectLst/>
                          <a:latin typeface="Calibri"/>
                        </a:rPr>
                        <a:t>-70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600" b="0" i="0" u="none" strike="noStrike">
                          <a:solidFill>
                            <a:srgbClr val="000000"/>
                          </a:solidFill>
                          <a:effectLst/>
                          <a:latin typeface="Calibri"/>
                        </a:rPr>
                        <a:t>-17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600" b="0" i="0" u="none" strike="noStrike">
                          <a:solidFill>
                            <a:srgbClr val="000000"/>
                          </a:solidFill>
                          <a:effectLst/>
                          <a:latin typeface="Calibri"/>
                        </a:rPr>
                        <a:t>-20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600" b="0" i="0" u="none" strike="noStrike">
                          <a:solidFill>
                            <a:srgbClr val="000000"/>
                          </a:solidFill>
                          <a:effectLst/>
                          <a:latin typeface="Calibri"/>
                        </a:rPr>
                        <a:t>-28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600" b="1" i="0" u="none" strike="noStrike">
                          <a:solidFill>
                            <a:srgbClr val="000000"/>
                          </a:solidFill>
                          <a:effectLst/>
                          <a:latin typeface="Calibri"/>
                        </a:rPr>
                        <a:t>-280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320032">
                <a:tc>
                  <a:txBody>
                    <a:bodyPr/>
                    <a:lstStyle/>
                    <a:p>
                      <a:pPr algn="ctr" fontAlgn="b"/>
                      <a:r>
                        <a:rPr lang="en-US" sz="1600" b="0" i="0" u="none" strike="noStrike">
                          <a:solidFill>
                            <a:srgbClr val="000000"/>
                          </a:solidFill>
                          <a:effectLst/>
                          <a:latin typeface="Calibri"/>
                        </a:rPr>
                        <a:t>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600" b="0" i="0" u="none" strike="noStrike">
                          <a:solidFill>
                            <a:srgbClr val="000000"/>
                          </a:solidFill>
                          <a:effectLst/>
                          <a:latin typeface="Calibri"/>
                        </a:rPr>
                        <a:t>-22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600" b="0" i="0" u="none" strike="noStrike">
                          <a:solidFill>
                            <a:srgbClr val="000000"/>
                          </a:solidFill>
                          <a:effectLst/>
                          <a:latin typeface="Calibri"/>
                        </a:rPr>
                        <a:t>-61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600" b="0" i="0" u="none" strike="noStrike">
                          <a:solidFill>
                            <a:srgbClr val="000000"/>
                          </a:solidFill>
                          <a:effectLst/>
                          <a:latin typeface="Calibri"/>
                        </a:rPr>
                        <a:t>-60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600" b="0" i="0" u="none" strike="noStrike">
                          <a:solidFill>
                            <a:srgbClr val="000000"/>
                          </a:solidFill>
                          <a:effectLst/>
                          <a:latin typeface="Calibri"/>
                        </a:rPr>
                        <a:t>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600" b="0" i="0" u="none" strike="noStrike">
                          <a:solidFill>
                            <a:srgbClr val="000000"/>
                          </a:solidFill>
                          <a:effectLst/>
                          <a:latin typeface="Calibri"/>
                        </a:rPr>
                        <a:t>-64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600" b="0" i="0" u="none" strike="noStrike" dirty="0">
                          <a:solidFill>
                            <a:srgbClr val="000000"/>
                          </a:solidFill>
                          <a:effectLst/>
                          <a:latin typeface="Calibri"/>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600" b="0" i="0" u="none" strike="noStrike">
                          <a:solidFill>
                            <a:srgbClr val="000000"/>
                          </a:solidFill>
                          <a:effectLst/>
                          <a:latin typeface="Calibri"/>
                        </a:rPr>
                        <a:t>-33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600" b="0" i="0" u="none" strike="noStrike">
                          <a:solidFill>
                            <a:srgbClr val="000000"/>
                          </a:solidFill>
                          <a:effectLst/>
                          <a:latin typeface="Calibri"/>
                        </a:rPr>
                        <a:t>-40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600" b="0" i="0" u="none" strike="noStrike">
                          <a:solidFill>
                            <a:srgbClr val="000000"/>
                          </a:solidFill>
                          <a:effectLst/>
                          <a:latin typeface="Calibri"/>
                        </a:rPr>
                        <a:t>-63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600" b="1" i="0" u="none" strike="noStrike">
                          <a:solidFill>
                            <a:srgbClr val="000000"/>
                          </a:solidFill>
                          <a:effectLst/>
                          <a:latin typeface="Calibri"/>
                        </a:rPr>
                        <a:t>-332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320032">
                <a:tc>
                  <a:txBody>
                    <a:bodyPr/>
                    <a:lstStyle/>
                    <a:p>
                      <a:pPr algn="ctr" fontAlgn="b"/>
                      <a:r>
                        <a:rPr lang="en-US" sz="1600" b="0" i="0" u="none" strike="noStrike">
                          <a:solidFill>
                            <a:srgbClr val="000000"/>
                          </a:solidFill>
                          <a:effectLst/>
                          <a:latin typeface="Calibri"/>
                        </a:rPr>
                        <a:t>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600" b="0" i="0" u="none" strike="noStrike">
                          <a:solidFill>
                            <a:srgbClr val="000000"/>
                          </a:solidFill>
                          <a:effectLst/>
                          <a:latin typeface="Calibri"/>
                        </a:rPr>
                        <a:t>-8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600" b="0" i="0" u="none" strike="noStrike">
                          <a:solidFill>
                            <a:srgbClr val="000000"/>
                          </a:solidFill>
                          <a:effectLst/>
                          <a:latin typeface="Calibri"/>
                        </a:rPr>
                        <a:t>-8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600" b="0" i="0" u="none" strike="noStrike">
                          <a:solidFill>
                            <a:srgbClr val="000000"/>
                          </a:solidFill>
                          <a:effectLst/>
                          <a:latin typeface="Calibri"/>
                        </a:rPr>
                        <a:t>-65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600" b="0" i="0" u="none" strike="noStrike">
                          <a:solidFill>
                            <a:srgbClr val="000000"/>
                          </a:solidFill>
                          <a:effectLst/>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600" b="0" i="0" u="none" strike="noStrike">
                          <a:solidFill>
                            <a:srgbClr val="000000"/>
                          </a:solidFill>
                          <a:effectLst/>
                          <a:latin typeface="Calibri"/>
                        </a:rPr>
                        <a:t>-61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600" b="0" i="0" u="none" strike="noStrike" dirty="0">
                          <a:solidFill>
                            <a:srgbClr val="000000"/>
                          </a:solidFill>
                          <a:effectLst/>
                          <a:latin typeface="Calibri"/>
                        </a:rPr>
                        <a:t>-52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600" b="0" i="0" u="none" strike="noStrike">
                          <a:solidFill>
                            <a:srgbClr val="000000"/>
                          </a:solidFill>
                          <a:effectLst/>
                          <a:latin typeface="Calibri"/>
                        </a:rPr>
                        <a:t>-150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600" b="0" i="0" u="none" strike="noStrike">
                          <a:solidFill>
                            <a:srgbClr val="000000"/>
                          </a:solidFill>
                          <a:effectLst/>
                          <a:latin typeface="Calibri"/>
                        </a:rPr>
                        <a:t>-14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600" b="0" i="0" u="none" strike="noStrike">
                          <a:solidFill>
                            <a:srgbClr val="000000"/>
                          </a:solidFill>
                          <a:effectLst/>
                          <a:latin typeface="Calibri"/>
                        </a:rPr>
                        <a:t>-74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600" b="1" i="0" u="none" strike="noStrike">
                          <a:solidFill>
                            <a:srgbClr val="000000"/>
                          </a:solidFill>
                          <a:effectLst/>
                          <a:latin typeface="Calibri"/>
                        </a:rPr>
                        <a:t>-430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320032">
                <a:tc>
                  <a:txBody>
                    <a:bodyPr/>
                    <a:lstStyle/>
                    <a:p>
                      <a:pPr algn="ctr" fontAlgn="b"/>
                      <a:r>
                        <a:rPr lang="en-US" sz="1600" b="0" i="0" u="none" strike="noStrike">
                          <a:solidFill>
                            <a:srgbClr val="000000"/>
                          </a:solidFill>
                          <a:effectLst/>
                          <a:latin typeface="Calibri"/>
                        </a:rPr>
                        <a:t>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600" b="0" i="0" u="none" strike="noStrike">
                          <a:solidFill>
                            <a:srgbClr val="000000"/>
                          </a:solidFill>
                          <a:effectLst/>
                          <a:latin typeface="Calibri"/>
                        </a:rPr>
                        <a:t>-21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600" b="0" i="0" u="none" strike="noStrike">
                          <a:solidFill>
                            <a:srgbClr val="000000"/>
                          </a:solidFill>
                          <a:effectLst/>
                          <a:latin typeface="Calibri"/>
                        </a:rPr>
                        <a:t>-25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600" b="0" i="0" u="none" strike="noStrike">
                          <a:solidFill>
                            <a:srgbClr val="000000"/>
                          </a:solidFill>
                          <a:effectLst/>
                          <a:latin typeface="Calibri"/>
                        </a:rPr>
                        <a:t>-39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600" b="0" i="0" u="none" strike="noStrike">
                          <a:solidFill>
                            <a:srgbClr val="000000"/>
                          </a:solidFill>
                          <a:effectLst/>
                          <a:latin typeface="Calibri"/>
                        </a:rPr>
                        <a:t>-13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600" b="0" i="0" u="none" strike="noStrike">
                          <a:solidFill>
                            <a:srgbClr val="000000"/>
                          </a:solidFill>
                          <a:effectLst/>
                          <a:latin typeface="Calibri"/>
                        </a:rPr>
                        <a:t>-46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600" b="0" i="0" u="none" strike="noStrike">
                          <a:solidFill>
                            <a:srgbClr val="000000"/>
                          </a:solidFill>
                          <a:effectLst/>
                          <a:latin typeface="Calibri"/>
                        </a:rPr>
                        <a:t>-49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600" b="0" i="0" u="none" strike="noStrike" dirty="0">
                          <a:solidFill>
                            <a:srgbClr val="000000"/>
                          </a:solidFill>
                          <a:effectLst/>
                          <a:latin typeface="Calibri"/>
                        </a:rPr>
                        <a:t>-81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600" b="0" i="0" u="none" strike="noStrike">
                          <a:solidFill>
                            <a:srgbClr val="000000"/>
                          </a:solidFill>
                          <a:effectLst/>
                          <a:latin typeface="Calibri"/>
                        </a:rPr>
                        <a:t>-18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600" b="0" i="0" u="none" strike="noStrike">
                          <a:solidFill>
                            <a:srgbClr val="000000"/>
                          </a:solidFill>
                          <a:effectLst/>
                          <a:latin typeface="Calibri"/>
                        </a:rPr>
                        <a:t>-25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600" b="1" i="0" u="none" strike="noStrike">
                          <a:solidFill>
                            <a:srgbClr val="000000"/>
                          </a:solidFill>
                          <a:effectLst/>
                          <a:latin typeface="Calibri"/>
                        </a:rPr>
                        <a:t>-317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320032">
                <a:tc>
                  <a:txBody>
                    <a:bodyPr/>
                    <a:lstStyle/>
                    <a:p>
                      <a:pPr algn="ctr" fontAlgn="b"/>
                      <a:r>
                        <a:rPr lang="en-US" sz="1600" b="0" i="0" u="none" strike="noStrike">
                          <a:solidFill>
                            <a:srgbClr val="000000"/>
                          </a:solidFill>
                          <a:effectLst/>
                          <a:latin typeface="Calibri"/>
                        </a:rPr>
                        <a:t>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600" b="0" i="0" u="none" strike="noStrike">
                          <a:solidFill>
                            <a:srgbClr val="000000"/>
                          </a:solidFill>
                          <a:effectLst/>
                          <a:latin typeface="Calibri"/>
                        </a:rPr>
                        <a:t>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600" b="0" i="0" u="none" strike="noStrike">
                          <a:solidFill>
                            <a:srgbClr val="000000"/>
                          </a:solidFill>
                          <a:effectLst/>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600" b="0" i="0" u="none" strike="noStrike">
                          <a:solidFill>
                            <a:srgbClr val="000000"/>
                          </a:solidFill>
                          <a:effectLst/>
                          <a:latin typeface="Calibri"/>
                        </a:rPr>
                        <a:t>-43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600" b="0" i="0" u="none" strike="noStrike">
                          <a:solidFill>
                            <a:srgbClr val="000000"/>
                          </a:solidFill>
                          <a:effectLst/>
                          <a:latin typeface="Calibri"/>
                        </a:rPr>
                        <a:t>-9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600" b="0" i="0" u="none" strike="noStrike">
                          <a:solidFill>
                            <a:srgbClr val="000000"/>
                          </a:solidFill>
                          <a:effectLst/>
                          <a:latin typeface="Calibri"/>
                        </a:rPr>
                        <a:t>-17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600" b="0" i="0" u="none" strike="noStrike">
                          <a:solidFill>
                            <a:srgbClr val="000000"/>
                          </a:solidFill>
                          <a:effectLst/>
                          <a:latin typeface="Calibri"/>
                        </a:rPr>
                        <a:t>-10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600" b="0" i="0" u="none" strike="noStrike" dirty="0">
                          <a:solidFill>
                            <a:srgbClr val="000000"/>
                          </a:solidFill>
                          <a:effectLst/>
                          <a:latin typeface="Calibri"/>
                        </a:rPr>
                        <a:t>-101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600" b="0" i="0" u="none" strike="noStrike">
                          <a:solidFill>
                            <a:srgbClr val="000000"/>
                          </a:solidFill>
                          <a:effectLst/>
                          <a:latin typeface="Calibri"/>
                        </a:rPr>
                        <a:t>-17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600" b="0" i="0" u="none" strike="noStrike">
                          <a:solidFill>
                            <a:srgbClr val="000000"/>
                          </a:solidFill>
                          <a:effectLst/>
                          <a:latin typeface="Calibri"/>
                        </a:rPr>
                        <a:t>-18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600" b="1" i="0" u="none" strike="noStrike">
                          <a:solidFill>
                            <a:srgbClr val="000000"/>
                          </a:solidFill>
                          <a:effectLst/>
                          <a:latin typeface="Calibri"/>
                        </a:rPr>
                        <a:t>-198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320032">
                <a:tc>
                  <a:txBody>
                    <a:bodyPr/>
                    <a:lstStyle/>
                    <a:p>
                      <a:pPr algn="ctr" fontAlgn="b"/>
                      <a:r>
                        <a:rPr lang="en-US" sz="1600" b="0" i="0" u="none" strike="noStrike">
                          <a:solidFill>
                            <a:srgbClr val="000000"/>
                          </a:solidFill>
                          <a:effectLst/>
                          <a:latin typeface="Calibri"/>
                        </a:rPr>
                        <a:t>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600" b="0" i="0" u="none" strike="noStrike">
                          <a:solidFill>
                            <a:srgbClr val="000000"/>
                          </a:solidFill>
                          <a:effectLst/>
                          <a:latin typeface="Calibri"/>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600" b="0" i="0" u="none" strike="noStrike">
                          <a:solidFill>
                            <a:srgbClr val="000000"/>
                          </a:solidFill>
                          <a:effectLst/>
                          <a:latin typeface="Calibri"/>
                        </a:rPr>
                        <a:t>29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600" b="0" i="0" u="none" strike="noStrike">
                          <a:solidFill>
                            <a:srgbClr val="000000"/>
                          </a:solidFill>
                          <a:effectLst/>
                          <a:latin typeface="Calibri"/>
                        </a:rPr>
                        <a:t>-23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600" b="0" i="0" u="none" strike="noStrike">
                          <a:solidFill>
                            <a:srgbClr val="000000"/>
                          </a:solidFill>
                          <a:effectLst/>
                          <a:latin typeface="Calibri"/>
                        </a:rPr>
                        <a:t>-20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600" b="0" i="0" u="none" strike="noStrike">
                          <a:solidFill>
                            <a:srgbClr val="000000"/>
                          </a:solidFill>
                          <a:effectLst/>
                          <a:latin typeface="Calibri"/>
                        </a:rPr>
                        <a:t>-12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600" b="0" i="0" u="none" strike="noStrike">
                          <a:solidFill>
                            <a:srgbClr val="000000"/>
                          </a:solidFill>
                          <a:effectLst/>
                          <a:latin typeface="Calibri"/>
                        </a:rPr>
                        <a:t>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600" b="0" i="0" u="none" strike="noStrike">
                          <a:solidFill>
                            <a:srgbClr val="000000"/>
                          </a:solidFill>
                          <a:effectLst/>
                          <a:latin typeface="Calibri"/>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600" b="0" i="0" u="none" strike="noStrike">
                          <a:solidFill>
                            <a:srgbClr val="000000"/>
                          </a:solidFill>
                          <a:effectLst/>
                          <a:latin typeface="Calibri"/>
                        </a:rPr>
                        <a:t>-11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600" b="0" i="0" u="none" strike="noStrike">
                          <a:solidFill>
                            <a:srgbClr val="000000"/>
                          </a:solidFill>
                          <a:effectLst/>
                          <a:latin typeface="Calibri"/>
                        </a:rPr>
                        <a:t>-38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600" b="1" i="0" u="none" strike="noStrike">
                          <a:solidFill>
                            <a:srgbClr val="000000"/>
                          </a:solidFill>
                          <a:effectLst/>
                          <a:latin typeface="Calibri"/>
                        </a:rPr>
                        <a:t>-59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320032">
                <a:tc>
                  <a:txBody>
                    <a:bodyPr/>
                    <a:lstStyle/>
                    <a:p>
                      <a:pPr algn="ctr" fontAlgn="b"/>
                      <a:r>
                        <a:rPr lang="en-US" sz="1600" b="0" i="0" u="none" strike="noStrike">
                          <a:solidFill>
                            <a:srgbClr val="000000"/>
                          </a:solidFill>
                          <a:effectLst/>
                          <a:latin typeface="Calibri"/>
                        </a:rPr>
                        <a:t>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600" b="0" i="0" u="none" strike="noStrike">
                          <a:solidFill>
                            <a:srgbClr val="000000"/>
                          </a:solidFill>
                          <a:effectLst/>
                          <a:latin typeface="Calibri"/>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600" b="0" i="0" u="none" strike="noStrike">
                          <a:solidFill>
                            <a:srgbClr val="000000"/>
                          </a:solidFill>
                          <a:effectLst/>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600" b="0" i="0" u="none" strike="noStrike">
                          <a:solidFill>
                            <a:srgbClr val="000000"/>
                          </a:solidFill>
                          <a:effectLst/>
                          <a:latin typeface="Calibri"/>
                        </a:rPr>
                        <a:t>-8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600" b="0" i="0" u="none" strike="noStrike">
                          <a:solidFill>
                            <a:srgbClr val="000000"/>
                          </a:solidFill>
                          <a:effectLst/>
                          <a:latin typeface="Calibri"/>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600" b="0" i="0" u="none" strike="noStrike">
                          <a:solidFill>
                            <a:srgbClr val="000000"/>
                          </a:solidFill>
                          <a:effectLst/>
                          <a:latin typeface="Calibri"/>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600" b="0" i="0" u="none" strike="noStrike">
                          <a:solidFill>
                            <a:srgbClr val="000000"/>
                          </a:solidFill>
                          <a:effectLst/>
                          <a:latin typeface="Calibri"/>
                        </a:rPr>
                        <a:t>-8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600" b="0" i="0" u="none" strike="noStrike">
                          <a:solidFill>
                            <a:srgbClr val="000000"/>
                          </a:solidFill>
                          <a:effectLst/>
                          <a:latin typeface="Calibri"/>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600" b="0" i="0" u="none" strike="noStrike" dirty="0">
                          <a:solidFill>
                            <a:srgbClr val="000000"/>
                          </a:solidFill>
                          <a:effectLst/>
                          <a:latin typeface="Calibri"/>
                        </a:rPr>
                        <a:t>-8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600" b="0" i="0" u="none" strike="noStrike">
                          <a:solidFill>
                            <a:srgbClr val="000000"/>
                          </a:solidFill>
                          <a:effectLst/>
                          <a:latin typeface="Calibri"/>
                        </a:rPr>
                        <a:t>-10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600" b="1" i="0" u="none" strike="noStrike">
                          <a:solidFill>
                            <a:srgbClr val="000000"/>
                          </a:solidFill>
                          <a:effectLst/>
                          <a:latin typeface="Calibri"/>
                        </a:rPr>
                        <a:t>-28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320032">
                <a:tc>
                  <a:txBody>
                    <a:bodyPr/>
                    <a:lstStyle/>
                    <a:p>
                      <a:pPr algn="ctr" fontAlgn="b"/>
                      <a:r>
                        <a:rPr lang="en-US" sz="1600" b="0" i="0" u="none" strike="noStrike">
                          <a:solidFill>
                            <a:srgbClr val="000000"/>
                          </a:solidFill>
                          <a:effectLst/>
                          <a:latin typeface="Calibri"/>
                        </a:rPr>
                        <a:t>27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600" b="0" i="0" u="none" strike="noStrike">
                          <a:solidFill>
                            <a:srgbClr val="000000"/>
                          </a:solidFill>
                          <a:effectLst/>
                          <a:latin typeface="Calibri"/>
                        </a:rPr>
                        <a:t>-9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600" b="0" i="0" u="none" strike="noStrike">
                          <a:solidFill>
                            <a:srgbClr val="000000"/>
                          </a:solidFill>
                          <a:effectLst/>
                          <a:latin typeface="Calibri"/>
                        </a:rPr>
                        <a:t>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600" b="0" i="0" u="none" strike="noStrike">
                          <a:solidFill>
                            <a:srgbClr val="000000"/>
                          </a:solidFill>
                          <a:effectLst/>
                          <a:latin typeface="Calibri"/>
                        </a:rPr>
                        <a:t>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600" b="0" i="0" u="none" strike="noStrike">
                          <a:solidFill>
                            <a:srgbClr val="000000"/>
                          </a:solidFill>
                          <a:effectLst/>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600" b="0" i="0" u="none" strike="noStrike">
                          <a:solidFill>
                            <a:srgbClr val="000000"/>
                          </a:solidFill>
                          <a:effectLst/>
                          <a:latin typeface="Calibri"/>
                        </a:rPr>
                        <a:t>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600" b="0" i="0" u="none" strike="noStrike">
                          <a:solidFill>
                            <a:srgbClr val="000000"/>
                          </a:solidFill>
                          <a:effectLst/>
                          <a:latin typeface="Calibri"/>
                        </a:rPr>
                        <a:t>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600" b="0" i="0" u="none" strike="noStrike">
                          <a:solidFill>
                            <a:srgbClr val="000000"/>
                          </a:solidFill>
                          <a:effectLst/>
                          <a:latin typeface="Calibri"/>
                        </a:rPr>
                        <a:t>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600" b="0" i="0" u="none" strike="noStrike" dirty="0">
                          <a:solidFill>
                            <a:srgbClr val="000000"/>
                          </a:solidFill>
                          <a:effectLst/>
                          <a:latin typeface="Calibri"/>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600" b="0" i="0" u="none" strike="noStrike" dirty="0">
                          <a:solidFill>
                            <a:srgbClr val="000000"/>
                          </a:solidFill>
                          <a:effectLst/>
                          <a:latin typeface="Calibri"/>
                        </a:rPr>
                        <a:t>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600" b="1" i="0" u="none" strike="noStrike">
                          <a:solidFill>
                            <a:srgbClr val="000000"/>
                          </a:solidFill>
                          <a:effectLst/>
                          <a:latin typeface="Calibri"/>
                        </a:rPr>
                        <a:t>45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r>
              <a:tr h="320032">
                <a:tc>
                  <a:txBody>
                    <a:bodyPr/>
                    <a:lstStyle/>
                    <a:p>
                      <a:pPr algn="ctr" fontAlgn="b"/>
                      <a:r>
                        <a:rPr lang="en-US" sz="1600" b="0" i="0" u="none" strike="noStrike">
                          <a:solidFill>
                            <a:srgbClr val="000000"/>
                          </a:solidFill>
                          <a:effectLst/>
                          <a:latin typeface="Calibri"/>
                        </a:rPr>
                        <a:t>28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600" b="0" i="0" u="none" strike="noStrike">
                          <a:solidFill>
                            <a:srgbClr val="000000"/>
                          </a:solidFill>
                          <a:effectLst/>
                          <a:latin typeface="Calibri"/>
                        </a:rPr>
                        <a:t>-13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600" b="0" i="0" u="none" strike="noStrike">
                          <a:solidFill>
                            <a:srgbClr val="000000"/>
                          </a:solidFill>
                          <a:effectLst/>
                          <a:latin typeface="Calibri"/>
                        </a:rPr>
                        <a:t>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600" b="0" i="0" u="none" strike="noStrike">
                          <a:solidFill>
                            <a:srgbClr val="000000"/>
                          </a:solidFill>
                          <a:effectLst/>
                          <a:latin typeface="Calibri"/>
                        </a:rPr>
                        <a:t>-9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600" b="0" i="0" u="none" strike="noStrike">
                          <a:solidFill>
                            <a:srgbClr val="000000"/>
                          </a:solidFill>
                          <a:effectLst/>
                          <a:latin typeface="Calibri"/>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600" b="0" i="0" u="none" strike="noStrike">
                          <a:solidFill>
                            <a:srgbClr val="000000"/>
                          </a:solidFill>
                          <a:effectLst/>
                          <a:latin typeface="Calibri"/>
                        </a:rPr>
                        <a:t>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600" b="0" i="0" u="none" strike="noStrike">
                          <a:solidFill>
                            <a:srgbClr val="000000"/>
                          </a:solidFill>
                          <a:effectLst/>
                          <a:latin typeface="Calibri"/>
                        </a:rPr>
                        <a:t>-10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600" b="0" i="0" u="none" strike="noStrike">
                          <a:solidFill>
                            <a:srgbClr val="000000"/>
                          </a:solidFill>
                          <a:effectLst/>
                          <a:latin typeface="Calibri"/>
                        </a:rPr>
                        <a:t>103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600" b="0" i="0" u="none" strike="noStrike">
                          <a:solidFill>
                            <a:srgbClr val="000000"/>
                          </a:solidFill>
                          <a:effectLst/>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600" b="0" i="0" u="none" strike="noStrike" dirty="0">
                          <a:solidFill>
                            <a:srgbClr val="000000"/>
                          </a:solidFill>
                          <a:effectLst/>
                          <a:latin typeface="Calibri"/>
                        </a:rPr>
                        <a:t>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600" b="1" i="0" u="none" strike="noStrike">
                          <a:solidFill>
                            <a:srgbClr val="000000"/>
                          </a:solidFill>
                          <a:effectLst/>
                          <a:latin typeface="Calibri"/>
                        </a:rPr>
                        <a:t>119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r>
              <a:tr h="320032">
                <a:tc>
                  <a:txBody>
                    <a:bodyPr/>
                    <a:lstStyle/>
                    <a:p>
                      <a:pPr algn="ctr" fontAlgn="b"/>
                      <a:r>
                        <a:rPr lang="en-US" sz="1600" b="0" i="0" u="none" strike="noStrike">
                          <a:solidFill>
                            <a:srgbClr val="000000"/>
                          </a:solidFill>
                          <a:effectLst/>
                          <a:latin typeface="Calibri"/>
                        </a:rPr>
                        <a:t>29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600" b="0" i="0" u="none" strike="noStrike">
                          <a:solidFill>
                            <a:srgbClr val="000000"/>
                          </a:solidFill>
                          <a:effectLst/>
                          <a:latin typeface="Calibri"/>
                        </a:rPr>
                        <a:t>-18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600" b="0" i="0" u="none" strike="noStrike">
                          <a:solidFill>
                            <a:srgbClr val="000000"/>
                          </a:solidFill>
                          <a:effectLst/>
                          <a:latin typeface="Calibri"/>
                        </a:rPr>
                        <a:t>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600" b="0" i="0" u="none" strike="noStrike">
                          <a:solidFill>
                            <a:srgbClr val="000000"/>
                          </a:solidFill>
                          <a:effectLst/>
                          <a:latin typeface="Calibri"/>
                        </a:rPr>
                        <a:t>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600" b="0" i="0" u="none" strike="noStrike">
                          <a:solidFill>
                            <a:srgbClr val="000000"/>
                          </a:solidFill>
                          <a:effectLst/>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600" b="0" i="0" u="none" strike="noStrike">
                          <a:solidFill>
                            <a:srgbClr val="000000"/>
                          </a:solidFill>
                          <a:effectLst/>
                          <a:latin typeface="Calibri"/>
                        </a:rPr>
                        <a:t>31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600" b="0" i="0" u="none" strike="noStrike">
                          <a:solidFill>
                            <a:srgbClr val="000000"/>
                          </a:solidFill>
                          <a:effectLst/>
                          <a:latin typeface="Calibri"/>
                        </a:rPr>
                        <a:t>14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600" b="0" i="0" u="none" strike="noStrike">
                          <a:solidFill>
                            <a:srgbClr val="000000"/>
                          </a:solidFill>
                          <a:effectLst/>
                          <a:latin typeface="Calibri"/>
                        </a:rPr>
                        <a:t>33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600" b="0" i="0" u="none" strike="noStrike">
                          <a:solidFill>
                            <a:srgbClr val="000000"/>
                          </a:solidFill>
                          <a:effectLst/>
                          <a:latin typeface="Calibri"/>
                        </a:rPr>
                        <a:t>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600" b="0" i="0" u="none" strike="noStrike">
                          <a:solidFill>
                            <a:srgbClr val="000000"/>
                          </a:solidFill>
                          <a:effectLst/>
                          <a:latin typeface="Calibri"/>
                        </a:rPr>
                        <a:t>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600" b="1" i="0" u="none" strike="noStrike" dirty="0">
                          <a:solidFill>
                            <a:srgbClr val="000000"/>
                          </a:solidFill>
                          <a:effectLst/>
                          <a:latin typeface="Calibri"/>
                        </a:rPr>
                        <a:t>105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r>
              <a:tr h="320032">
                <a:tc>
                  <a:txBody>
                    <a:bodyPr/>
                    <a:lstStyle/>
                    <a:p>
                      <a:pPr algn="ctr" fontAlgn="b"/>
                      <a:r>
                        <a:rPr lang="en-US" sz="1600" b="0" i="0" u="none" strike="noStrike">
                          <a:solidFill>
                            <a:srgbClr val="000000"/>
                          </a:solidFill>
                          <a:effectLst/>
                          <a:latin typeface="Calibri"/>
                        </a:rPr>
                        <a:t>30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600" b="0" i="0" u="none" strike="noStrike">
                          <a:solidFill>
                            <a:srgbClr val="000000"/>
                          </a:solidFill>
                          <a:effectLst/>
                          <a:latin typeface="Calibri"/>
                        </a:rPr>
                        <a:t>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600" b="0" i="0" u="none" strike="noStrike">
                          <a:solidFill>
                            <a:srgbClr val="000000"/>
                          </a:solidFill>
                          <a:effectLst/>
                          <a:latin typeface="Calibri"/>
                        </a:rPr>
                        <a:t>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600" b="0" i="0" u="none" strike="noStrike">
                          <a:solidFill>
                            <a:srgbClr val="000000"/>
                          </a:solidFill>
                          <a:effectLst/>
                          <a:latin typeface="Calibri"/>
                        </a:rPr>
                        <a:t>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600" b="0" i="0" u="none" strike="noStrike">
                          <a:solidFill>
                            <a:srgbClr val="000000"/>
                          </a:solidFill>
                          <a:effectLst/>
                          <a:latin typeface="Calibri"/>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600" b="0" i="0" u="none" strike="noStrike">
                          <a:solidFill>
                            <a:srgbClr val="000000"/>
                          </a:solidFill>
                          <a:effectLst/>
                          <a:latin typeface="Calibri"/>
                        </a:rPr>
                        <a:t>-9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600" b="0" i="0" u="none" strike="noStrike">
                          <a:solidFill>
                            <a:srgbClr val="000000"/>
                          </a:solidFill>
                          <a:effectLst/>
                          <a:latin typeface="Calibri"/>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600" b="0" i="0" u="none" strike="noStrike">
                          <a:solidFill>
                            <a:srgbClr val="000000"/>
                          </a:solidFill>
                          <a:effectLst/>
                          <a:latin typeface="Calibri"/>
                        </a:rPr>
                        <a:t>95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600" b="0" i="0" u="none" strike="noStrike">
                          <a:solidFill>
                            <a:srgbClr val="000000"/>
                          </a:solidFill>
                          <a:effectLst/>
                          <a:latin typeface="Calibri"/>
                        </a:rPr>
                        <a:t>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600" b="0" i="0" u="none" strike="noStrike">
                          <a:solidFill>
                            <a:srgbClr val="000000"/>
                          </a:solidFill>
                          <a:effectLst/>
                          <a:latin typeface="Calibri"/>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600" b="1" i="0" u="none" strike="noStrike" dirty="0">
                          <a:solidFill>
                            <a:srgbClr val="000000"/>
                          </a:solidFill>
                          <a:effectLst/>
                          <a:latin typeface="Calibri"/>
                        </a:rPr>
                        <a:t>137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r>
            </a:tbl>
          </a:graphicData>
        </a:graphic>
      </p:graphicFrame>
    </p:spTree>
    <p:extLst>
      <p:ext uri="{BB962C8B-B14F-4D97-AF65-F5344CB8AC3E}">
        <p14:creationId xmlns:p14="http://schemas.microsoft.com/office/powerpoint/2010/main" val="80129825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0000"/>
                </a:solidFill>
              </a:rPr>
              <a:t>Average ACT by institution</a:t>
            </a:r>
            <a:endParaRPr lang="en-US" dirty="0"/>
          </a:p>
        </p:txBody>
      </p:sp>
      <p:sp>
        <p:nvSpPr>
          <p:cNvPr id="3" name="Content Placeholder 2"/>
          <p:cNvSpPr>
            <a:spLocks noGrp="1"/>
          </p:cNvSpPr>
          <p:nvPr>
            <p:ph idx="1"/>
          </p:nvPr>
        </p:nvSpPr>
        <p:spPr/>
        <p:txBody>
          <a:bodyPr/>
          <a:lstStyle/>
          <a:p>
            <a:r>
              <a:rPr lang="en-US" dirty="0"/>
              <a:t>Increases in average ACT scores at universities – why?</a:t>
            </a:r>
          </a:p>
          <a:p>
            <a:pPr lvl="1"/>
            <a:r>
              <a:rPr lang="en-US" dirty="0" smtClean="0"/>
              <a:t>Recruit and enroll a greater number of high-scoring </a:t>
            </a:r>
            <a:r>
              <a:rPr lang="en-US" dirty="0" smtClean="0"/>
              <a:t>out-of-state </a:t>
            </a:r>
            <a:r>
              <a:rPr lang="en-US" dirty="0" smtClean="0"/>
              <a:t>students</a:t>
            </a:r>
            <a:endParaRPr lang="en-US" dirty="0"/>
          </a:p>
        </p:txBody>
      </p:sp>
    </p:spTree>
    <p:extLst>
      <p:ext uri="{BB962C8B-B14F-4D97-AF65-F5344CB8AC3E}">
        <p14:creationId xmlns:p14="http://schemas.microsoft.com/office/powerpoint/2010/main" val="63273720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 out-of-state FTF</a:t>
            </a:r>
            <a:endParaRPr lang="en-US" b="1" dirty="0">
              <a:solidFill>
                <a:srgbClr val="FF0000"/>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34595418"/>
              </p:ext>
            </p:extLst>
          </p:nvPr>
        </p:nvGraphicFramePr>
        <p:xfrm>
          <a:off x="685800" y="1600200"/>
          <a:ext cx="7924800" cy="4419599"/>
        </p:xfrm>
        <a:graphic>
          <a:graphicData uri="http://schemas.openxmlformats.org/drawingml/2006/table">
            <a:tbl>
              <a:tblPr firstRow="1" bandRow="1">
                <a:tableStyleId>{5C22544A-7EE6-4342-B048-85BDC9FD1C3A}</a:tableStyleId>
              </a:tblPr>
              <a:tblGrid>
                <a:gridCol w="1981200"/>
                <a:gridCol w="1981200"/>
                <a:gridCol w="1981200"/>
                <a:gridCol w="1981200"/>
              </a:tblGrid>
              <a:tr h="437243">
                <a:tc>
                  <a:txBody>
                    <a:bodyPr/>
                    <a:lstStyle/>
                    <a:p>
                      <a:pPr algn="ctr"/>
                      <a:endParaRPr lang="en-US" dirty="0"/>
                    </a:p>
                  </a:txBody>
                  <a:tcPr/>
                </a:tc>
                <a:tc>
                  <a:txBody>
                    <a:bodyPr/>
                    <a:lstStyle/>
                    <a:p>
                      <a:pPr algn="ctr"/>
                      <a:r>
                        <a:rPr lang="en-US" dirty="0" smtClean="0"/>
                        <a:t>Fall 2015</a:t>
                      </a:r>
                      <a:endParaRPr lang="en-US" dirty="0"/>
                    </a:p>
                  </a:txBody>
                  <a:tcPr/>
                </a:tc>
                <a:tc>
                  <a:txBody>
                    <a:bodyPr/>
                    <a:lstStyle/>
                    <a:p>
                      <a:pPr algn="ctr"/>
                      <a:r>
                        <a:rPr lang="en-US" dirty="0" smtClean="0"/>
                        <a:t>Fall 2014</a:t>
                      </a:r>
                      <a:endParaRPr lang="en-US" dirty="0"/>
                    </a:p>
                  </a:txBody>
                  <a:tcPr/>
                </a:tc>
                <a:tc>
                  <a:txBody>
                    <a:bodyPr/>
                    <a:lstStyle/>
                    <a:p>
                      <a:pPr algn="ctr"/>
                      <a:r>
                        <a:rPr lang="en-US" dirty="0" smtClean="0"/>
                        <a:t>Delta</a:t>
                      </a:r>
                      <a:endParaRPr lang="en-US" dirty="0"/>
                    </a:p>
                  </a:txBody>
                  <a:tcPr/>
                </a:tc>
              </a:tr>
              <a:tr h="442484">
                <a:tc>
                  <a:txBody>
                    <a:bodyPr/>
                    <a:lstStyle/>
                    <a:p>
                      <a:pPr algn="ctr" fontAlgn="b"/>
                      <a:r>
                        <a:rPr lang="en-US" sz="2400" b="0" i="0" u="none" strike="noStrike" dirty="0">
                          <a:solidFill>
                            <a:srgbClr val="000000"/>
                          </a:solidFill>
                          <a:effectLst/>
                          <a:latin typeface="Calibri"/>
                        </a:rPr>
                        <a:t>APSU</a:t>
                      </a:r>
                    </a:p>
                  </a:txBody>
                  <a:tcPr marL="9525" marR="9525" marT="9525" marB="0" anchor="b"/>
                </a:tc>
                <a:tc>
                  <a:txBody>
                    <a:bodyPr/>
                    <a:lstStyle/>
                    <a:p>
                      <a:pPr algn="ctr" fontAlgn="b"/>
                      <a:r>
                        <a:rPr lang="en-US" sz="2400" b="0" i="0" u="none" strike="noStrike" dirty="0" smtClean="0">
                          <a:solidFill>
                            <a:srgbClr val="000000"/>
                          </a:solidFill>
                          <a:effectLst/>
                          <a:latin typeface="Calibri"/>
                        </a:rPr>
                        <a:t>142</a:t>
                      </a:r>
                      <a:endParaRPr lang="en-US" sz="2400" b="0" i="0" u="none" strike="noStrike" dirty="0">
                        <a:solidFill>
                          <a:srgbClr val="000000"/>
                        </a:solidFill>
                        <a:effectLst/>
                        <a:latin typeface="Calibri"/>
                      </a:endParaRPr>
                    </a:p>
                  </a:txBody>
                  <a:tcPr marL="9525" marR="9525" marT="9525" marB="0" anchor="b"/>
                </a:tc>
                <a:tc>
                  <a:txBody>
                    <a:bodyPr/>
                    <a:lstStyle/>
                    <a:p>
                      <a:pPr algn="ctr" fontAlgn="b"/>
                      <a:r>
                        <a:rPr lang="en-US" sz="2400" b="0" i="0" u="none" strike="noStrike" dirty="0" smtClean="0">
                          <a:solidFill>
                            <a:srgbClr val="000000"/>
                          </a:solidFill>
                          <a:effectLst/>
                          <a:latin typeface="Calibri"/>
                        </a:rPr>
                        <a:t>131</a:t>
                      </a:r>
                      <a:endParaRPr lang="en-US" sz="2400" b="0" i="0" u="none" strike="noStrike" dirty="0">
                        <a:solidFill>
                          <a:srgbClr val="000000"/>
                        </a:solidFill>
                        <a:effectLst/>
                        <a:latin typeface="Calibri"/>
                      </a:endParaRPr>
                    </a:p>
                  </a:txBody>
                  <a:tcPr marL="9525" marR="9525" marT="9525" marB="0" anchor="b"/>
                </a:tc>
                <a:tc>
                  <a:txBody>
                    <a:bodyPr/>
                    <a:lstStyle/>
                    <a:p>
                      <a:pPr algn="ctr" fontAlgn="b"/>
                      <a:r>
                        <a:rPr lang="en-US" sz="2400" b="0" i="0" u="none" strike="noStrike" dirty="0" smtClean="0">
                          <a:solidFill>
                            <a:srgbClr val="00B050"/>
                          </a:solidFill>
                          <a:effectLst/>
                          <a:latin typeface="Calibri"/>
                        </a:rPr>
                        <a:t>8.4%</a:t>
                      </a:r>
                      <a:endParaRPr lang="en-US" sz="2400" b="0" i="0" u="none" strike="noStrike" dirty="0">
                        <a:solidFill>
                          <a:srgbClr val="00B050"/>
                        </a:solidFill>
                        <a:effectLst/>
                        <a:latin typeface="Calibri"/>
                      </a:endParaRPr>
                    </a:p>
                  </a:txBody>
                  <a:tcPr marL="9525" marR="9525" marT="9525" marB="0" anchor="b"/>
                </a:tc>
              </a:tr>
              <a:tr h="442484">
                <a:tc>
                  <a:txBody>
                    <a:bodyPr/>
                    <a:lstStyle/>
                    <a:p>
                      <a:pPr algn="ctr" fontAlgn="b"/>
                      <a:r>
                        <a:rPr lang="en-US" sz="2400" b="0" i="0" u="none" strike="noStrike" dirty="0">
                          <a:solidFill>
                            <a:srgbClr val="000000"/>
                          </a:solidFill>
                          <a:effectLst/>
                          <a:latin typeface="Calibri"/>
                        </a:rPr>
                        <a:t>ETSU</a:t>
                      </a:r>
                    </a:p>
                  </a:txBody>
                  <a:tcPr marL="9525" marR="9525" marT="9525" marB="0" anchor="b"/>
                </a:tc>
                <a:tc>
                  <a:txBody>
                    <a:bodyPr/>
                    <a:lstStyle/>
                    <a:p>
                      <a:pPr algn="ctr" fontAlgn="b"/>
                      <a:r>
                        <a:rPr lang="en-US" sz="2400" b="0" i="0" u="none" strike="noStrike" dirty="0" smtClean="0">
                          <a:solidFill>
                            <a:srgbClr val="000000"/>
                          </a:solidFill>
                          <a:effectLst/>
                          <a:latin typeface="Calibri"/>
                        </a:rPr>
                        <a:t>344</a:t>
                      </a:r>
                      <a:endParaRPr lang="en-US" sz="2400" b="0" i="0" u="none" strike="noStrike" dirty="0">
                        <a:solidFill>
                          <a:srgbClr val="000000"/>
                        </a:solidFill>
                        <a:effectLst/>
                        <a:latin typeface="Calibri"/>
                      </a:endParaRPr>
                    </a:p>
                  </a:txBody>
                  <a:tcPr marL="9525" marR="9525" marT="9525" marB="0" anchor="b"/>
                </a:tc>
                <a:tc>
                  <a:txBody>
                    <a:bodyPr/>
                    <a:lstStyle/>
                    <a:p>
                      <a:pPr algn="ctr" fontAlgn="b"/>
                      <a:r>
                        <a:rPr lang="en-US" sz="2400" b="0" i="0" u="none" strike="noStrike" dirty="0" smtClean="0">
                          <a:solidFill>
                            <a:srgbClr val="000000"/>
                          </a:solidFill>
                          <a:effectLst/>
                          <a:latin typeface="Calibri"/>
                        </a:rPr>
                        <a:t>305</a:t>
                      </a:r>
                      <a:endParaRPr lang="en-US" sz="2400" b="0" i="0" u="none" strike="noStrike" dirty="0">
                        <a:solidFill>
                          <a:srgbClr val="000000"/>
                        </a:solidFill>
                        <a:effectLst/>
                        <a:latin typeface="Calibri"/>
                      </a:endParaRPr>
                    </a:p>
                  </a:txBody>
                  <a:tcPr marL="9525" marR="9525" marT="9525" marB="0" anchor="b"/>
                </a:tc>
                <a:tc>
                  <a:txBody>
                    <a:bodyPr/>
                    <a:lstStyle/>
                    <a:p>
                      <a:pPr algn="ctr" fontAlgn="b"/>
                      <a:r>
                        <a:rPr lang="en-US" sz="2400" b="0" i="0" u="none" strike="noStrike" dirty="0" smtClean="0">
                          <a:solidFill>
                            <a:srgbClr val="00B050"/>
                          </a:solidFill>
                          <a:effectLst/>
                          <a:latin typeface="Calibri"/>
                        </a:rPr>
                        <a:t>12.8%</a:t>
                      </a:r>
                      <a:endParaRPr lang="en-US" sz="2400" b="0" i="0" u="none" strike="noStrike" dirty="0">
                        <a:solidFill>
                          <a:srgbClr val="00B050"/>
                        </a:solidFill>
                        <a:effectLst/>
                        <a:latin typeface="Calibri"/>
                      </a:endParaRPr>
                    </a:p>
                  </a:txBody>
                  <a:tcPr marL="9525" marR="9525" marT="9525" marB="0" anchor="b"/>
                </a:tc>
              </a:tr>
              <a:tr h="442484">
                <a:tc>
                  <a:txBody>
                    <a:bodyPr/>
                    <a:lstStyle/>
                    <a:p>
                      <a:pPr algn="ctr" fontAlgn="b"/>
                      <a:r>
                        <a:rPr lang="en-US" sz="2400" b="0" i="0" u="none" strike="noStrike" dirty="0">
                          <a:solidFill>
                            <a:srgbClr val="000000"/>
                          </a:solidFill>
                          <a:effectLst/>
                          <a:latin typeface="Calibri"/>
                        </a:rPr>
                        <a:t>MTSU</a:t>
                      </a:r>
                    </a:p>
                  </a:txBody>
                  <a:tcPr marL="9525" marR="9525" marT="9525" marB="0" anchor="b"/>
                </a:tc>
                <a:tc>
                  <a:txBody>
                    <a:bodyPr/>
                    <a:lstStyle/>
                    <a:p>
                      <a:pPr algn="ctr" fontAlgn="b"/>
                      <a:r>
                        <a:rPr lang="en-US" sz="2400" b="0" i="0" u="none" strike="noStrike" dirty="0" smtClean="0">
                          <a:solidFill>
                            <a:srgbClr val="000000"/>
                          </a:solidFill>
                          <a:effectLst/>
                          <a:latin typeface="Calibri"/>
                        </a:rPr>
                        <a:t>175</a:t>
                      </a:r>
                      <a:endParaRPr lang="en-US" sz="2400" b="0" i="0" u="none" strike="noStrike" dirty="0">
                        <a:solidFill>
                          <a:srgbClr val="000000"/>
                        </a:solidFill>
                        <a:effectLst/>
                        <a:latin typeface="Calibri"/>
                      </a:endParaRPr>
                    </a:p>
                  </a:txBody>
                  <a:tcPr marL="9525" marR="9525" marT="9525" marB="0" anchor="b"/>
                </a:tc>
                <a:tc>
                  <a:txBody>
                    <a:bodyPr/>
                    <a:lstStyle/>
                    <a:p>
                      <a:pPr algn="ctr" fontAlgn="b"/>
                      <a:r>
                        <a:rPr lang="en-US" sz="2400" b="0" i="0" u="none" strike="noStrike" dirty="0" smtClean="0">
                          <a:solidFill>
                            <a:srgbClr val="000000"/>
                          </a:solidFill>
                          <a:effectLst/>
                          <a:latin typeface="Calibri"/>
                        </a:rPr>
                        <a:t>226</a:t>
                      </a:r>
                      <a:endParaRPr lang="en-US" sz="2400" b="0" i="0" u="none" strike="noStrike" dirty="0">
                        <a:solidFill>
                          <a:srgbClr val="000000"/>
                        </a:solidFill>
                        <a:effectLst/>
                        <a:latin typeface="Calibri"/>
                      </a:endParaRPr>
                    </a:p>
                  </a:txBody>
                  <a:tcPr marL="9525" marR="9525" marT="9525" marB="0" anchor="b"/>
                </a:tc>
                <a:tc>
                  <a:txBody>
                    <a:bodyPr/>
                    <a:lstStyle/>
                    <a:p>
                      <a:pPr algn="ctr" fontAlgn="b"/>
                      <a:r>
                        <a:rPr lang="en-US" sz="2400" b="0" i="0" u="none" strike="noStrike" dirty="0" smtClean="0">
                          <a:solidFill>
                            <a:srgbClr val="000000"/>
                          </a:solidFill>
                          <a:effectLst/>
                          <a:latin typeface="Calibri"/>
                        </a:rPr>
                        <a:t>-22.6%</a:t>
                      </a:r>
                      <a:endParaRPr lang="en-US" sz="2400" b="0" i="0" u="none" strike="noStrike" dirty="0">
                        <a:solidFill>
                          <a:srgbClr val="000000"/>
                        </a:solidFill>
                        <a:effectLst/>
                        <a:latin typeface="Calibri"/>
                      </a:endParaRPr>
                    </a:p>
                  </a:txBody>
                  <a:tcPr marL="9525" marR="9525" marT="9525" marB="0" anchor="b"/>
                </a:tc>
              </a:tr>
              <a:tr h="442484">
                <a:tc>
                  <a:txBody>
                    <a:bodyPr/>
                    <a:lstStyle/>
                    <a:p>
                      <a:pPr algn="ctr" fontAlgn="b"/>
                      <a:r>
                        <a:rPr lang="en-US" sz="2400" b="0" i="0" u="none" strike="noStrike" dirty="0">
                          <a:solidFill>
                            <a:srgbClr val="000000"/>
                          </a:solidFill>
                          <a:effectLst/>
                          <a:latin typeface="Calibri"/>
                        </a:rPr>
                        <a:t>TSU</a:t>
                      </a:r>
                    </a:p>
                  </a:txBody>
                  <a:tcPr marL="9525" marR="9525" marT="9525" marB="0" anchor="b"/>
                </a:tc>
                <a:tc>
                  <a:txBody>
                    <a:bodyPr/>
                    <a:lstStyle/>
                    <a:p>
                      <a:pPr algn="ctr" fontAlgn="b"/>
                      <a:r>
                        <a:rPr lang="en-US" sz="2400" b="0" i="0" u="none" strike="noStrike" dirty="0" smtClean="0">
                          <a:solidFill>
                            <a:srgbClr val="000000"/>
                          </a:solidFill>
                          <a:effectLst/>
                          <a:latin typeface="Calibri"/>
                        </a:rPr>
                        <a:t>593</a:t>
                      </a:r>
                      <a:endParaRPr lang="en-US" sz="2400" b="0" i="0" u="none" strike="noStrike" dirty="0">
                        <a:solidFill>
                          <a:srgbClr val="000000"/>
                        </a:solidFill>
                        <a:effectLst/>
                        <a:latin typeface="Calibri"/>
                      </a:endParaRPr>
                    </a:p>
                  </a:txBody>
                  <a:tcPr marL="9525" marR="9525" marT="9525" marB="0" anchor="b"/>
                </a:tc>
                <a:tc>
                  <a:txBody>
                    <a:bodyPr/>
                    <a:lstStyle/>
                    <a:p>
                      <a:pPr algn="ctr" fontAlgn="b"/>
                      <a:r>
                        <a:rPr lang="en-US" sz="2400" b="0" i="0" u="none" strike="noStrike" dirty="0" smtClean="0">
                          <a:solidFill>
                            <a:srgbClr val="000000"/>
                          </a:solidFill>
                          <a:effectLst/>
                          <a:latin typeface="Calibri"/>
                        </a:rPr>
                        <a:t>504</a:t>
                      </a:r>
                      <a:endParaRPr lang="en-US" sz="2400" b="0" i="0" u="none" strike="noStrike" dirty="0">
                        <a:solidFill>
                          <a:srgbClr val="000000"/>
                        </a:solidFill>
                        <a:effectLst/>
                        <a:latin typeface="Calibri"/>
                      </a:endParaRPr>
                    </a:p>
                  </a:txBody>
                  <a:tcPr marL="9525" marR="9525" marT="9525" marB="0" anchor="b"/>
                </a:tc>
                <a:tc>
                  <a:txBody>
                    <a:bodyPr/>
                    <a:lstStyle/>
                    <a:p>
                      <a:pPr algn="ctr" fontAlgn="b"/>
                      <a:r>
                        <a:rPr lang="en-US" sz="2400" b="0" i="0" u="none" strike="noStrike" dirty="0" smtClean="0">
                          <a:solidFill>
                            <a:srgbClr val="00B050"/>
                          </a:solidFill>
                          <a:effectLst/>
                          <a:latin typeface="Calibri"/>
                        </a:rPr>
                        <a:t>17.7%</a:t>
                      </a:r>
                      <a:endParaRPr lang="en-US" sz="2400" b="0" i="0" u="none" strike="noStrike" dirty="0">
                        <a:solidFill>
                          <a:srgbClr val="00B050"/>
                        </a:solidFill>
                        <a:effectLst/>
                        <a:latin typeface="Calibri"/>
                      </a:endParaRPr>
                    </a:p>
                  </a:txBody>
                  <a:tcPr marL="9525" marR="9525" marT="9525" marB="0" anchor="b"/>
                </a:tc>
              </a:tr>
              <a:tr h="442484">
                <a:tc>
                  <a:txBody>
                    <a:bodyPr/>
                    <a:lstStyle/>
                    <a:p>
                      <a:pPr algn="ctr" fontAlgn="b"/>
                      <a:r>
                        <a:rPr lang="en-US" sz="2400" b="0" i="0" u="none" strike="noStrike" dirty="0">
                          <a:solidFill>
                            <a:srgbClr val="000000"/>
                          </a:solidFill>
                          <a:effectLst/>
                          <a:latin typeface="Calibri"/>
                        </a:rPr>
                        <a:t>TTU</a:t>
                      </a:r>
                    </a:p>
                  </a:txBody>
                  <a:tcPr marL="9525" marR="9525" marT="9525" marB="0" anchor="b"/>
                </a:tc>
                <a:tc>
                  <a:txBody>
                    <a:bodyPr/>
                    <a:lstStyle/>
                    <a:p>
                      <a:pPr algn="ctr" fontAlgn="b"/>
                      <a:r>
                        <a:rPr lang="en-US" sz="2400" b="0" i="0" u="none" strike="noStrike" dirty="0" smtClean="0">
                          <a:solidFill>
                            <a:srgbClr val="000000"/>
                          </a:solidFill>
                          <a:effectLst/>
                          <a:latin typeface="Calibri"/>
                        </a:rPr>
                        <a:t>47</a:t>
                      </a:r>
                      <a:endParaRPr lang="en-US" sz="2400" b="0" i="0" u="none" strike="noStrike" dirty="0">
                        <a:solidFill>
                          <a:srgbClr val="000000"/>
                        </a:solidFill>
                        <a:effectLst/>
                        <a:latin typeface="Calibri"/>
                      </a:endParaRPr>
                    </a:p>
                  </a:txBody>
                  <a:tcPr marL="9525" marR="9525" marT="9525" marB="0" anchor="b"/>
                </a:tc>
                <a:tc>
                  <a:txBody>
                    <a:bodyPr/>
                    <a:lstStyle/>
                    <a:p>
                      <a:pPr algn="ctr" fontAlgn="b"/>
                      <a:r>
                        <a:rPr lang="en-US" sz="2400" b="0" i="0" u="none" strike="noStrike" dirty="0" smtClean="0">
                          <a:solidFill>
                            <a:srgbClr val="000000"/>
                          </a:solidFill>
                          <a:effectLst/>
                          <a:latin typeface="Calibri"/>
                        </a:rPr>
                        <a:t>85</a:t>
                      </a:r>
                      <a:endParaRPr lang="en-US" sz="2400" b="0" i="0" u="none" strike="noStrike" dirty="0">
                        <a:solidFill>
                          <a:srgbClr val="000000"/>
                        </a:solidFill>
                        <a:effectLst/>
                        <a:latin typeface="Calibri"/>
                      </a:endParaRPr>
                    </a:p>
                  </a:txBody>
                  <a:tcPr marL="9525" marR="9525" marT="9525" marB="0" anchor="b"/>
                </a:tc>
                <a:tc>
                  <a:txBody>
                    <a:bodyPr/>
                    <a:lstStyle/>
                    <a:p>
                      <a:pPr algn="ctr" fontAlgn="b"/>
                      <a:r>
                        <a:rPr lang="en-US" sz="2400" b="0" i="0" u="none" strike="noStrike" dirty="0" smtClean="0">
                          <a:solidFill>
                            <a:srgbClr val="000000"/>
                          </a:solidFill>
                          <a:effectLst/>
                          <a:latin typeface="Calibri"/>
                        </a:rPr>
                        <a:t>-44.7%</a:t>
                      </a:r>
                      <a:endParaRPr lang="en-US" sz="2400" b="0" i="0" u="none" strike="noStrike" dirty="0">
                        <a:solidFill>
                          <a:srgbClr val="000000"/>
                        </a:solidFill>
                        <a:effectLst/>
                        <a:latin typeface="Calibri"/>
                      </a:endParaRPr>
                    </a:p>
                  </a:txBody>
                  <a:tcPr marL="9525" marR="9525" marT="9525" marB="0" anchor="b"/>
                </a:tc>
              </a:tr>
              <a:tr h="442484">
                <a:tc>
                  <a:txBody>
                    <a:bodyPr/>
                    <a:lstStyle/>
                    <a:p>
                      <a:pPr algn="ctr" fontAlgn="b"/>
                      <a:r>
                        <a:rPr lang="en-US" sz="2400" b="0" i="0" u="none" strike="noStrike" dirty="0">
                          <a:solidFill>
                            <a:srgbClr val="000000"/>
                          </a:solidFill>
                          <a:effectLst/>
                          <a:latin typeface="Calibri"/>
                        </a:rPr>
                        <a:t>UM</a:t>
                      </a:r>
                    </a:p>
                  </a:txBody>
                  <a:tcPr marL="9525" marR="9525" marT="9525" marB="0" anchor="b"/>
                </a:tc>
                <a:tc>
                  <a:txBody>
                    <a:bodyPr/>
                    <a:lstStyle/>
                    <a:p>
                      <a:pPr algn="ctr" fontAlgn="b"/>
                      <a:r>
                        <a:rPr lang="en-US" sz="2400" b="0" i="0" u="none" strike="noStrike" dirty="0" smtClean="0">
                          <a:solidFill>
                            <a:srgbClr val="000000"/>
                          </a:solidFill>
                          <a:effectLst/>
                          <a:latin typeface="Calibri"/>
                        </a:rPr>
                        <a:t>258</a:t>
                      </a:r>
                      <a:endParaRPr lang="en-US" sz="2400" b="0" i="0" u="none" strike="noStrike" dirty="0">
                        <a:solidFill>
                          <a:srgbClr val="000000"/>
                        </a:solidFill>
                        <a:effectLst/>
                        <a:latin typeface="Calibri"/>
                      </a:endParaRPr>
                    </a:p>
                  </a:txBody>
                  <a:tcPr marL="9525" marR="9525" marT="9525" marB="0" anchor="b"/>
                </a:tc>
                <a:tc>
                  <a:txBody>
                    <a:bodyPr/>
                    <a:lstStyle/>
                    <a:p>
                      <a:pPr algn="ctr" fontAlgn="b"/>
                      <a:r>
                        <a:rPr lang="en-US" sz="2400" b="0" i="0" u="none" strike="noStrike" dirty="0" smtClean="0">
                          <a:solidFill>
                            <a:srgbClr val="000000"/>
                          </a:solidFill>
                          <a:effectLst/>
                          <a:latin typeface="Calibri"/>
                        </a:rPr>
                        <a:t>294</a:t>
                      </a:r>
                      <a:endParaRPr lang="en-US" sz="2400" b="0" i="0" u="none" strike="noStrike" dirty="0">
                        <a:solidFill>
                          <a:srgbClr val="000000"/>
                        </a:solidFill>
                        <a:effectLst/>
                        <a:latin typeface="Calibri"/>
                      </a:endParaRPr>
                    </a:p>
                  </a:txBody>
                  <a:tcPr marL="9525" marR="9525" marT="9525" marB="0" anchor="b"/>
                </a:tc>
                <a:tc>
                  <a:txBody>
                    <a:bodyPr/>
                    <a:lstStyle/>
                    <a:p>
                      <a:pPr algn="ctr" fontAlgn="b"/>
                      <a:r>
                        <a:rPr lang="en-US" sz="2400" b="0" i="0" u="none" strike="noStrike" dirty="0" smtClean="0">
                          <a:solidFill>
                            <a:srgbClr val="000000"/>
                          </a:solidFill>
                          <a:effectLst/>
                          <a:latin typeface="Calibri"/>
                        </a:rPr>
                        <a:t>-12.2%</a:t>
                      </a:r>
                      <a:endParaRPr lang="en-US" sz="2400" b="0" i="0" u="none" strike="noStrike" dirty="0">
                        <a:solidFill>
                          <a:srgbClr val="000000"/>
                        </a:solidFill>
                        <a:effectLst/>
                        <a:latin typeface="Calibri"/>
                      </a:endParaRPr>
                    </a:p>
                  </a:txBody>
                  <a:tcPr marL="9525" marR="9525" marT="9525" marB="0" anchor="b"/>
                </a:tc>
              </a:tr>
              <a:tr h="442484">
                <a:tc>
                  <a:txBody>
                    <a:bodyPr/>
                    <a:lstStyle/>
                    <a:p>
                      <a:pPr algn="ctr" fontAlgn="b"/>
                      <a:r>
                        <a:rPr lang="en-US" sz="2400" b="0" i="0" u="none" strike="noStrike" dirty="0">
                          <a:solidFill>
                            <a:srgbClr val="000000"/>
                          </a:solidFill>
                          <a:effectLst/>
                          <a:latin typeface="Calibri"/>
                        </a:rPr>
                        <a:t>UTC</a:t>
                      </a:r>
                    </a:p>
                  </a:txBody>
                  <a:tcPr marL="9525" marR="9525" marT="9525" marB="0" anchor="b"/>
                </a:tc>
                <a:tc>
                  <a:txBody>
                    <a:bodyPr/>
                    <a:lstStyle/>
                    <a:p>
                      <a:pPr algn="ctr" fontAlgn="b"/>
                      <a:r>
                        <a:rPr lang="en-US" sz="2400" b="0" i="0" u="none" strike="noStrike" dirty="0" smtClean="0">
                          <a:solidFill>
                            <a:srgbClr val="000000"/>
                          </a:solidFill>
                          <a:effectLst/>
                          <a:latin typeface="Calibri"/>
                        </a:rPr>
                        <a:t>78</a:t>
                      </a:r>
                      <a:endParaRPr lang="en-US" sz="2400" b="0" i="0" u="none" strike="noStrike" dirty="0">
                        <a:solidFill>
                          <a:srgbClr val="000000"/>
                        </a:solidFill>
                        <a:effectLst/>
                        <a:latin typeface="Calibri"/>
                      </a:endParaRPr>
                    </a:p>
                  </a:txBody>
                  <a:tcPr marL="9525" marR="9525" marT="9525" marB="0" anchor="b"/>
                </a:tc>
                <a:tc>
                  <a:txBody>
                    <a:bodyPr/>
                    <a:lstStyle/>
                    <a:p>
                      <a:pPr algn="ctr" fontAlgn="b"/>
                      <a:r>
                        <a:rPr lang="en-US" sz="2400" b="0" i="0" u="none" strike="noStrike" dirty="0" smtClean="0">
                          <a:solidFill>
                            <a:srgbClr val="000000"/>
                          </a:solidFill>
                          <a:effectLst/>
                          <a:latin typeface="Calibri"/>
                        </a:rPr>
                        <a:t>70</a:t>
                      </a:r>
                      <a:endParaRPr lang="en-US" sz="2400" b="0" i="0" u="none" strike="noStrike" dirty="0">
                        <a:solidFill>
                          <a:srgbClr val="000000"/>
                        </a:solidFill>
                        <a:effectLst/>
                        <a:latin typeface="Calibri"/>
                      </a:endParaRPr>
                    </a:p>
                  </a:txBody>
                  <a:tcPr marL="9525" marR="9525" marT="9525" marB="0" anchor="b"/>
                </a:tc>
                <a:tc>
                  <a:txBody>
                    <a:bodyPr/>
                    <a:lstStyle/>
                    <a:p>
                      <a:pPr algn="ctr" fontAlgn="b"/>
                      <a:r>
                        <a:rPr lang="en-US" sz="2400" b="0" i="0" u="none" strike="noStrike" dirty="0" smtClean="0">
                          <a:solidFill>
                            <a:srgbClr val="00B050"/>
                          </a:solidFill>
                          <a:effectLst/>
                          <a:latin typeface="Calibri"/>
                        </a:rPr>
                        <a:t>11.4%</a:t>
                      </a:r>
                      <a:endParaRPr lang="en-US" sz="2400" b="0" i="0" u="none" strike="noStrike" dirty="0">
                        <a:solidFill>
                          <a:srgbClr val="00B050"/>
                        </a:solidFill>
                        <a:effectLst/>
                        <a:latin typeface="Calibri"/>
                      </a:endParaRPr>
                    </a:p>
                  </a:txBody>
                  <a:tcPr marL="9525" marR="9525" marT="9525" marB="0" anchor="b"/>
                </a:tc>
              </a:tr>
              <a:tr h="442484">
                <a:tc>
                  <a:txBody>
                    <a:bodyPr/>
                    <a:lstStyle/>
                    <a:p>
                      <a:pPr algn="ctr" fontAlgn="b"/>
                      <a:r>
                        <a:rPr lang="en-US" sz="2400" b="0" i="0" u="none" strike="noStrike" dirty="0">
                          <a:solidFill>
                            <a:srgbClr val="000000"/>
                          </a:solidFill>
                          <a:effectLst/>
                          <a:latin typeface="Calibri"/>
                        </a:rPr>
                        <a:t>UTK</a:t>
                      </a:r>
                    </a:p>
                  </a:txBody>
                  <a:tcPr marL="9525" marR="9525" marT="9525" marB="0" anchor="b"/>
                </a:tc>
                <a:tc>
                  <a:txBody>
                    <a:bodyPr/>
                    <a:lstStyle/>
                    <a:p>
                      <a:pPr algn="ctr" fontAlgn="b"/>
                      <a:r>
                        <a:rPr lang="en-US" sz="2400" b="0" i="0" u="none" strike="noStrike" dirty="0" smtClean="0">
                          <a:solidFill>
                            <a:srgbClr val="000000"/>
                          </a:solidFill>
                          <a:effectLst/>
                          <a:latin typeface="Calibri"/>
                        </a:rPr>
                        <a:t>801</a:t>
                      </a:r>
                      <a:endParaRPr lang="en-US" sz="2400" b="0" i="0" u="none" strike="noStrike" dirty="0">
                        <a:solidFill>
                          <a:srgbClr val="000000"/>
                        </a:solidFill>
                        <a:effectLst/>
                        <a:latin typeface="Calibri"/>
                      </a:endParaRPr>
                    </a:p>
                  </a:txBody>
                  <a:tcPr marL="9525" marR="9525" marT="9525" marB="0" anchor="b"/>
                </a:tc>
                <a:tc>
                  <a:txBody>
                    <a:bodyPr/>
                    <a:lstStyle/>
                    <a:p>
                      <a:pPr algn="ctr" fontAlgn="b"/>
                      <a:r>
                        <a:rPr lang="en-US" sz="2400" b="0" i="0" u="none" strike="noStrike" dirty="0" smtClean="0">
                          <a:solidFill>
                            <a:srgbClr val="000000"/>
                          </a:solidFill>
                          <a:effectLst/>
                          <a:latin typeface="Calibri"/>
                        </a:rPr>
                        <a:t>679</a:t>
                      </a:r>
                      <a:endParaRPr lang="en-US" sz="2400" b="0" i="0" u="none" strike="noStrike" dirty="0">
                        <a:solidFill>
                          <a:srgbClr val="000000"/>
                        </a:solidFill>
                        <a:effectLst/>
                        <a:latin typeface="Calibri"/>
                      </a:endParaRPr>
                    </a:p>
                  </a:txBody>
                  <a:tcPr marL="9525" marR="9525" marT="9525" marB="0" anchor="b"/>
                </a:tc>
                <a:tc>
                  <a:txBody>
                    <a:bodyPr/>
                    <a:lstStyle/>
                    <a:p>
                      <a:pPr algn="ctr" fontAlgn="b"/>
                      <a:r>
                        <a:rPr lang="en-US" sz="2400" b="0" i="0" u="none" strike="noStrike" dirty="0" smtClean="0">
                          <a:solidFill>
                            <a:srgbClr val="00B050"/>
                          </a:solidFill>
                          <a:effectLst/>
                          <a:latin typeface="Calibri"/>
                        </a:rPr>
                        <a:t>18.0%</a:t>
                      </a:r>
                      <a:endParaRPr lang="en-US" sz="2400" b="0" i="0" u="none" strike="noStrike" dirty="0">
                        <a:solidFill>
                          <a:srgbClr val="00B050"/>
                        </a:solidFill>
                        <a:effectLst/>
                        <a:latin typeface="Calibri"/>
                      </a:endParaRPr>
                    </a:p>
                  </a:txBody>
                  <a:tcPr marL="9525" marR="9525" marT="9525" marB="0" anchor="b"/>
                </a:tc>
              </a:tr>
              <a:tr h="442484">
                <a:tc>
                  <a:txBody>
                    <a:bodyPr/>
                    <a:lstStyle/>
                    <a:p>
                      <a:pPr algn="ctr" fontAlgn="b"/>
                      <a:r>
                        <a:rPr lang="en-US" sz="2400" b="0" i="0" u="none" strike="noStrike" dirty="0">
                          <a:solidFill>
                            <a:srgbClr val="000000"/>
                          </a:solidFill>
                          <a:effectLst/>
                          <a:latin typeface="Calibri"/>
                        </a:rPr>
                        <a:t>UTM</a:t>
                      </a:r>
                    </a:p>
                  </a:txBody>
                  <a:tcPr marL="9525" marR="9525" marT="9525" marB="0" anchor="b"/>
                </a:tc>
                <a:tc>
                  <a:txBody>
                    <a:bodyPr/>
                    <a:lstStyle/>
                    <a:p>
                      <a:pPr algn="ctr" fontAlgn="b"/>
                      <a:r>
                        <a:rPr lang="en-US" sz="2400" b="0" i="0" u="none" strike="noStrike" dirty="0" smtClean="0">
                          <a:solidFill>
                            <a:srgbClr val="000000"/>
                          </a:solidFill>
                          <a:effectLst/>
                          <a:latin typeface="Calibri"/>
                        </a:rPr>
                        <a:t>94</a:t>
                      </a:r>
                      <a:endParaRPr lang="en-US" sz="2400" b="0" i="0" u="none" strike="noStrike" dirty="0">
                        <a:solidFill>
                          <a:srgbClr val="000000"/>
                        </a:solidFill>
                        <a:effectLst/>
                        <a:latin typeface="Calibri"/>
                      </a:endParaRPr>
                    </a:p>
                  </a:txBody>
                  <a:tcPr marL="9525" marR="9525" marT="9525" marB="0" anchor="b"/>
                </a:tc>
                <a:tc>
                  <a:txBody>
                    <a:bodyPr/>
                    <a:lstStyle/>
                    <a:p>
                      <a:pPr algn="ctr" fontAlgn="b"/>
                      <a:r>
                        <a:rPr lang="en-US" sz="2400" b="0" i="0" u="none" strike="noStrike" dirty="0" smtClean="0">
                          <a:solidFill>
                            <a:srgbClr val="000000"/>
                          </a:solidFill>
                          <a:effectLst/>
                          <a:latin typeface="Calibri"/>
                        </a:rPr>
                        <a:t>88</a:t>
                      </a:r>
                      <a:endParaRPr lang="en-US" sz="2400" b="0" i="0" u="none" strike="noStrike" dirty="0">
                        <a:solidFill>
                          <a:srgbClr val="000000"/>
                        </a:solidFill>
                        <a:effectLst/>
                        <a:latin typeface="Calibri"/>
                      </a:endParaRPr>
                    </a:p>
                  </a:txBody>
                  <a:tcPr marL="9525" marR="9525" marT="9525" marB="0" anchor="b"/>
                </a:tc>
                <a:tc>
                  <a:txBody>
                    <a:bodyPr/>
                    <a:lstStyle/>
                    <a:p>
                      <a:pPr algn="ctr" fontAlgn="b"/>
                      <a:r>
                        <a:rPr lang="en-US" sz="2400" b="0" i="0" u="none" strike="noStrike" dirty="0" smtClean="0">
                          <a:solidFill>
                            <a:srgbClr val="00B050"/>
                          </a:solidFill>
                          <a:effectLst/>
                          <a:latin typeface="Calibri"/>
                        </a:rPr>
                        <a:t>6.8</a:t>
                      </a:r>
                      <a:r>
                        <a:rPr lang="en-US" sz="2400" b="0" i="0" u="none" strike="noStrike" dirty="0">
                          <a:solidFill>
                            <a:srgbClr val="00B050"/>
                          </a:solidFill>
                          <a:effectLst/>
                          <a:latin typeface="Calibri"/>
                        </a:rPr>
                        <a:t>%</a:t>
                      </a:r>
                    </a:p>
                  </a:txBody>
                  <a:tcPr marL="9525" marR="9525" marT="9525" marB="0" anchor="b"/>
                </a:tc>
              </a:tr>
            </a:tbl>
          </a:graphicData>
        </a:graphic>
      </p:graphicFrame>
    </p:spTree>
    <p:extLst>
      <p:ext uri="{BB962C8B-B14F-4D97-AF65-F5344CB8AC3E}">
        <p14:creationId xmlns:p14="http://schemas.microsoft.com/office/powerpoint/2010/main" val="394810377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solidFill>
                  <a:srgbClr val="FF0000"/>
                </a:solidFill>
              </a:rPr>
              <a:t>% out-of-state FTF, high ACT</a:t>
            </a:r>
            <a:endParaRPr lang="en-US" b="1" dirty="0">
              <a:solidFill>
                <a:srgbClr val="FF0000"/>
              </a:solidFill>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943061296"/>
              </p:ext>
            </p:extLst>
          </p:nvPr>
        </p:nvGraphicFramePr>
        <p:xfrm>
          <a:off x="457200" y="1600200"/>
          <a:ext cx="8229600" cy="4536966"/>
        </p:xfrm>
        <a:graphic>
          <a:graphicData uri="http://schemas.openxmlformats.org/drawingml/2006/table">
            <a:tbl>
              <a:tblPr firstRow="1" bandRow="1">
                <a:tableStyleId>{5C22544A-7EE6-4342-B048-85BDC9FD1C3A}</a:tableStyleId>
              </a:tblPr>
              <a:tblGrid>
                <a:gridCol w="2057400"/>
                <a:gridCol w="2057400"/>
                <a:gridCol w="2057400"/>
                <a:gridCol w="2057400"/>
              </a:tblGrid>
              <a:tr h="422166">
                <a:tc>
                  <a:txBody>
                    <a:bodyPr/>
                    <a:lstStyle/>
                    <a:p>
                      <a:endParaRPr lang="en-US" dirty="0"/>
                    </a:p>
                  </a:txBody>
                  <a:tcPr/>
                </a:tc>
                <a:tc>
                  <a:txBody>
                    <a:bodyPr/>
                    <a:lstStyle/>
                    <a:p>
                      <a:pPr algn="ctr"/>
                      <a:r>
                        <a:rPr lang="en-US" dirty="0" smtClean="0"/>
                        <a:t>Fall 2015</a:t>
                      </a:r>
                      <a:endParaRPr lang="en-US" dirty="0"/>
                    </a:p>
                  </a:txBody>
                  <a:tcPr/>
                </a:tc>
                <a:tc>
                  <a:txBody>
                    <a:bodyPr/>
                    <a:lstStyle/>
                    <a:p>
                      <a:pPr algn="ctr"/>
                      <a:r>
                        <a:rPr lang="en-US" dirty="0" smtClean="0"/>
                        <a:t>Fall 2014</a:t>
                      </a:r>
                      <a:endParaRPr lang="en-US" dirty="0"/>
                    </a:p>
                  </a:txBody>
                  <a:tcPr/>
                </a:tc>
                <a:tc>
                  <a:txBody>
                    <a:bodyPr/>
                    <a:lstStyle/>
                    <a:p>
                      <a:pPr algn="ctr"/>
                      <a:r>
                        <a:rPr lang="en-US" dirty="0" smtClean="0"/>
                        <a:t>Delta</a:t>
                      </a:r>
                      <a:endParaRPr lang="en-US" dirty="0"/>
                    </a:p>
                  </a:txBody>
                  <a:tcPr/>
                </a:tc>
              </a:tr>
              <a:tr h="427226">
                <a:tc>
                  <a:txBody>
                    <a:bodyPr/>
                    <a:lstStyle/>
                    <a:p>
                      <a:pPr algn="ctr" fontAlgn="b"/>
                      <a:r>
                        <a:rPr lang="en-US" sz="2400" b="0" i="0" u="none" strike="noStrike" dirty="0">
                          <a:solidFill>
                            <a:srgbClr val="000000"/>
                          </a:solidFill>
                          <a:effectLst/>
                          <a:latin typeface="Calibri"/>
                        </a:rPr>
                        <a:t>APSU</a:t>
                      </a:r>
                    </a:p>
                  </a:txBody>
                  <a:tcPr marL="9525" marR="9525" marT="9525" marB="0" anchor="b"/>
                </a:tc>
                <a:tc>
                  <a:txBody>
                    <a:bodyPr/>
                    <a:lstStyle/>
                    <a:p>
                      <a:pPr algn="ctr"/>
                      <a:r>
                        <a:rPr lang="en-US" sz="2400" b="0" dirty="0" smtClean="0">
                          <a:solidFill>
                            <a:schemeClr val="accent1"/>
                          </a:solidFill>
                        </a:rPr>
                        <a:t>26</a:t>
                      </a:r>
                      <a:endParaRPr lang="en-US" sz="2400" b="0" dirty="0">
                        <a:solidFill>
                          <a:schemeClr val="accent1"/>
                        </a:solidFill>
                      </a:endParaRPr>
                    </a:p>
                  </a:txBody>
                  <a:tcPr/>
                </a:tc>
                <a:tc>
                  <a:txBody>
                    <a:bodyPr/>
                    <a:lstStyle/>
                    <a:p>
                      <a:pPr algn="ctr"/>
                      <a:r>
                        <a:rPr lang="en-US" sz="2400" dirty="0" smtClean="0">
                          <a:solidFill>
                            <a:srgbClr val="000204"/>
                          </a:solidFill>
                        </a:rPr>
                        <a:t>13</a:t>
                      </a:r>
                      <a:endParaRPr lang="en-US" sz="2400" dirty="0">
                        <a:solidFill>
                          <a:srgbClr val="000204"/>
                        </a:solidFill>
                      </a:endParaRPr>
                    </a:p>
                  </a:txBody>
                  <a:tcPr/>
                </a:tc>
                <a:tc>
                  <a:txBody>
                    <a:bodyPr/>
                    <a:lstStyle/>
                    <a:p>
                      <a:pPr algn="ctr"/>
                      <a:r>
                        <a:rPr lang="en-US" sz="2400" b="0" dirty="0" smtClean="0">
                          <a:solidFill>
                            <a:srgbClr val="00B050"/>
                          </a:solidFill>
                        </a:rPr>
                        <a:t>100%</a:t>
                      </a:r>
                      <a:endParaRPr lang="en-US" sz="2400" b="0" dirty="0">
                        <a:solidFill>
                          <a:srgbClr val="00B050"/>
                        </a:solidFill>
                      </a:endParaRPr>
                    </a:p>
                  </a:txBody>
                  <a:tcPr/>
                </a:tc>
              </a:tr>
              <a:tr h="427226">
                <a:tc>
                  <a:txBody>
                    <a:bodyPr/>
                    <a:lstStyle/>
                    <a:p>
                      <a:pPr algn="ctr" fontAlgn="b"/>
                      <a:r>
                        <a:rPr lang="en-US" sz="2400" b="0" i="0" u="none" strike="noStrike" dirty="0">
                          <a:solidFill>
                            <a:srgbClr val="000000"/>
                          </a:solidFill>
                          <a:effectLst/>
                          <a:latin typeface="Calibri"/>
                        </a:rPr>
                        <a:t>ETSU</a:t>
                      </a:r>
                    </a:p>
                  </a:txBody>
                  <a:tcPr marL="9525" marR="9525" marT="9525" marB="0" anchor="b"/>
                </a:tc>
                <a:tc>
                  <a:txBody>
                    <a:bodyPr/>
                    <a:lstStyle/>
                    <a:p>
                      <a:pPr algn="ctr"/>
                      <a:r>
                        <a:rPr lang="en-US" sz="2400" b="0" dirty="0" smtClean="0">
                          <a:solidFill>
                            <a:schemeClr val="accent1"/>
                          </a:solidFill>
                        </a:rPr>
                        <a:t>28</a:t>
                      </a:r>
                      <a:endParaRPr lang="en-US" sz="2400" b="0" dirty="0">
                        <a:solidFill>
                          <a:schemeClr val="accent1"/>
                        </a:solidFill>
                      </a:endParaRPr>
                    </a:p>
                  </a:txBody>
                  <a:tcPr/>
                </a:tc>
                <a:tc>
                  <a:txBody>
                    <a:bodyPr/>
                    <a:lstStyle/>
                    <a:p>
                      <a:pPr algn="ctr"/>
                      <a:r>
                        <a:rPr lang="en-US" sz="2400" dirty="0" smtClean="0">
                          <a:solidFill>
                            <a:srgbClr val="000204"/>
                          </a:solidFill>
                        </a:rPr>
                        <a:t>13</a:t>
                      </a:r>
                      <a:endParaRPr lang="en-US" sz="2400" dirty="0">
                        <a:solidFill>
                          <a:srgbClr val="000204"/>
                        </a:solidFill>
                      </a:endParaRPr>
                    </a:p>
                  </a:txBody>
                  <a:tcPr/>
                </a:tc>
                <a:tc>
                  <a:txBody>
                    <a:bodyPr/>
                    <a:lstStyle/>
                    <a:p>
                      <a:pPr algn="ctr"/>
                      <a:r>
                        <a:rPr lang="en-US" sz="2400" b="0" dirty="0" smtClean="0">
                          <a:solidFill>
                            <a:srgbClr val="00B050"/>
                          </a:solidFill>
                        </a:rPr>
                        <a:t>115.4%</a:t>
                      </a:r>
                      <a:endParaRPr lang="en-US" sz="2400" b="0" dirty="0">
                        <a:solidFill>
                          <a:srgbClr val="00B050"/>
                        </a:solidFill>
                      </a:endParaRPr>
                    </a:p>
                  </a:txBody>
                  <a:tcPr/>
                </a:tc>
              </a:tr>
              <a:tr h="427226">
                <a:tc>
                  <a:txBody>
                    <a:bodyPr/>
                    <a:lstStyle/>
                    <a:p>
                      <a:pPr algn="ctr" fontAlgn="b"/>
                      <a:r>
                        <a:rPr lang="en-US" sz="2400" b="0" i="0" u="none" strike="noStrike" dirty="0">
                          <a:solidFill>
                            <a:srgbClr val="000000"/>
                          </a:solidFill>
                          <a:effectLst/>
                          <a:latin typeface="Calibri"/>
                        </a:rPr>
                        <a:t>MTSU</a:t>
                      </a:r>
                    </a:p>
                  </a:txBody>
                  <a:tcPr marL="9525" marR="9525" marT="9525" marB="0" anchor="b"/>
                </a:tc>
                <a:tc>
                  <a:txBody>
                    <a:bodyPr/>
                    <a:lstStyle/>
                    <a:p>
                      <a:pPr algn="ctr"/>
                      <a:r>
                        <a:rPr lang="en-US" sz="2400" b="0" dirty="0" smtClean="0">
                          <a:solidFill>
                            <a:schemeClr val="accent1"/>
                          </a:solidFill>
                        </a:rPr>
                        <a:t>41</a:t>
                      </a:r>
                      <a:endParaRPr lang="en-US" sz="2400" b="0" dirty="0">
                        <a:solidFill>
                          <a:schemeClr val="accent1"/>
                        </a:solidFill>
                      </a:endParaRPr>
                    </a:p>
                  </a:txBody>
                  <a:tcPr/>
                </a:tc>
                <a:tc>
                  <a:txBody>
                    <a:bodyPr/>
                    <a:lstStyle/>
                    <a:p>
                      <a:pPr algn="ctr"/>
                      <a:r>
                        <a:rPr lang="en-US" sz="2400" dirty="0" smtClean="0">
                          <a:solidFill>
                            <a:srgbClr val="000204"/>
                          </a:solidFill>
                        </a:rPr>
                        <a:t>29</a:t>
                      </a:r>
                      <a:endParaRPr lang="en-US" sz="2400" dirty="0">
                        <a:solidFill>
                          <a:srgbClr val="000204"/>
                        </a:solidFill>
                      </a:endParaRPr>
                    </a:p>
                  </a:txBody>
                  <a:tcPr/>
                </a:tc>
                <a:tc>
                  <a:txBody>
                    <a:bodyPr/>
                    <a:lstStyle/>
                    <a:p>
                      <a:pPr algn="ctr"/>
                      <a:r>
                        <a:rPr lang="en-US" sz="2400" b="0" dirty="0" smtClean="0">
                          <a:solidFill>
                            <a:srgbClr val="00B050"/>
                          </a:solidFill>
                        </a:rPr>
                        <a:t>41.4%</a:t>
                      </a:r>
                    </a:p>
                  </a:txBody>
                  <a:tcPr/>
                </a:tc>
              </a:tr>
              <a:tr h="427226">
                <a:tc>
                  <a:txBody>
                    <a:bodyPr/>
                    <a:lstStyle/>
                    <a:p>
                      <a:pPr algn="ctr" fontAlgn="b"/>
                      <a:r>
                        <a:rPr lang="en-US" sz="2400" b="0" i="0" u="none" strike="noStrike" dirty="0">
                          <a:solidFill>
                            <a:srgbClr val="000000"/>
                          </a:solidFill>
                          <a:effectLst/>
                          <a:latin typeface="Calibri"/>
                        </a:rPr>
                        <a:t>TSU</a:t>
                      </a:r>
                    </a:p>
                  </a:txBody>
                  <a:tcPr marL="9525" marR="9525" marT="9525" marB="0" anchor="b"/>
                </a:tc>
                <a:tc>
                  <a:txBody>
                    <a:bodyPr/>
                    <a:lstStyle/>
                    <a:p>
                      <a:pPr algn="ctr"/>
                      <a:r>
                        <a:rPr lang="en-US" sz="2400" b="0" dirty="0" smtClean="0">
                          <a:solidFill>
                            <a:schemeClr val="accent1"/>
                          </a:solidFill>
                        </a:rPr>
                        <a:t>10</a:t>
                      </a:r>
                      <a:endParaRPr lang="en-US" sz="2400" b="0" dirty="0">
                        <a:solidFill>
                          <a:schemeClr val="accent1"/>
                        </a:solidFill>
                      </a:endParaRPr>
                    </a:p>
                  </a:txBody>
                  <a:tcPr/>
                </a:tc>
                <a:tc>
                  <a:txBody>
                    <a:bodyPr/>
                    <a:lstStyle/>
                    <a:p>
                      <a:pPr algn="ctr"/>
                      <a:r>
                        <a:rPr lang="en-US" sz="2400" dirty="0" smtClean="0">
                          <a:solidFill>
                            <a:srgbClr val="000204"/>
                          </a:solidFill>
                        </a:rPr>
                        <a:t>9</a:t>
                      </a:r>
                      <a:endParaRPr lang="en-US" sz="2400" dirty="0">
                        <a:solidFill>
                          <a:srgbClr val="000204"/>
                        </a:solidFill>
                      </a:endParaRPr>
                    </a:p>
                  </a:txBody>
                  <a:tcPr/>
                </a:tc>
                <a:tc>
                  <a:txBody>
                    <a:bodyPr/>
                    <a:lstStyle/>
                    <a:p>
                      <a:pPr algn="ctr"/>
                      <a:r>
                        <a:rPr lang="en-US" sz="2400" b="0" dirty="0" smtClean="0">
                          <a:solidFill>
                            <a:srgbClr val="00B050"/>
                          </a:solidFill>
                        </a:rPr>
                        <a:t>11.1%</a:t>
                      </a:r>
                      <a:endParaRPr lang="en-US" sz="2400" b="0" dirty="0">
                        <a:solidFill>
                          <a:srgbClr val="00B050"/>
                        </a:solidFill>
                      </a:endParaRPr>
                    </a:p>
                  </a:txBody>
                  <a:tcPr/>
                </a:tc>
              </a:tr>
              <a:tr h="427226">
                <a:tc>
                  <a:txBody>
                    <a:bodyPr/>
                    <a:lstStyle/>
                    <a:p>
                      <a:pPr algn="ctr" fontAlgn="b"/>
                      <a:r>
                        <a:rPr lang="en-US" sz="2400" b="0" i="0" u="none" strike="noStrike" dirty="0">
                          <a:solidFill>
                            <a:srgbClr val="000000"/>
                          </a:solidFill>
                          <a:effectLst/>
                          <a:latin typeface="Calibri"/>
                        </a:rPr>
                        <a:t>TTU</a:t>
                      </a:r>
                    </a:p>
                  </a:txBody>
                  <a:tcPr marL="9525" marR="9525" marT="9525" marB="0" anchor="b"/>
                </a:tc>
                <a:tc>
                  <a:txBody>
                    <a:bodyPr/>
                    <a:lstStyle/>
                    <a:p>
                      <a:pPr algn="ctr"/>
                      <a:r>
                        <a:rPr lang="en-US" sz="2400" b="0" dirty="0" smtClean="0">
                          <a:solidFill>
                            <a:schemeClr val="accent1"/>
                          </a:solidFill>
                        </a:rPr>
                        <a:t>7</a:t>
                      </a:r>
                      <a:endParaRPr lang="en-US" sz="2400" b="0" dirty="0">
                        <a:solidFill>
                          <a:schemeClr val="accent1"/>
                        </a:solidFill>
                      </a:endParaRPr>
                    </a:p>
                  </a:txBody>
                  <a:tcPr/>
                </a:tc>
                <a:tc>
                  <a:txBody>
                    <a:bodyPr/>
                    <a:lstStyle/>
                    <a:p>
                      <a:pPr algn="ctr"/>
                      <a:r>
                        <a:rPr lang="en-US" sz="2400" dirty="0" smtClean="0">
                          <a:solidFill>
                            <a:srgbClr val="000204"/>
                          </a:solidFill>
                        </a:rPr>
                        <a:t>12</a:t>
                      </a:r>
                      <a:endParaRPr lang="en-US" sz="2400" dirty="0">
                        <a:solidFill>
                          <a:srgbClr val="000204"/>
                        </a:solidFill>
                      </a:endParaRPr>
                    </a:p>
                  </a:txBody>
                  <a:tcPr/>
                </a:tc>
                <a:tc>
                  <a:txBody>
                    <a:bodyPr/>
                    <a:lstStyle/>
                    <a:p>
                      <a:pPr algn="ctr"/>
                      <a:r>
                        <a:rPr lang="en-US" sz="2400" b="0" dirty="0" smtClean="0">
                          <a:solidFill>
                            <a:srgbClr val="000204"/>
                          </a:solidFill>
                        </a:rPr>
                        <a:t>-41.7%</a:t>
                      </a:r>
                      <a:endParaRPr lang="en-US" sz="2400" b="0" dirty="0">
                        <a:solidFill>
                          <a:srgbClr val="000204"/>
                        </a:solidFill>
                      </a:endParaRPr>
                    </a:p>
                  </a:txBody>
                  <a:tcPr/>
                </a:tc>
              </a:tr>
              <a:tr h="427226">
                <a:tc>
                  <a:txBody>
                    <a:bodyPr/>
                    <a:lstStyle/>
                    <a:p>
                      <a:pPr algn="ctr" fontAlgn="b"/>
                      <a:r>
                        <a:rPr lang="en-US" sz="2400" b="0" i="0" u="none" strike="noStrike" dirty="0">
                          <a:solidFill>
                            <a:srgbClr val="000000"/>
                          </a:solidFill>
                          <a:effectLst/>
                          <a:latin typeface="Calibri"/>
                        </a:rPr>
                        <a:t>UM</a:t>
                      </a:r>
                    </a:p>
                  </a:txBody>
                  <a:tcPr marL="9525" marR="9525" marT="9525" marB="0" anchor="b"/>
                </a:tc>
                <a:tc>
                  <a:txBody>
                    <a:bodyPr/>
                    <a:lstStyle/>
                    <a:p>
                      <a:pPr algn="ctr"/>
                      <a:r>
                        <a:rPr lang="en-US" sz="2400" b="0" dirty="0" smtClean="0">
                          <a:solidFill>
                            <a:schemeClr val="accent1"/>
                          </a:solidFill>
                        </a:rPr>
                        <a:t>56</a:t>
                      </a:r>
                      <a:endParaRPr lang="en-US" sz="2400" b="0" dirty="0">
                        <a:solidFill>
                          <a:schemeClr val="accent1"/>
                        </a:solidFill>
                      </a:endParaRPr>
                    </a:p>
                  </a:txBody>
                  <a:tcPr/>
                </a:tc>
                <a:tc>
                  <a:txBody>
                    <a:bodyPr/>
                    <a:lstStyle/>
                    <a:p>
                      <a:pPr algn="ctr"/>
                      <a:r>
                        <a:rPr lang="en-US" sz="2400" dirty="0" smtClean="0">
                          <a:solidFill>
                            <a:srgbClr val="000204"/>
                          </a:solidFill>
                        </a:rPr>
                        <a:t>50</a:t>
                      </a:r>
                      <a:endParaRPr lang="en-US" sz="2400" dirty="0">
                        <a:solidFill>
                          <a:srgbClr val="000204"/>
                        </a:solidFill>
                      </a:endParaRPr>
                    </a:p>
                  </a:txBody>
                  <a:tcPr/>
                </a:tc>
                <a:tc>
                  <a:txBody>
                    <a:bodyPr/>
                    <a:lstStyle/>
                    <a:p>
                      <a:pPr algn="ctr"/>
                      <a:r>
                        <a:rPr lang="en-US" sz="2400" b="0" dirty="0" smtClean="0">
                          <a:solidFill>
                            <a:srgbClr val="00B050"/>
                          </a:solidFill>
                        </a:rPr>
                        <a:t>12%</a:t>
                      </a:r>
                      <a:endParaRPr lang="en-US" sz="2400" b="0" dirty="0">
                        <a:solidFill>
                          <a:srgbClr val="00B050"/>
                        </a:solidFill>
                      </a:endParaRPr>
                    </a:p>
                  </a:txBody>
                  <a:tcPr/>
                </a:tc>
              </a:tr>
              <a:tr h="427226">
                <a:tc>
                  <a:txBody>
                    <a:bodyPr/>
                    <a:lstStyle/>
                    <a:p>
                      <a:pPr algn="ctr" fontAlgn="b"/>
                      <a:r>
                        <a:rPr lang="en-US" sz="2400" b="0" i="0" u="none" strike="noStrike" dirty="0">
                          <a:solidFill>
                            <a:srgbClr val="000000"/>
                          </a:solidFill>
                          <a:effectLst/>
                          <a:latin typeface="Calibri"/>
                        </a:rPr>
                        <a:t>UTC</a:t>
                      </a:r>
                    </a:p>
                  </a:txBody>
                  <a:tcPr marL="9525" marR="9525" marT="9525" marB="0" anchor="b"/>
                </a:tc>
                <a:tc>
                  <a:txBody>
                    <a:bodyPr/>
                    <a:lstStyle/>
                    <a:p>
                      <a:pPr algn="ctr"/>
                      <a:r>
                        <a:rPr lang="en-US" sz="2400" b="0" dirty="0" smtClean="0">
                          <a:solidFill>
                            <a:schemeClr val="accent1"/>
                          </a:solidFill>
                        </a:rPr>
                        <a:t>11</a:t>
                      </a:r>
                      <a:endParaRPr lang="en-US" sz="2400" b="0" dirty="0">
                        <a:solidFill>
                          <a:schemeClr val="accent1"/>
                        </a:solidFill>
                      </a:endParaRPr>
                    </a:p>
                  </a:txBody>
                  <a:tcPr/>
                </a:tc>
                <a:tc>
                  <a:txBody>
                    <a:bodyPr/>
                    <a:lstStyle/>
                    <a:p>
                      <a:pPr algn="ctr"/>
                      <a:r>
                        <a:rPr lang="en-US" sz="2400" dirty="0" smtClean="0">
                          <a:solidFill>
                            <a:srgbClr val="000204"/>
                          </a:solidFill>
                        </a:rPr>
                        <a:t>11</a:t>
                      </a:r>
                      <a:endParaRPr lang="en-US" sz="2400" dirty="0">
                        <a:solidFill>
                          <a:srgbClr val="000204"/>
                        </a:solidFill>
                      </a:endParaRPr>
                    </a:p>
                  </a:txBody>
                  <a:tcPr/>
                </a:tc>
                <a:tc>
                  <a:txBody>
                    <a:bodyPr/>
                    <a:lstStyle/>
                    <a:p>
                      <a:pPr algn="ctr"/>
                      <a:r>
                        <a:rPr lang="en-US" sz="2400" b="0" dirty="0" smtClean="0">
                          <a:solidFill>
                            <a:srgbClr val="000204"/>
                          </a:solidFill>
                        </a:rPr>
                        <a:t>0%</a:t>
                      </a:r>
                      <a:endParaRPr lang="en-US" sz="2400" b="0" dirty="0">
                        <a:solidFill>
                          <a:srgbClr val="000204"/>
                        </a:solidFill>
                      </a:endParaRPr>
                    </a:p>
                  </a:txBody>
                  <a:tcPr/>
                </a:tc>
              </a:tr>
              <a:tr h="427226">
                <a:tc>
                  <a:txBody>
                    <a:bodyPr/>
                    <a:lstStyle/>
                    <a:p>
                      <a:pPr algn="ctr" fontAlgn="b"/>
                      <a:r>
                        <a:rPr lang="en-US" sz="2400" b="0" i="0" u="none" strike="noStrike" dirty="0">
                          <a:solidFill>
                            <a:srgbClr val="000000"/>
                          </a:solidFill>
                          <a:effectLst/>
                          <a:latin typeface="Calibri"/>
                        </a:rPr>
                        <a:t>UTK</a:t>
                      </a:r>
                    </a:p>
                  </a:txBody>
                  <a:tcPr marL="9525" marR="9525" marT="9525" marB="0" anchor="b"/>
                </a:tc>
                <a:tc>
                  <a:txBody>
                    <a:bodyPr/>
                    <a:lstStyle/>
                    <a:p>
                      <a:pPr algn="ctr"/>
                      <a:r>
                        <a:rPr lang="en-US" sz="2400" b="0" dirty="0" smtClean="0">
                          <a:solidFill>
                            <a:schemeClr val="accent1"/>
                          </a:solidFill>
                        </a:rPr>
                        <a:t>434</a:t>
                      </a:r>
                      <a:endParaRPr lang="en-US" sz="2400" b="0" dirty="0">
                        <a:solidFill>
                          <a:schemeClr val="accent1"/>
                        </a:solidFill>
                      </a:endParaRPr>
                    </a:p>
                  </a:txBody>
                  <a:tcPr/>
                </a:tc>
                <a:tc>
                  <a:txBody>
                    <a:bodyPr/>
                    <a:lstStyle/>
                    <a:p>
                      <a:pPr algn="ctr"/>
                      <a:r>
                        <a:rPr lang="en-US" sz="2400" dirty="0" smtClean="0">
                          <a:solidFill>
                            <a:srgbClr val="000204"/>
                          </a:solidFill>
                        </a:rPr>
                        <a:t>248</a:t>
                      </a:r>
                      <a:endParaRPr lang="en-US" sz="2400" dirty="0">
                        <a:solidFill>
                          <a:srgbClr val="000204"/>
                        </a:solidFill>
                      </a:endParaRPr>
                    </a:p>
                  </a:txBody>
                  <a:tcPr/>
                </a:tc>
                <a:tc>
                  <a:txBody>
                    <a:bodyPr/>
                    <a:lstStyle/>
                    <a:p>
                      <a:pPr algn="ctr"/>
                      <a:r>
                        <a:rPr lang="en-US" sz="2400" b="0" dirty="0" smtClean="0">
                          <a:solidFill>
                            <a:srgbClr val="00B050"/>
                          </a:solidFill>
                        </a:rPr>
                        <a:t>55.6%</a:t>
                      </a:r>
                      <a:endParaRPr lang="en-US" sz="2400" b="0" dirty="0">
                        <a:solidFill>
                          <a:srgbClr val="00B050"/>
                        </a:solidFill>
                      </a:endParaRPr>
                    </a:p>
                  </a:txBody>
                  <a:tcPr/>
                </a:tc>
              </a:tr>
              <a:tr h="427226">
                <a:tc>
                  <a:txBody>
                    <a:bodyPr/>
                    <a:lstStyle/>
                    <a:p>
                      <a:pPr algn="ctr" fontAlgn="b"/>
                      <a:r>
                        <a:rPr lang="en-US" sz="2400" b="0" i="0" u="none" strike="noStrike" dirty="0">
                          <a:solidFill>
                            <a:srgbClr val="000000"/>
                          </a:solidFill>
                          <a:effectLst/>
                          <a:latin typeface="Calibri"/>
                        </a:rPr>
                        <a:t>UTM</a:t>
                      </a:r>
                    </a:p>
                  </a:txBody>
                  <a:tcPr marL="9525" marR="9525" marT="9525" marB="0" anchor="b"/>
                </a:tc>
                <a:tc>
                  <a:txBody>
                    <a:bodyPr/>
                    <a:lstStyle/>
                    <a:p>
                      <a:pPr algn="ctr"/>
                      <a:r>
                        <a:rPr lang="en-US" sz="2400" b="0" dirty="0" smtClean="0">
                          <a:solidFill>
                            <a:schemeClr val="accent1"/>
                          </a:solidFill>
                        </a:rPr>
                        <a:t>12</a:t>
                      </a:r>
                      <a:endParaRPr lang="en-US" sz="2400" b="0" dirty="0">
                        <a:solidFill>
                          <a:schemeClr val="accent1"/>
                        </a:solidFill>
                      </a:endParaRPr>
                    </a:p>
                  </a:txBody>
                  <a:tcPr/>
                </a:tc>
                <a:tc>
                  <a:txBody>
                    <a:bodyPr/>
                    <a:lstStyle/>
                    <a:p>
                      <a:pPr algn="ctr"/>
                      <a:r>
                        <a:rPr lang="en-US" sz="2400" dirty="0" smtClean="0">
                          <a:solidFill>
                            <a:srgbClr val="000204"/>
                          </a:solidFill>
                        </a:rPr>
                        <a:t>19</a:t>
                      </a:r>
                      <a:endParaRPr lang="en-US" sz="2400" dirty="0">
                        <a:solidFill>
                          <a:srgbClr val="000204"/>
                        </a:solidFill>
                      </a:endParaRPr>
                    </a:p>
                  </a:txBody>
                  <a:tcPr/>
                </a:tc>
                <a:tc>
                  <a:txBody>
                    <a:bodyPr/>
                    <a:lstStyle/>
                    <a:p>
                      <a:pPr algn="ctr"/>
                      <a:r>
                        <a:rPr lang="en-US" sz="2400" b="0" dirty="0" smtClean="0">
                          <a:solidFill>
                            <a:srgbClr val="000204"/>
                          </a:solidFill>
                        </a:rPr>
                        <a:t>-36.8%</a:t>
                      </a:r>
                      <a:endParaRPr lang="en-US" sz="2400" b="0" dirty="0">
                        <a:solidFill>
                          <a:srgbClr val="000204"/>
                        </a:solidFill>
                      </a:endParaRPr>
                    </a:p>
                  </a:txBody>
                  <a:tcPr/>
                </a:tc>
              </a:tr>
            </a:tbl>
          </a:graphicData>
        </a:graphic>
      </p:graphicFrame>
    </p:spTree>
    <p:extLst>
      <p:ext uri="{BB962C8B-B14F-4D97-AF65-F5344CB8AC3E}">
        <p14:creationId xmlns:p14="http://schemas.microsoft.com/office/powerpoint/2010/main" val="292243840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Next Steps</a:t>
            </a:r>
            <a:endParaRPr lang="en-US" b="1" dirty="0">
              <a:solidFill>
                <a:srgbClr val="FF0000"/>
              </a:solidFill>
            </a:endParaRPr>
          </a:p>
        </p:txBody>
      </p:sp>
      <p:sp>
        <p:nvSpPr>
          <p:cNvPr id="3" name="Content Placeholder 2"/>
          <p:cNvSpPr>
            <a:spLocks noGrp="1"/>
          </p:cNvSpPr>
          <p:nvPr>
            <p:ph idx="1"/>
          </p:nvPr>
        </p:nvSpPr>
        <p:spPr>
          <a:xfrm>
            <a:off x="381000" y="1295400"/>
            <a:ext cx="8382000" cy="4525963"/>
          </a:xfrm>
        </p:spPr>
        <p:txBody>
          <a:bodyPr>
            <a:normAutofit/>
          </a:bodyPr>
          <a:lstStyle/>
          <a:p>
            <a:r>
              <a:rPr lang="en-US" dirty="0" smtClean="0"/>
              <a:t>Research, research, research</a:t>
            </a:r>
          </a:p>
          <a:p>
            <a:pPr lvl="1"/>
            <a:r>
              <a:rPr lang="en-US" dirty="0" smtClean="0"/>
              <a:t>TN Promise students enrolling elsewhere</a:t>
            </a:r>
          </a:p>
          <a:p>
            <a:pPr lvl="1"/>
            <a:r>
              <a:rPr lang="en-US" dirty="0" smtClean="0"/>
              <a:t>“Waterfall” – when do students drop off the TN Promise, and where do they end up?</a:t>
            </a:r>
          </a:p>
          <a:p>
            <a:pPr lvl="1"/>
            <a:r>
              <a:rPr lang="en-US" dirty="0" smtClean="0"/>
              <a:t>Students enrolling in 2- vs. 4-year institutions</a:t>
            </a:r>
          </a:p>
          <a:p>
            <a:pPr lvl="1"/>
            <a:r>
              <a:rPr lang="en-US" dirty="0" smtClean="0"/>
              <a:t>Variation by region, county, high school</a:t>
            </a:r>
          </a:p>
          <a:p>
            <a:pPr lvl="1"/>
            <a:r>
              <a:rPr lang="en-US" dirty="0" smtClean="0"/>
              <a:t>Persistence and retention (Fall to spring, Year 1-2)</a:t>
            </a:r>
            <a:endParaRPr lang="en-US" dirty="0"/>
          </a:p>
        </p:txBody>
      </p:sp>
    </p:spTree>
    <p:extLst>
      <p:ext uri="{BB962C8B-B14F-4D97-AF65-F5344CB8AC3E}">
        <p14:creationId xmlns:p14="http://schemas.microsoft.com/office/powerpoint/2010/main" val="200092719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Key Takeaways</a:t>
            </a:r>
            <a:endParaRPr lang="en-US" b="1" dirty="0">
              <a:solidFill>
                <a:srgbClr val="FF0000"/>
              </a:solidFill>
            </a:endParaRPr>
          </a:p>
        </p:txBody>
      </p:sp>
      <p:sp>
        <p:nvSpPr>
          <p:cNvPr id="3" name="Content Placeholder 2"/>
          <p:cNvSpPr>
            <a:spLocks noGrp="1"/>
          </p:cNvSpPr>
          <p:nvPr>
            <p:ph idx="1"/>
          </p:nvPr>
        </p:nvSpPr>
        <p:spPr/>
        <p:txBody>
          <a:bodyPr>
            <a:normAutofit fontScale="92500"/>
          </a:bodyPr>
          <a:lstStyle/>
          <a:p>
            <a:r>
              <a:rPr lang="en-US" dirty="0" smtClean="0"/>
              <a:t>Increase in FTF enrollment will increase Tennessee’s college-going rate </a:t>
            </a:r>
            <a:r>
              <a:rPr lang="en-US" b="1" dirty="0" smtClean="0"/>
              <a:t>by 5-6%.</a:t>
            </a:r>
          </a:p>
          <a:p>
            <a:r>
              <a:rPr lang="en-US" dirty="0" smtClean="0"/>
              <a:t>Shifts in enrollment to CCs and TCATs from four-years </a:t>
            </a:r>
            <a:r>
              <a:rPr lang="en-US" b="1" dirty="0" smtClean="0"/>
              <a:t>more profound </a:t>
            </a:r>
            <a:r>
              <a:rPr lang="en-US" dirty="0" smtClean="0"/>
              <a:t>than expected.</a:t>
            </a:r>
          </a:p>
          <a:p>
            <a:r>
              <a:rPr lang="en-US" dirty="0" smtClean="0"/>
              <a:t>Students in the </a:t>
            </a:r>
            <a:r>
              <a:rPr lang="en-US" b="1" dirty="0" smtClean="0"/>
              <a:t>middle</a:t>
            </a:r>
            <a:r>
              <a:rPr lang="en-US" dirty="0" smtClean="0"/>
              <a:t> of the ACT distribution are more likely to enroll in CC than in past.</a:t>
            </a:r>
          </a:p>
          <a:p>
            <a:r>
              <a:rPr lang="en-US" dirty="0" smtClean="0"/>
              <a:t>Increases in </a:t>
            </a:r>
            <a:r>
              <a:rPr lang="en-US" b="1" dirty="0" smtClean="0"/>
              <a:t>high achieving </a:t>
            </a:r>
            <a:r>
              <a:rPr lang="en-US" dirty="0" smtClean="0"/>
              <a:t>out-of-state enrollment at universities.</a:t>
            </a:r>
            <a:endParaRPr lang="en-US" b="1" dirty="0" smtClean="0"/>
          </a:p>
          <a:p>
            <a:endParaRPr lang="en-US" dirty="0"/>
          </a:p>
        </p:txBody>
      </p:sp>
    </p:spTree>
    <p:extLst>
      <p:ext uri="{BB962C8B-B14F-4D97-AF65-F5344CB8AC3E}">
        <p14:creationId xmlns:p14="http://schemas.microsoft.com/office/powerpoint/2010/main" val="210940145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rPr>
              <a:t>Tennessee Promise – Cohort 2</a:t>
            </a:r>
            <a:endParaRPr lang="en-US" b="1" dirty="0">
              <a:solidFill>
                <a:srgbClr val="FF0000"/>
              </a:solidFill>
            </a:endParaRPr>
          </a:p>
        </p:txBody>
      </p:sp>
      <p:sp>
        <p:nvSpPr>
          <p:cNvPr id="3" name="Content Placeholder 2"/>
          <p:cNvSpPr>
            <a:spLocks noGrp="1"/>
          </p:cNvSpPr>
          <p:nvPr>
            <p:ph idx="1"/>
          </p:nvPr>
        </p:nvSpPr>
        <p:spPr/>
        <p:txBody>
          <a:bodyPr/>
          <a:lstStyle/>
          <a:p>
            <a:r>
              <a:rPr lang="en-US" b="1" dirty="0" smtClean="0"/>
              <a:t>59,621</a:t>
            </a:r>
            <a:r>
              <a:rPr lang="en-US" dirty="0" smtClean="0"/>
              <a:t> high school seniors have signed up for 2016 Tennessee Promise</a:t>
            </a:r>
          </a:p>
          <a:p>
            <a:pPr lvl="1"/>
            <a:r>
              <a:rPr lang="en-US" dirty="0" smtClean="0"/>
              <a:t>Deadline to sign up was November 2</a:t>
            </a:r>
          </a:p>
          <a:p>
            <a:r>
              <a:rPr lang="en-US" dirty="0" smtClean="0"/>
              <a:t>Similar to Cohort 1 at this point in time</a:t>
            </a:r>
          </a:p>
          <a:p>
            <a:pPr lvl="1"/>
            <a:r>
              <a:rPr lang="en-US" dirty="0" smtClean="0"/>
              <a:t>67 percent White</a:t>
            </a:r>
          </a:p>
          <a:p>
            <a:pPr lvl="1"/>
            <a:r>
              <a:rPr lang="en-US" dirty="0" smtClean="0"/>
              <a:t>50 percent female</a:t>
            </a:r>
          </a:p>
          <a:p>
            <a:pPr lvl="1"/>
            <a:r>
              <a:rPr lang="en-US" dirty="0" smtClean="0"/>
              <a:t>Majority state intention to attend CCs; 10 percent list TCAT as preferred institution. </a:t>
            </a:r>
            <a:endParaRPr lang="en-US" dirty="0"/>
          </a:p>
        </p:txBody>
      </p:sp>
    </p:spTree>
    <p:extLst>
      <p:ext uri="{BB962C8B-B14F-4D97-AF65-F5344CB8AC3E}">
        <p14:creationId xmlns:p14="http://schemas.microsoft.com/office/powerpoint/2010/main" val="47552991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1143000"/>
          </a:xfrm>
        </p:spPr>
        <p:txBody>
          <a:bodyPr>
            <a:normAutofit fontScale="90000"/>
          </a:bodyPr>
          <a:lstStyle/>
          <a:p>
            <a:r>
              <a:rPr lang="en-US" b="1" dirty="0" smtClean="0">
                <a:solidFill>
                  <a:srgbClr val="FF0000"/>
                </a:solidFill>
              </a:rPr>
              <a:t>Questions? </a:t>
            </a:r>
            <a:br>
              <a:rPr lang="en-US" b="1" dirty="0" smtClean="0">
                <a:solidFill>
                  <a:srgbClr val="FF0000"/>
                </a:solidFill>
              </a:rPr>
            </a:br>
            <a:r>
              <a:rPr lang="en-US" b="1" dirty="0" smtClean="0">
                <a:solidFill>
                  <a:srgbClr val="FF0000"/>
                </a:solidFill>
              </a:rPr>
              <a:t>Thank you! </a:t>
            </a:r>
            <a:endParaRPr lang="en-US" b="1" dirty="0">
              <a:solidFill>
                <a:srgbClr val="FF0000"/>
              </a:solidFill>
            </a:endParaRPr>
          </a:p>
        </p:txBody>
      </p:sp>
      <p:sp>
        <p:nvSpPr>
          <p:cNvPr id="3" name="Content Placeholder 2"/>
          <p:cNvSpPr>
            <a:spLocks noGrp="1"/>
          </p:cNvSpPr>
          <p:nvPr>
            <p:ph idx="1"/>
          </p:nvPr>
        </p:nvSpPr>
        <p:spPr>
          <a:xfrm>
            <a:off x="457200" y="2971800"/>
            <a:ext cx="8229600" cy="3154363"/>
          </a:xfrm>
        </p:spPr>
        <p:txBody>
          <a:bodyPr/>
          <a:lstStyle/>
          <a:p>
            <a:pPr marL="0" indent="0" algn="ctr">
              <a:buNone/>
            </a:pPr>
            <a:endParaRPr lang="en-US" dirty="0" smtClean="0">
              <a:hlinkClick r:id="rId3"/>
            </a:endParaRPr>
          </a:p>
          <a:p>
            <a:pPr marL="0" indent="0" algn="ctr">
              <a:buNone/>
            </a:pPr>
            <a:r>
              <a:rPr lang="en-US" dirty="0" smtClean="0">
                <a:hlinkClick r:id="rId3"/>
              </a:rPr>
              <a:t>emily.house@tn.gov</a:t>
            </a:r>
            <a:endParaRPr lang="en-US" dirty="0" smtClean="0"/>
          </a:p>
        </p:txBody>
      </p:sp>
    </p:spTree>
    <p:extLst>
      <p:ext uri="{BB962C8B-B14F-4D97-AF65-F5344CB8AC3E}">
        <p14:creationId xmlns:p14="http://schemas.microsoft.com/office/powerpoint/2010/main" val="56738123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Tennessee State Colors">
      <a:dk1>
        <a:srgbClr val="002C73"/>
      </a:dk1>
      <a:lt1>
        <a:srgbClr val="FFFFFF"/>
      </a:lt1>
      <a:dk2>
        <a:srgbClr val="D22630"/>
      </a:dk2>
      <a:lt2>
        <a:srgbClr val="75787B"/>
      </a:lt2>
      <a:accent1>
        <a:srgbClr val="131E29"/>
      </a:accent1>
      <a:accent2>
        <a:srgbClr val="7C2529"/>
      </a:accent2>
      <a:accent3>
        <a:srgbClr val="F1E6B2"/>
      </a:accent3>
      <a:accent4>
        <a:srgbClr val="CBC4BC"/>
      </a:accent4>
      <a:accent5>
        <a:srgbClr val="2DCCD3"/>
      </a:accent5>
      <a:accent6>
        <a:srgbClr val="E87722"/>
      </a:accent6>
      <a:hlink>
        <a:srgbClr val="5D7975"/>
      </a:hlink>
      <a:folHlink>
        <a:srgbClr val="D2D755"/>
      </a:folHlink>
    </a:clrScheme>
    <a:fontScheme name="Open Sans">
      <a:majorFont>
        <a:latin typeface="Open Sans"/>
        <a:ea typeface=""/>
        <a:cs typeface=""/>
      </a:majorFont>
      <a:minorFont>
        <a:latin typeface="Ope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462</TotalTime>
  <Words>2162</Words>
  <Application>Microsoft Office PowerPoint</Application>
  <PresentationFormat>On-screen Show (4:3)</PresentationFormat>
  <Paragraphs>923</Paragraphs>
  <Slides>29</Slides>
  <Notes>29</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Office Theme</vt:lpstr>
      <vt:lpstr>Tennessee Promise: Fall 2015 Update </vt:lpstr>
      <vt:lpstr>Points of Interest</vt:lpstr>
      <vt:lpstr>Data Sources</vt:lpstr>
      <vt:lpstr>PowerPoint Presentation</vt:lpstr>
      <vt:lpstr>Tennessee Promise Students</vt:lpstr>
      <vt:lpstr>Tennessee Promise Students</vt:lpstr>
      <vt:lpstr>Program Cost</vt:lpstr>
      <vt:lpstr>First-time Freshmen: Enrollment</vt:lpstr>
      <vt:lpstr>PowerPoint Presentation</vt:lpstr>
      <vt:lpstr>Non-TN Promise enrollees at CCs (N = 6,600)</vt:lpstr>
      <vt:lpstr>PowerPoint Presentation</vt:lpstr>
      <vt:lpstr>PowerPoint Presentation</vt:lpstr>
      <vt:lpstr>College-going Rate </vt:lpstr>
      <vt:lpstr>CGR by state</vt:lpstr>
      <vt:lpstr>CGR by state</vt:lpstr>
      <vt:lpstr>First-time Freshmen: ACT Scores</vt:lpstr>
      <vt:lpstr>Average ACT by Institution, FTF</vt:lpstr>
      <vt:lpstr>Average ACT by Institution, FTF</vt:lpstr>
      <vt:lpstr>Average ACT by institution, FTF</vt:lpstr>
      <vt:lpstr>PowerPoint Presentation</vt:lpstr>
      <vt:lpstr>PowerPoint Presentation</vt:lpstr>
      <vt:lpstr>PowerPoint Presentation</vt:lpstr>
      <vt:lpstr>Average ACT by institution</vt:lpstr>
      <vt:lpstr>% out-of-state FTF</vt:lpstr>
      <vt:lpstr>% out-of-state FTF, high ACT</vt:lpstr>
      <vt:lpstr>Next Steps</vt:lpstr>
      <vt:lpstr>Key Takeaways</vt:lpstr>
      <vt:lpstr>Tennessee Promise – Cohort 2</vt:lpstr>
      <vt:lpstr>Questions?  Thank you! </vt:lpstr>
    </vt:vector>
  </TitlesOfParts>
  <Company>Hewlett-Packard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Derrick</dc:creator>
  <cp:lastModifiedBy>Emily House</cp:lastModifiedBy>
  <cp:revision>82</cp:revision>
  <cp:lastPrinted>2015-11-19T14:09:42Z</cp:lastPrinted>
  <dcterms:created xsi:type="dcterms:W3CDTF">2015-09-11T02:11:17Z</dcterms:created>
  <dcterms:modified xsi:type="dcterms:W3CDTF">2015-11-19T14:10:25Z</dcterms:modified>
</cp:coreProperties>
</file>