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62" r:id="rId6"/>
    <p:sldId id="273" r:id="rId7"/>
    <p:sldId id="275" r:id="rId8"/>
    <p:sldId id="274" r:id="rId9"/>
    <p:sldId id="276" r:id="rId10"/>
    <p:sldId id="277" r:id="rId11"/>
    <p:sldId id="281" r:id="rId12"/>
    <p:sldId id="278" r:id="rId13"/>
    <p:sldId id="279" r:id="rId14"/>
    <p:sldId id="280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C73"/>
    <a:srgbClr val="75787B"/>
    <a:srgbClr val="D22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949D3C1-0B43-4B07-9AEF-47EFC56DBF28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B9BE70A-568C-40FE-BDFE-99BFCE927F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13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5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0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751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47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0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8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52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21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80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64180"/>
            <a:ext cx="9162564" cy="493820"/>
          </a:xfrm>
          <a:prstGeom prst="rect">
            <a:avLst/>
          </a:prstGeom>
          <a:gradFill flip="none" rotWithShape="1">
            <a:gsLst>
              <a:gs pos="0">
                <a:srgbClr val="002C73"/>
              </a:gs>
              <a:gs pos="77000">
                <a:srgbClr val="002C73">
                  <a:alpha val="72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49441" y="6446214"/>
            <a:ext cx="461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Tennessee Higher</a:t>
            </a:r>
            <a:r>
              <a:rPr lang="en-US" b="0" baseline="0" dirty="0" smtClean="0">
                <a:solidFill>
                  <a:schemeClr val="bg1"/>
                </a:solidFill>
              </a:rPr>
              <a:t> Education Commission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65175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18288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2C73"/>
                </a:solidFill>
                <a:latin typeface="+mn-lt"/>
              </a:rPr>
              <a:t>Office of P-16 Initiatives Update</a:t>
            </a:r>
            <a:endParaRPr lang="en-US" dirty="0">
              <a:solidFill>
                <a:srgbClr val="002C73"/>
              </a:solidFill>
              <a:latin typeface="+mn-lt"/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295400" y="3048000"/>
            <a:ext cx="6400800" cy="1219200"/>
          </a:xfrm>
        </p:spPr>
        <p:txBody>
          <a:bodyPr anchor="ctr"/>
          <a:lstStyle/>
          <a:p>
            <a:r>
              <a:rPr lang="en-US" dirty="0" smtClean="0">
                <a:solidFill>
                  <a:srgbClr val="75787B"/>
                </a:solidFill>
              </a:rPr>
              <a:t>November 19, 2015</a:t>
            </a:r>
            <a:endParaRPr lang="en-US" dirty="0">
              <a:solidFill>
                <a:srgbClr val="7578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36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Latino Student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concluded September 30, 2015</a:t>
            </a:r>
          </a:p>
          <a:p>
            <a:r>
              <a:rPr lang="en-US" dirty="0" smtClean="0"/>
              <a:t>$600,000 four-year grant from Lumina Foundation</a:t>
            </a:r>
          </a:p>
          <a:p>
            <a:r>
              <a:rPr lang="en-US" dirty="0" smtClean="0"/>
              <a:t>Focus: to increased Latino degree attainment in Memphis</a:t>
            </a:r>
          </a:p>
          <a:p>
            <a:pPr lvl="1"/>
            <a:r>
              <a:rPr lang="en-US" dirty="0" smtClean="0"/>
              <a:t>Collaborative partnership building</a:t>
            </a:r>
          </a:p>
          <a:p>
            <a:pPr lvl="1"/>
            <a:r>
              <a:rPr lang="en-US" dirty="0" smtClean="0"/>
              <a:t>Abriendo Puertas college access program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63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Latino Student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Outcomes</a:t>
            </a:r>
          </a:p>
          <a:p>
            <a:r>
              <a:rPr lang="en-US" dirty="0" smtClean="0"/>
              <a:t>Collaborative-building</a:t>
            </a:r>
          </a:p>
          <a:p>
            <a:pPr lvl="1"/>
            <a:r>
              <a:rPr lang="en-US" dirty="0" smtClean="0"/>
              <a:t>Latino Student Success work group integrated into the Strive network</a:t>
            </a:r>
          </a:p>
          <a:p>
            <a:pPr lvl="1"/>
            <a:r>
              <a:rPr lang="en-US" dirty="0" smtClean="0"/>
              <a:t> Memphis received a Community Partnership for Attainment (CPA) grant from Lumina Foundation</a:t>
            </a:r>
          </a:p>
          <a:p>
            <a:pPr lvl="2"/>
            <a:r>
              <a:rPr lang="en-US" dirty="0" smtClean="0"/>
              <a:t>Focus on Latino students</a:t>
            </a:r>
          </a:p>
          <a:p>
            <a:pPr lvl="1"/>
            <a:r>
              <a:rPr lang="en-US" dirty="0" smtClean="0"/>
              <a:t>Increased focus on role of Latino students in meeting community-wide attainment goals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05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Latino Student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Outcomes</a:t>
            </a:r>
          </a:p>
          <a:p>
            <a:r>
              <a:rPr lang="en-US" dirty="0" smtClean="0"/>
              <a:t>Abriendo Puertas</a:t>
            </a:r>
          </a:p>
          <a:p>
            <a:pPr lvl="1"/>
            <a:r>
              <a:rPr lang="en-US" dirty="0" smtClean="0"/>
              <a:t>Program model is cost-effective and sustainable </a:t>
            </a:r>
          </a:p>
          <a:p>
            <a:pPr lvl="1"/>
            <a:r>
              <a:rPr lang="en-US" dirty="0" smtClean="0"/>
              <a:t>Community college access and success workshops and events</a:t>
            </a:r>
          </a:p>
          <a:p>
            <a:pPr lvl="1"/>
            <a:r>
              <a:rPr lang="en-US" dirty="0" smtClean="0"/>
              <a:t>College Advising services to ~400 students at 7 high schools</a:t>
            </a:r>
          </a:p>
          <a:p>
            <a:pPr lvl="1"/>
            <a:r>
              <a:rPr lang="en-US" dirty="0" smtClean="0"/>
              <a:t>90 percent college enrollment (3 year avg)</a:t>
            </a:r>
          </a:p>
          <a:p>
            <a:pPr lvl="1"/>
            <a:r>
              <a:rPr lang="en-US" dirty="0" smtClean="0"/>
              <a:t>96 percent high school grad rate</a:t>
            </a:r>
          </a:p>
          <a:p>
            <a:pPr lvl="1"/>
            <a:r>
              <a:rPr lang="en-US" dirty="0" smtClean="0"/>
              <a:t>3.07 avg GPA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8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Latino Student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Increased college affordability</a:t>
            </a:r>
          </a:p>
          <a:p>
            <a:pPr lvl="1"/>
            <a:r>
              <a:rPr lang="en-US" dirty="0" smtClean="0"/>
              <a:t>Higher education institutions discount tuition through targeted financial aid</a:t>
            </a:r>
          </a:p>
          <a:p>
            <a:pPr lvl="1"/>
            <a:r>
              <a:rPr lang="en-US" dirty="0" smtClean="0"/>
              <a:t>Private funders provide LSS Scholarships and small, interest-free loans</a:t>
            </a:r>
          </a:p>
          <a:p>
            <a:pPr lvl="1"/>
            <a:r>
              <a:rPr lang="en-US" dirty="0" smtClean="0"/>
              <a:t>Student support on campus: dedicated staff member + student organization</a:t>
            </a:r>
          </a:p>
          <a:p>
            <a:pPr lvl="1"/>
            <a:r>
              <a:rPr lang="en-US" dirty="0" smtClean="0"/>
              <a:t>$12.5 million commitment to support LSS scholarships at Christian Brother’s University</a:t>
            </a:r>
          </a:p>
          <a:p>
            <a:pPr lvl="1"/>
            <a:r>
              <a:rPr lang="en-US" dirty="0" smtClean="0"/>
              <a:t>CBU goal: 15% of incoming class is Latino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63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to College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24400"/>
          </a:xfrm>
        </p:spPr>
        <p:txBody>
          <a:bodyPr>
            <a:noAutofit/>
          </a:bodyPr>
          <a:lstStyle/>
          <a:p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College App Week 2015</a:t>
            </a:r>
          </a:p>
          <a:p>
            <a:pPr lvl="1"/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252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schools and organizations in 78 counties</a:t>
            </a:r>
          </a:p>
          <a:p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College Planning Night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Parent-focused workshop on what parents need to know as their student prepares to enter senior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year – 77 participating high schools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College Signing Day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School-wide event that celebrates the seniors who are continuing on to postsecondary education –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68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participating high schools</a:t>
            </a:r>
          </a:p>
          <a:p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College Goal Tennessee</a:t>
            </a: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and parents receive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assistance </a:t>
            </a:r>
          </a:p>
          <a:p>
            <a:pPr marL="457200" lvl="1" indent="0"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with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completion of the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FAFSA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 and </a:t>
            </a:r>
            <a:endParaRPr lang="en-US" sz="16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can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get other financial aid and planning </a:t>
            </a:r>
            <a:endParaRPr lang="en-US" sz="16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advice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Working with TDOE, TSAC, and Tennessee </a:t>
            </a:r>
            <a:endParaRPr lang="en-US" sz="16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Promise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partnering organizations to align </a:t>
            </a:r>
            <a:endParaRPr lang="en-US" sz="16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FAFSA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completion initiatives to the new </a:t>
            </a:r>
            <a:endParaRPr lang="en-US" sz="16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FAFSA 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filing </a:t>
            </a:r>
            <a:r>
              <a:rPr lang="en-US" sz="16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calendar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3" descr="C:\Users\cb50326\AppData\Local\Microsoft\Windows\Temporary Internet Files\Content.Outlook\K6S0M0V6\DSC_0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22776"/>
            <a:ext cx="3505200" cy="232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01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CollegeforTN.org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Initiative began in 2005 as a partnership between the Tennessee Higher Education Commission, the Department of Education, and the Tennessee Student Assistance Corporation.</a:t>
            </a:r>
          </a:p>
          <a:p>
            <a:r>
              <a:rPr lang="en-US" sz="2400" dirty="0"/>
              <a:t>Goal: CollegeforTN.org will serve as Tennessee’s premier college and career exploration and planning resource</a:t>
            </a:r>
          </a:p>
          <a:p>
            <a:r>
              <a:rPr lang="en-US" sz="2400" dirty="0"/>
              <a:t>Data:</a:t>
            </a:r>
          </a:p>
          <a:p>
            <a:pPr lvl="2">
              <a:buFont typeface="Open Sans" pitchFamily="34" charset="0"/>
              <a:buChar char="–"/>
            </a:pPr>
            <a:r>
              <a:rPr lang="en-US" b="1" dirty="0"/>
              <a:t>493,860</a:t>
            </a:r>
            <a:r>
              <a:rPr lang="en-US" dirty="0"/>
              <a:t> accounts created since 2005</a:t>
            </a:r>
          </a:p>
          <a:p>
            <a:pPr lvl="2">
              <a:buFont typeface="Open Sans" pitchFamily="34" charset="0"/>
              <a:buChar char="–"/>
            </a:pPr>
            <a:r>
              <a:rPr lang="en-US" b="1" dirty="0"/>
              <a:t>51,641</a:t>
            </a:r>
            <a:r>
              <a:rPr lang="en-US" dirty="0"/>
              <a:t> accounts created on average per year</a:t>
            </a:r>
          </a:p>
          <a:p>
            <a:pPr lvl="2">
              <a:buFont typeface="Open Sans" pitchFamily="34" charset="0"/>
              <a:buChar char="–"/>
            </a:pPr>
            <a:r>
              <a:rPr lang="en-US" dirty="0"/>
              <a:t>Last school year, over </a:t>
            </a:r>
            <a:r>
              <a:rPr lang="en-US" b="1" dirty="0"/>
              <a:t>130,000</a:t>
            </a:r>
            <a:r>
              <a:rPr lang="en-US" dirty="0"/>
              <a:t> users visited the site, spending on average approximately </a:t>
            </a:r>
            <a:r>
              <a:rPr lang="en-US" b="1" dirty="0"/>
              <a:t>12 minutes </a:t>
            </a:r>
            <a:r>
              <a:rPr lang="en-US" dirty="0"/>
              <a:t>on the site per use. Over </a:t>
            </a:r>
            <a:r>
              <a:rPr lang="en-US" b="1" dirty="0"/>
              <a:t>2 million</a:t>
            </a:r>
            <a:r>
              <a:rPr lang="en-US" dirty="0"/>
              <a:t> page views.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8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CollegeforTN.org and Transcript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vendors selected </a:t>
            </a: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 electronic transcript solution </a:t>
            </a:r>
            <a:r>
              <a:rPr lang="en-US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ceased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operation on October 31</a:t>
            </a: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 web portal solution will cease operation at the end of the calendar year</a:t>
            </a: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Relaunch of CollegeforTN.org and the electronic transcript solutions will occur in Spring 2016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29" t="30966" r="20894" b="33521"/>
          <a:stretch/>
        </p:blipFill>
        <p:spPr>
          <a:xfrm>
            <a:off x="3722914" y="4724400"/>
            <a:ext cx="5421086" cy="156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1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Vision for a New CollegeforTN.org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23825" indent="0" algn="ctr">
              <a:buNone/>
            </a:pPr>
            <a:r>
              <a:rPr lang="en-US" dirty="0"/>
              <a:t>Serves as a single, integrated destination for information and resources regarding college-going in Tennessee</a:t>
            </a:r>
          </a:p>
          <a:p>
            <a:pPr marL="123825" indent="0" algn="ctr">
              <a:buNone/>
            </a:pPr>
            <a:endParaRPr lang="en-US" dirty="0"/>
          </a:p>
          <a:p>
            <a:pPr marL="123825" indent="0" algn="ctr">
              <a:buNone/>
            </a:pPr>
            <a:r>
              <a:rPr lang="en-US" dirty="0"/>
              <a:t>Gives students back their data so that they can adequately plan and make informed decisions regarding postsecondary education</a:t>
            </a:r>
          </a:p>
          <a:p>
            <a:pPr marL="123825" indent="0" algn="ctr">
              <a:buNone/>
            </a:pPr>
            <a:endParaRPr lang="en-US" dirty="0"/>
          </a:p>
          <a:p>
            <a:pPr marL="123825" indent="0" algn="ctr">
              <a:buNone/>
            </a:pPr>
            <a:r>
              <a:rPr lang="en-US" dirty="0"/>
              <a:t>Provides educators, parents, and other key influencers tools and data to track students’ progress towards a successful postsecondary transition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26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CollegeforTN.org Vendor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Xap Corporation – 2005 to 2015</a:t>
            </a:r>
          </a:p>
          <a:p>
            <a:pPr lvl="3">
              <a:buFont typeface="Open Sans" pitchFamily="34" charset="0"/>
              <a:buChar char="–"/>
            </a:pPr>
            <a:r>
              <a:rPr lang="en-US" sz="2200" dirty="0"/>
              <a:t>Web portal and electronic transcripts</a:t>
            </a:r>
          </a:p>
          <a:p>
            <a:r>
              <a:rPr lang="en-US" sz="2200" dirty="0"/>
              <a:t>Request for Proposals released Summer, 2015</a:t>
            </a:r>
          </a:p>
          <a:p>
            <a:pPr lvl="3">
              <a:buFont typeface="Open Sans" pitchFamily="34" charset="0"/>
              <a:buChar char="–"/>
            </a:pPr>
            <a:r>
              <a:rPr lang="en-US" sz="2200" dirty="0"/>
              <a:t>High school, career, college, and financial aid planning resources</a:t>
            </a:r>
          </a:p>
          <a:p>
            <a:pPr lvl="3">
              <a:buFont typeface="Open Sans" pitchFamily="34" charset="0"/>
              <a:buChar char="–"/>
            </a:pPr>
            <a:r>
              <a:rPr lang="en-US" sz="2200" dirty="0"/>
              <a:t>Vendor relationship that is adaptable and a product that is agile to meet the needs of Tennessee and its students</a:t>
            </a:r>
          </a:p>
          <a:p>
            <a:r>
              <a:rPr lang="en-US" sz="2200" dirty="0"/>
              <a:t>Kickoff Meeting – October 1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935" y="5019816"/>
            <a:ext cx="3250065" cy="122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8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CollegeforTN.org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Statewide creation of accounts</a:t>
            </a:r>
          </a:p>
          <a:p>
            <a:r>
              <a:rPr lang="en-US" sz="2400" dirty="0" smtClean="0"/>
              <a:t>Student planning resources</a:t>
            </a:r>
          </a:p>
          <a:p>
            <a:r>
              <a:rPr lang="en-US" sz="2400" dirty="0" smtClean="0"/>
              <a:t>Educator management resources inspired by GEAR UP TN and the Ayers Foundation 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0" t="16654" r="8403" b="8728"/>
          <a:stretch/>
        </p:blipFill>
        <p:spPr bwMode="auto">
          <a:xfrm>
            <a:off x="1893875" y="2971800"/>
            <a:ext cx="535625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26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Vision for an Electronic Transcript Solution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122063" y="2264229"/>
            <a:ext cx="1030514" cy="537029"/>
          </a:xfrm>
          <a:prstGeom prst="right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114809" y="3135077"/>
            <a:ext cx="1030514" cy="537029"/>
          </a:xfrm>
          <a:prstGeom prst="right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136583" y="3940626"/>
            <a:ext cx="1030514" cy="537029"/>
          </a:xfrm>
          <a:prstGeom prst="rightArrow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21540" y="3164729"/>
            <a:ext cx="2780811" cy="47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9718" tIns="29718" rIns="29718" bIns="29718" anchor="t"/>
          <a:lstStyle>
            <a:lvl1pPr marL="59188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1pPr>
            <a:lvl2pPr marL="76523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2pPr>
            <a:lvl3pPr marL="93859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3pPr>
            <a:lvl4pPr marL="111194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4pPr>
            <a:lvl5pPr marL="128530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5pPr>
            <a:lvl6pPr marL="1423988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6pPr>
            <a:lvl7pPr marL="1562672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7pPr>
            <a:lvl8pPr marL="1701356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8pPr>
            <a:lvl9pPr marL="1840040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marL="123825" indent="0" algn="ctr">
              <a:buFontTx/>
              <a:buNone/>
            </a:pPr>
            <a:r>
              <a:rPr lang="en-US" sz="2800" dirty="0" smtClean="0"/>
              <a:t>High School</a:t>
            </a:r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21540" y="2316277"/>
            <a:ext cx="2780811" cy="47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9718" tIns="29718" rIns="29718" bIns="29718" anchor="t"/>
          <a:lstStyle>
            <a:lvl1pPr marL="59188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1pPr>
            <a:lvl2pPr marL="76523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2pPr>
            <a:lvl3pPr marL="93859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3pPr>
            <a:lvl4pPr marL="111194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4pPr>
            <a:lvl5pPr marL="128530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5pPr>
            <a:lvl6pPr marL="1423988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6pPr>
            <a:lvl7pPr marL="1562672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7pPr>
            <a:lvl8pPr marL="1701356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8pPr>
            <a:lvl9pPr marL="1840040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marL="123825" indent="0" algn="ctr">
              <a:buFontTx/>
              <a:buNone/>
            </a:pPr>
            <a:r>
              <a:rPr lang="en-US" sz="2800" dirty="0" smtClean="0"/>
              <a:t>High School</a:t>
            </a:r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712862" y="3164729"/>
            <a:ext cx="2780811" cy="47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9718" tIns="29718" rIns="29718" bIns="29718" anchor="t"/>
          <a:lstStyle>
            <a:lvl1pPr marL="59188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1pPr>
            <a:lvl2pPr marL="76523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2pPr>
            <a:lvl3pPr marL="93859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3pPr>
            <a:lvl4pPr marL="111194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4pPr>
            <a:lvl5pPr marL="128530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5pPr>
            <a:lvl6pPr marL="1423988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6pPr>
            <a:lvl7pPr marL="1562672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7pPr>
            <a:lvl8pPr marL="1701356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8pPr>
            <a:lvl9pPr marL="1840040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marL="123825" indent="0" algn="ctr">
              <a:buFontTx/>
              <a:buNone/>
            </a:pPr>
            <a:r>
              <a:rPr lang="en-US" sz="2800" dirty="0" smtClean="0"/>
              <a:t>TSAC</a:t>
            </a:r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53144" y="3970278"/>
            <a:ext cx="3117604" cy="47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9718" tIns="29718" rIns="29718" bIns="29718" anchor="t"/>
          <a:lstStyle>
            <a:lvl1pPr marL="59188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1pPr>
            <a:lvl2pPr marL="76523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2pPr>
            <a:lvl3pPr marL="93859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3pPr>
            <a:lvl4pPr marL="111194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4pPr>
            <a:lvl5pPr marL="128530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5pPr>
            <a:lvl6pPr marL="1423988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6pPr>
            <a:lvl7pPr marL="1562672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7pPr>
            <a:lvl8pPr marL="1701356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8pPr>
            <a:lvl9pPr marL="1840040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marL="123825" indent="0" algn="ctr">
              <a:buFontTx/>
              <a:buNone/>
            </a:pPr>
            <a:r>
              <a:rPr lang="en-US" sz="2800" dirty="0" smtClean="0"/>
              <a:t>Higher Education</a:t>
            </a:r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544466" y="3970278"/>
            <a:ext cx="3117604" cy="47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9718" tIns="29718" rIns="29718" bIns="29718" anchor="t"/>
          <a:lstStyle>
            <a:lvl1pPr marL="59188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1pPr>
            <a:lvl2pPr marL="76523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2pPr>
            <a:lvl3pPr marL="93859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3pPr>
            <a:lvl4pPr marL="111194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4pPr>
            <a:lvl5pPr marL="128530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5pPr>
            <a:lvl6pPr marL="1423988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6pPr>
            <a:lvl7pPr marL="1562672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7pPr>
            <a:lvl8pPr marL="1701356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8pPr>
            <a:lvl9pPr marL="1840040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marL="123825" indent="0" algn="ctr">
              <a:buFontTx/>
              <a:buNone/>
            </a:pPr>
            <a:r>
              <a:rPr lang="en-US" sz="2800" dirty="0" smtClean="0"/>
              <a:t>Higher Education</a:t>
            </a:r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544465" y="2316277"/>
            <a:ext cx="3117604" cy="47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9718" tIns="29718" rIns="29718" bIns="29718" anchor="t"/>
          <a:lstStyle>
            <a:lvl1pPr marL="59188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1pPr>
            <a:lvl2pPr marL="76523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2pPr>
            <a:lvl3pPr marL="93859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3pPr>
            <a:lvl4pPr marL="1111949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4pPr>
            <a:lvl5pPr marL="1285304" indent="-468059" defTabSz="212979">
              <a:spcBef>
                <a:spcPts val="1365"/>
              </a:spcBef>
              <a:buClr>
                <a:srgbClr val="D22630"/>
              </a:buClr>
              <a:buSzPct val="100000"/>
              <a:buChar char="•"/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Gill Sans"/>
              </a:defRPr>
            </a:lvl5pPr>
            <a:lvl6pPr marL="1423988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6pPr>
            <a:lvl7pPr marL="1562672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7pPr>
            <a:lvl8pPr marL="1701356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8pPr>
            <a:lvl9pPr marL="1840040" indent="-468059" defTabSz="212979">
              <a:spcBef>
                <a:spcPts val="1365"/>
              </a:spcBef>
              <a:buSzPct val="171000"/>
              <a:buChar char="•"/>
              <a:defRPr sz="2100"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marL="123825" indent="0" algn="ctr">
              <a:buFontTx/>
              <a:buNone/>
            </a:pPr>
            <a:r>
              <a:rPr lang="en-US" sz="2800" dirty="0" smtClean="0"/>
              <a:t>Higher Education</a:t>
            </a:r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 smtClean="0"/>
          </a:p>
          <a:p>
            <a:pPr marL="123825" indent="0" algn="ctr">
              <a:buFontTx/>
              <a:buNone/>
            </a:pPr>
            <a:endParaRPr lang="en-US" sz="280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258480" y="1579676"/>
            <a:ext cx="8640961" cy="477724"/>
          </a:xfrm>
        </p:spPr>
        <p:txBody>
          <a:bodyPr>
            <a:normAutofit lnSpcReduction="10000"/>
          </a:bodyPr>
          <a:lstStyle/>
          <a:p>
            <a:pPr marL="123825" indent="0" algn="ctr">
              <a:buNone/>
            </a:pPr>
            <a:r>
              <a:rPr lang="en-US" sz="2800" dirty="0" smtClean="0"/>
              <a:t>Seamless movement of transcript data:</a:t>
            </a:r>
          </a:p>
          <a:p>
            <a:pPr marL="123825" indent="0" algn="ctr">
              <a:buNone/>
            </a:pPr>
            <a:endParaRPr lang="en-US" sz="800" dirty="0" smtClean="0"/>
          </a:p>
          <a:p>
            <a:pPr marL="123825" indent="0" algn="ctr">
              <a:buNone/>
            </a:pPr>
            <a:endParaRPr lang="en-US" sz="800" dirty="0" smtClean="0"/>
          </a:p>
          <a:p>
            <a:pPr marL="123825" indent="0" algn="ctr">
              <a:buNone/>
            </a:pPr>
            <a:endParaRPr lang="en-US" sz="2800" dirty="0" smtClean="0"/>
          </a:p>
          <a:p>
            <a:pPr marL="123825" indent="0" algn="ctr">
              <a:buNone/>
            </a:pPr>
            <a:endParaRPr lang="en-US" sz="2800" dirty="0"/>
          </a:p>
          <a:p>
            <a:pPr marL="123825" indent="0" algn="ctr">
              <a:buNone/>
            </a:pPr>
            <a:endParaRPr lang="en-US" sz="2800" dirty="0" smtClean="0"/>
          </a:p>
          <a:p>
            <a:pPr marL="123825" indent="0" algn="ctr">
              <a:buNone/>
            </a:pP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288960" y="4724400"/>
            <a:ext cx="86409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3825" indent="0" algn="ctr">
              <a:buNone/>
            </a:pPr>
            <a:r>
              <a:rPr lang="en-US" sz="28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Compatibility with K-12 and higher education student information systems</a:t>
            </a:r>
          </a:p>
        </p:txBody>
      </p:sp>
    </p:spTree>
    <p:extLst>
      <p:ext uri="{BB962C8B-B14F-4D97-AF65-F5344CB8AC3E}">
        <p14:creationId xmlns:p14="http://schemas.microsoft.com/office/powerpoint/2010/main" val="421024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Transcript Vendor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/>
          <a:lstStyle/>
          <a:p>
            <a:r>
              <a:rPr lang="en-US" sz="2400" dirty="0"/>
              <a:t>Request for Proposals released Summer, 2015</a:t>
            </a:r>
          </a:p>
          <a:p>
            <a:pPr lvl="3">
              <a:buFont typeface="Open Sans" pitchFamily="34" charset="0"/>
              <a:buChar char="–"/>
            </a:pPr>
            <a:r>
              <a:rPr lang="en-US" sz="2400" dirty="0"/>
              <a:t>Compatibility with K-12 student information systems and higher education ERP systems key</a:t>
            </a:r>
          </a:p>
          <a:p>
            <a:pPr lvl="3">
              <a:buFont typeface="Open Sans" pitchFamily="34" charset="0"/>
              <a:buChar char="–"/>
            </a:pPr>
            <a:r>
              <a:rPr lang="en-US" sz="2400" dirty="0"/>
              <a:t>Transcript data flow: high school to higher ed, high school to TSAC, and higher ed to higher ed</a:t>
            </a:r>
          </a:p>
          <a:p>
            <a:r>
              <a:rPr lang="en-US" sz="2400" dirty="0"/>
              <a:t>Working group </a:t>
            </a:r>
            <a:r>
              <a:rPr lang="en-US" sz="2400" dirty="0" smtClean="0"/>
              <a:t>convened </a:t>
            </a:r>
            <a:r>
              <a:rPr lang="en-US" sz="2400" dirty="0"/>
              <a:t>on October 16 to discuss business processes, workflow, etc. </a:t>
            </a:r>
          </a:p>
          <a:p>
            <a:r>
              <a:rPr lang="en-US" sz="2400" dirty="0"/>
              <a:t>Scheduled launch – Spring 2016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41" b="12157"/>
          <a:stretch/>
        </p:blipFill>
        <p:spPr bwMode="auto">
          <a:xfrm>
            <a:off x="1975433" y="5284469"/>
            <a:ext cx="4882567" cy="104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734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7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nnessee State Colors">
      <a:dk1>
        <a:srgbClr val="002C73"/>
      </a:dk1>
      <a:lt1>
        <a:srgbClr val="FFFFFF"/>
      </a:lt1>
      <a:dk2>
        <a:srgbClr val="D22630"/>
      </a:dk2>
      <a:lt2>
        <a:srgbClr val="75787B"/>
      </a:lt2>
      <a:accent1>
        <a:srgbClr val="131E29"/>
      </a:accent1>
      <a:accent2>
        <a:srgbClr val="7C2529"/>
      </a:accent2>
      <a:accent3>
        <a:srgbClr val="F1E6B2"/>
      </a:accent3>
      <a:accent4>
        <a:srgbClr val="CBC4BC"/>
      </a:accent4>
      <a:accent5>
        <a:srgbClr val="2DCCD3"/>
      </a:accent5>
      <a:accent6>
        <a:srgbClr val="E87722"/>
      </a:accent6>
      <a:hlink>
        <a:srgbClr val="5D7975"/>
      </a:hlink>
      <a:folHlink>
        <a:srgbClr val="D2D755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673</Words>
  <Application>Microsoft Office PowerPoint</Application>
  <PresentationFormat>On-screen Show (4:3)</PresentationFormat>
  <Paragraphs>122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 </vt:lpstr>
      <vt:lpstr>Latino Student Success</vt:lpstr>
      <vt:lpstr>Latino Student Success</vt:lpstr>
      <vt:lpstr>Latino Student Success</vt:lpstr>
      <vt:lpstr>Latino Student Success</vt:lpstr>
      <vt:lpstr>Path to College Events</vt:lpstr>
      <vt:lpstr>Overview of CollegeforTN.org</vt:lpstr>
      <vt:lpstr>CollegeforTN.org and Transcript Exchange</vt:lpstr>
      <vt:lpstr>Vision for a New CollegeforTN.org</vt:lpstr>
      <vt:lpstr>New CollegeforTN.org Vendor</vt:lpstr>
      <vt:lpstr>CollegeforTN.org Functionality</vt:lpstr>
      <vt:lpstr>Vision for an Electronic Transcript Solution</vt:lpstr>
      <vt:lpstr>New Transcript Vendor</vt:lpstr>
      <vt:lpstr>Questions?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Derrick</dc:creator>
  <cp:lastModifiedBy>Troy Grant</cp:lastModifiedBy>
  <cp:revision>21</cp:revision>
  <dcterms:created xsi:type="dcterms:W3CDTF">2015-09-11T02:11:17Z</dcterms:created>
  <dcterms:modified xsi:type="dcterms:W3CDTF">2015-11-19T14:34:37Z</dcterms:modified>
</cp:coreProperties>
</file>