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7" r:id="rId3"/>
    <p:sldId id="268" r:id="rId4"/>
    <p:sldId id="347" r:id="rId5"/>
    <p:sldId id="281" r:id="rId6"/>
    <p:sldId id="294" r:id="rId7"/>
    <p:sldId id="295" r:id="rId8"/>
    <p:sldId id="299" r:id="rId9"/>
    <p:sldId id="301" r:id="rId10"/>
    <p:sldId id="303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C73"/>
    <a:srgbClr val="D22630"/>
    <a:srgbClr val="95B3D7"/>
    <a:srgbClr val="8064A2"/>
    <a:srgbClr val="9BBB59"/>
    <a:srgbClr val="C0504D"/>
    <a:srgbClr val="7578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455" autoAdjust="0"/>
  </p:normalViewPr>
  <p:slideViewPr>
    <p:cSldViewPr>
      <p:cViewPr>
        <p:scale>
          <a:sx n="100" d="100"/>
          <a:sy n="100" d="100"/>
        </p:scale>
        <p:origin x="-294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5138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1"/>
            <a:ext cx="3038475" cy="465138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r">
              <a:defRPr sz="1200"/>
            </a:lvl1pPr>
          </a:lstStyle>
          <a:p>
            <a:fld id="{C6CA8CDE-626C-4D67-BC52-C146275B2511}" type="datetimeFigureOut">
              <a:rPr lang="en-US" smtClean="0"/>
              <a:t>11/19/2015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r">
              <a:defRPr sz="1200"/>
            </a:lvl1pPr>
          </a:lstStyle>
          <a:p>
            <a:fld id="{122583AA-0549-4D6C-BF98-040DFBB20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110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6F5C8F1C-7645-4AA7-89AB-AD4908341C9A}" type="datetimeFigureOut">
              <a:rPr lang="en-US" smtClean="0"/>
              <a:t>11/19/2015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908A9F40-DC54-48BD-8D2A-4FB620F6E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43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9F40-DC54-48BD-8D2A-4FB620F6E1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745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BBF5C-1A38-44F0-87F9-46AAE17F42F3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915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9F40-DC54-48BD-8D2A-4FB620F6E1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87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9F40-DC54-48BD-8D2A-4FB620F6E1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87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BBF5C-1A38-44F0-87F9-46AAE17F42F3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915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9F40-DC54-48BD-8D2A-4FB620F6E1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88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BBF5C-1A38-44F0-87F9-46AAE17F42F3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915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9F40-DC54-48BD-8D2A-4FB620F6E1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302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9F40-DC54-48BD-8D2A-4FB620F6E1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372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9F40-DC54-48BD-8D2A-4FB620F6E1C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52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05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51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7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3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8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2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4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217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0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64180"/>
            <a:ext cx="9162564" cy="493820"/>
          </a:xfrm>
          <a:prstGeom prst="rect">
            <a:avLst/>
          </a:prstGeom>
          <a:gradFill flip="none" rotWithShape="1">
            <a:gsLst>
              <a:gs pos="0">
                <a:srgbClr val="002C73"/>
              </a:gs>
              <a:gs pos="77000">
                <a:srgbClr val="002C73">
                  <a:alpha val="72000"/>
                </a:srgb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49441" y="6446214"/>
            <a:ext cx="4618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Tennessee Higher</a:t>
            </a:r>
            <a:r>
              <a:rPr lang="en-US" b="0" baseline="0" dirty="0" smtClean="0">
                <a:solidFill>
                  <a:schemeClr val="bg1"/>
                </a:solidFill>
              </a:rPr>
              <a:t> Education Commission</a:t>
            </a:r>
            <a:endParaRPr lang="en-US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61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85800" y="16764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/>
              <a:t>2016-17 Funding Recommendations</a:t>
            </a:r>
            <a:endParaRPr lang="en-US" sz="4800" b="1" i="1" dirty="0">
              <a:solidFill>
                <a:srgbClr val="E30101"/>
              </a:solidFill>
              <a:latin typeface="Times New Roman" pitchFamily="18" charset="0"/>
            </a:endParaRPr>
          </a:p>
        </p:txBody>
      </p:sp>
      <p:sp>
        <p:nvSpPr>
          <p:cNvPr id="7" name="Subtitle 5"/>
          <p:cNvSpPr>
            <a:spLocks noGrp="1"/>
          </p:cNvSpPr>
          <p:nvPr>
            <p:ph type="subTitle" idx="1"/>
          </p:nvPr>
        </p:nvSpPr>
        <p:spPr>
          <a:xfrm>
            <a:off x="20782" y="3886200"/>
            <a:ext cx="9144000" cy="685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Tennessee Higher Education Commission</a:t>
            </a:r>
          </a:p>
          <a:p>
            <a:endParaRPr lang="en-US" dirty="0"/>
          </a:p>
        </p:txBody>
      </p:sp>
      <p:sp>
        <p:nvSpPr>
          <p:cNvPr id="8" name="Subtitle 5"/>
          <p:cNvSpPr txBox="1">
            <a:spLocks/>
          </p:cNvSpPr>
          <p:nvPr/>
        </p:nvSpPr>
        <p:spPr>
          <a:xfrm>
            <a:off x="0" y="502920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November 19, 2015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209800" y="4724400"/>
            <a:ext cx="45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71800" y="3733800"/>
            <a:ext cx="2971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36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0782" y="2895600"/>
            <a:ext cx="9144000" cy="13716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</a:rPr>
              <a:t>Operating Appropriations Recommendation</a:t>
            </a:r>
          </a:p>
          <a:p>
            <a:endParaRPr lang="en-US" sz="2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209800" y="4419600"/>
            <a:ext cx="45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971800" y="2819400"/>
            <a:ext cx="2971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48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 algn="r"/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90499" y="838200"/>
            <a:ext cx="8763001" cy="55626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solidFill>
                  <a:srgbClr val="002C73"/>
                </a:solidFill>
              </a:rPr>
              <a:t>$40.9M to fund outcomes formula units and TCATs:</a:t>
            </a:r>
            <a:endParaRPr lang="en-US" dirty="0" smtClean="0">
              <a:solidFill>
                <a:srgbClr val="002C73"/>
              </a:solidFill>
            </a:endParaRPr>
          </a:p>
          <a:p>
            <a:pPr lvl="1"/>
            <a:r>
              <a:rPr lang="en-US" sz="3200" dirty="0" smtClean="0">
                <a:solidFill>
                  <a:srgbClr val="002C73"/>
                </a:solidFill>
              </a:rPr>
              <a:t> $37.5M for outcomes formula units</a:t>
            </a:r>
          </a:p>
          <a:p>
            <a:pPr lvl="1"/>
            <a:r>
              <a:rPr lang="en-US" sz="3200" dirty="0">
                <a:solidFill>
                  <a:srgbClr val="002C73"/>
                </a:solidFill>
              </a:rPr>
              <a:t> </a:t>
            </a:r>
            <a:r>
              <a:rPr lang="en-US" sz="3200" dirty="0" smtClean="0">
                <a:solidFill>
                  <a:srgbClr val="002C73"/>
                </a:solidFill>
              </a:rPr>
              <a:t>$3.4M for TN Colleges of Applied Tech </a:t>
            </a:r>
          </a:p>
          <a:p>
            <a:pPr lvl="1"/>
            <a:r>
              <a:rPr lang="en-US" sz="3200" dirty="0" smtClean="0">
                <a:solidFill>
                  <a:srgbClr val="002C73"/>
                </a:solidFill>
              </a:rPr>
              <a:t> 4.7% increase over 2015-16</a:t>
            </a:r>
          </a:p>
          <a:p>
            <a:r>
              <a:rPr lang="en-US" sz="3600" dirty="0" smtClean="0">
                <a:solidFill>
                  <a:srgbClr val="002C73"/>
                </a:solidFill>
              </a:rPr>
              <a:t>$28.6M for TSAA financial aid</a:t>
            </a:r>
          </a:p>
          <a:p>
            <a:r>
              <a:rPr lang="en-US" sz="3600" dirty="0" smtClean="0">
                <a:solidFill>
                  <a:srgbClr val="002C73"/>
                </a:solidFill>
              </a:rPr>
              <a:t>$800K outcome improvement fund</a:t>
            </a:r>
          </a:p>
          <a:p>
            <a:r>
              <a:rPr lang="en-US" sz="3600" dirty="0" smtClean="0">
                <a:solidFill>
                  <a:srgbClr val="002C73"/>
                </a:solidFill>
              </a:rPr>
              <a:t>$15.7M for non-formula units</a:t>
            </a:r>
          </a:p>
          <a:p>
            <a:pPr lvl="1"/>
            <a:r>
              <a:rPr lang="en-US" sz="3200" dirty="0">
                <a:solidFill>
                  <a:srgbClr val="002C73"/>
                </a:solidFill>
              </a:rPr>
              <a:t> </a:t>
            </a:r>
            <a:r>
              <a:rPr lang="en-US" sz="3200" dirty="0" smtClean="0">
                <a:solidFill>
                  <a:srgbClr val="002C73"/>
                </a:solidFill>
              </a:rPr>
              <a:t>$9.5M for general operating funds</a:t>
            </a:r>
          </a:p>
          <a:p>
            <a:pPr lvl="1"/>
            <a:r>
              <a:rPr lang="en-US" sz="3200" dirty="0">
                <a:solidFill>
                  <a:srgbClr val="002C73"/>
                </a:solidFill>
              </a:rPr>
              <a:t> </a:t>
            </a:r>
            <a:r>
              <a:rPr lang="en-US" sz="3200" dirty="0" smtClean="0">
                <a:solidFill>
                  <a:srgbClr val="002C73"/>
                </a:solidFill>
              </a:rPr>
              <a:t>$6.2M for strategic initiatives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 dirty="0" smtClean="0"/>
              <a:t>2016-17 Operating State Appropriations</a:t>
            </a:r>
            <a:endParaRPr 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18401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914400"/>
            <a:ext cx="8382000" cy="54102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solidFill>
                  <a:srgbClr val="002C73"/>
                </a:solidFill>
              </a:rPr>
              <a:t>Largest state appropriation increases:</a:t>
            </a:r>
          </a:p>
          <a:p>
            <a:pPr lvl="1"/>
            <a:r>
              <a:rPr lang="en-US" sz="3200" dirty="0">
                <a:solidFill>
                  <a:srgbClr val="002C73"/>
                </a:solidFill>
              </a:rPr>
              <a:t> </a:t>
            </a:r>
            <a:r>
              <a:rPr lang="en-US" sz="3200" dirty="0" smtClean="0">
                <a:solidFill>
                  <a:srgbClr val="002C73"/>
                </a:solidFill>
              </a:rPr>
              <a:t>Dyersburg State Community College</a:t>
            </a:r>
          </a:p>
          <a:p>
            <a:pPr lvl="2"/>
            <a:r>
              <a:rPr lang="en-US" dirty="0" smtClean="0">
                <a:solidFill>
                  <a:srgbClr val="002C73"/>
                </a:solidFill>
              </a:rPr>
              <a:t>7.6% increase</a:t>
            </a:r>
          </a:p>
          <a:p>
            <a:pPr lvl="1"/>
            <a:r>
              <a:rPr lang="en-US" sz="3200" dirty="0">
                <a:solidFill>
                  <a:srgbClr val="002C73"/>
                </a:solidFill>
              </a:rPr>
              <a:t> </a:t>
            </a:r>
            <a:r>
              <a:rPr lang="en-US" sz="3200" dirty="0" smtClean="0">
                <a:solidFill>
                  <a:srgbClr val="002C73"/>
                </a:solidFill>
              </a:rPr>
              <a:t>Northeast State Community College</a:t>
            </a:r>
          </a:p>
          <a:p>
            <a:pPr lvl="2"/>
            <a:r>
              <a:rPr lang="en-US" dirty="0" smtClean="0">
                <a:solidFill>
                  <a:srgbClr val="002C73"/>
                </a:solidFill>
              </a:rPr>
              <a:t>7.6% increase</a:t>
            </a:r>
          </a:p>
          <a:p>
            <a:pPr lvl="1"/>
            <a:r>
              <a:rPr lang="en-US" sz="3200" dirty="0">
                <a:solidFill>
                  <a:srgbClr val="002C73"/>
                </a:solidFill>
              </a:rPr>
              <a:t> </a:t>
            </a:r>
            <a:r>
              <a:rPr lang="en-US" sz="3200" dirty="0" smtClean="0">
                <a:solidFill>
                  <a:srgbClr val="002C73"/>
                </a:solidFill>
              </a:rPr>
              <a:t>University </a:t>
            </a:r>
            <a:r>
              <a:rPr lang="en-US" sz="3200" dirty="0">
                <a:solidFill>
                  <a:srgbClr val="002C73"/>
                </a:solidFill>
              </a:rPr>
              <a:t>of TN </a:t>
            </a:r>
            <a:r>
              <a:rPr lang="en-US" sz="3200" dirty="0" smtClean="0">
                <a:solidFill>
                  <a:srgbClr val="002C73"/>
                </a:solidFill>
              </a:rPr>
              <a:t>at Chattanooga</a:t>
            </a:r>
          </a:p>
          <a:p>
            <a:pPr lvl="2"/>
            <a:r>
              <a:rPr lang="en-US" dirty="0" smtClean="0">
                <a:solidFill>
                  <a:srgbClr val="002C73"/>
                </a:solidFill>
              </a:rPr>
              <a:t>7.5% increase</a:t>
            </a:r>
          </a:p>
          <a:p>
            <a:r>
              <a:rPr lang="en-US" dirty="0" smtClean="0">
                <a:solidFill>
                  <a:srgbClr val="002C73"/>
                </a:solidFill>
              </a:rPr>
              <a:t>$3.4M for TN Colleges of Applied Tech</a:t>
            </a:r>
          </a:p>
          <a:p>
            <a:pPr lvl="2"/>
            <a:r>
              <a:rPr lang="en-US" dirty="0" smtClean="0">
                <a:solidFill>
                  <a:srgbClr val="002C73"/>
                </a:solidFill>
              </a:rPr>
              <a:t>6.0% increase</a:t>
            </a:r>
            <a:endParaRPr lang="en-US" dirty="0">
              <a:solidFill>
                <a:srgbClr val="002C73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 dirty="0" smtClean="0"/>
              <a:t>2016-17 Operating State Appropriations</a:t>
            </a:r>
            <a:endParaRPr 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461227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0782" y="2895600"/>
            <a:ext cx="9144000" cy="9144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Tuition Recommendations</a:t>
            </a:r>
          </a:p>
          <a:p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209800" y="3962400"/>
            <a:ext cx="45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971800" y="2743200"/>
            <a:ext cx="2971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942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 algn="r"/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8600" y="1066800"/>
            <a:ext cx="8610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/>
              <a:t>Undergraduate maintenance fee.</a:t>
            </a:r>
          </a:p>
          <a:p>
            <a:r>
              <a:rPr lang="en-US" sz="4000" dirty="0" smtClean="0"/>
              <a:t>0% - 3% (across all sectors).</a:t>
            </a:r>
          </a:p>
          <a:p>
            <a:r>
              <a:rPr lang="en-US" sz="4000" dirty="0" smtClean="0"/>
              <a:t>Accompanies $40.9M operating increase.</a:t>
            </a:r>
          </a:p>
          <a:p>
            <a:r>
              <a:rPr lang="en-US" sz="4000" dirty="0" smtClean="0"/>
              <a:t>Tuition model includes macro inflation factor of 2.2% (HEPI).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/>
              <a:t>2016-17 Tuition Recommendations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96673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0782" y="2895600"/>
            <a:ext cx="9144000" cy="9144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Capital Projects</a:t>
            </a:r>
          </a:p>
          <a:p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209800" y="3962400"/>
            <a:ext cx="45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971800" y="2743200"/>
            <a:ext cx="2971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3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 algn="r"/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914400"/>
            <a:ext cx="8458200" cy="5181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$10M Drive to 55 Program Capacity Fund</a:t>
            </a:r>
          </a:p>
          <a:p>
            <a:r>
              <a:rPr lang="en-US" dirty="0" smtClean="0"/>
              <a:t>$369.4M for 8 projects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4 TBR Projects ($144.0M)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4 UT Projects   ($225.4M)</a:t>
            </a:r>
          </a:p>
          <a:p>
            <a:r>
              <a:rPr lang="en-US" dirty="0" smtClean="0"/>
              <a:t>Each system project has a matching component:</a:t>
            </a:r>
          </a:p>
          <a:p>
            <a:pPr lvl="1"/>
            <a:r>
              <a:rPr lang="en-US" dirty="0" smtClean="0"/>
              <a:t> Match began in 2012-13;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5-25% match depending on sector;</a:t>
            </a:r>
          </a:p>
          <a:p>
            <a:pPr lvl="1"/>
            <a:r>
              <a:rPr lang="en-US" dirty="0" smtClean="0"/>
              <a:t> Private gifts, grants and other resources.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/>
              <a:t>Capital Outlay Recommendation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89369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 algn="r"/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371600"/>
            <a:ext cx="8229600" cy="4800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/>
              <a:t>$153.8M for 99 projects;</a:t>
            </a:r>
          </a:p>
          <a:p>
            <a:pPr lvl="1"/>
            <a:r>
              <a:rPr lang="en-US" sz="3600" dirty="0" smtClean="0"/>
              <a:t> $95.5M at TBR for 87 projects;</a:t>
            </a:r>
          </a:p>
          <a:p>
            <a:pPr lvl="1"/>
            <a:r>
              <a:rPr lang="en-US" sz="3600" dirty="0" smtClean="0"/>
              <a:t> $58.3M at UT for 12 projects;</a:t>
            </a:r>
          </a:p>
          <a:p>
            <a:r>
              <a:rPr lang="en-US" sz="4000" dirty="0" smtClean="0"/>
              <a:t>This 60%/40% split mirrors the TBR/UT infrastructure footprints.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/>
              <a:t>Capital Maintenance Recommendation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68902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85800" y="16764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/>
              <a:t>2016-17 Funding Recommendations</a:t>
            </a:r>
            <a:endParaRPr lang="en-US" sz="4800" b="1" i="1" dirty="0">
              <a:solidFill>
                <a:srgbClr val="E30101"/>
              </a:solidFill>
              <a:latin typeface="Times New Roman" pitchFamily="18" charset="0"/>
            </a:endParaRPr>
          </a:p>
        </p:txBody>
      </p:sp>
      <p:sp>
        <p:nvSpPr>
          <p:cNvPr id="7" name="Subtitle 5"/>
          <p:cNvSpPr>
            <a:spLocks noGrp="1"/>
          </p:cNvSpPr>
          <p:nvPr>
            <p:ph type="subTitle" idx="1"/>
          </p:nvPr>
        </p:nvSpPr>
        <p:spPr>
          <a:xfrm>
            <a:off x="20782" y="3886200"/>
            <a:ext cx="9144000" cy="685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Tennessee Higher Education Commission</a:t>
            </a:r>
          </a:p>
          <a:p>
            <a:endParaRPr lang="en-US" dirty="0"/>
          </a:p>
        </p:txBody>
      </p:sp>
      <p:sp>
        <p:nvSpPr>
          <p:cNvPr id="8" name="Subtitle 5"/>
          <p:cNvSpPr txBox="1">
            <a:spLocks/>
          </p:cNvSpPr>
          <p:nvPr/>
        </p:nvSpPr>
        <p:spPr>
          <a:xfrm>
            <a:off x="0" y="502920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November 19, 2015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209800" y="4724400"/>
            <a:ext cx="45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71800" y="3733800"/>
            <a:ext cx="2971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270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nnessee State Colors">
      <a:dk1>
        <a:srgbClr val="002C73"/>
      </a:dk1>
      <a:lt1>
        <a:srgbClr val="FFFFFF"/>
      </a:lt1>
      <a:dk2>
        <a:srgbClr val="D22630"/>
      </a:dk2>
      <a:lt2>
        <a:srgbClr val="75787B"/>
      </a:lt2>
      <a:accent1>
        <a:srgbClr val="131E29"/>
      </a:accent1>
      <a:accent2>
        <a:srgbClr val="7C2529"/>
      </a:accent2>
      <a:accent3>
        <a:srgbClr val="F1E6B2"/>
      </a:accent3>
      <a:accent4>
        <a:srgbClr val="CBC4BC"/>
      </a:accent4>
      <a:accent5>
        <a:srgbClr val="2DCCD3"/>
      </a:accent5>
      <a:accent6>
        <a:srgbClr val="E87722"/>
      </a:accent6>
      <a:hlink>
        <a:srgbClr val="5D7975"/>
      </a:hlink>
      <a:folHlink>
        <a:srgbClr val="D2D755"/>
      </a:folHlink>
    </a:clrScheme>
    <a:fontScheme name="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2118</TotalTime>
  <Words>288</Words>
  <Application>Microsoft Office PowerPoint</Application>
  <PresentationFormat>On-screen Show (4:3)</PresentationFormat>
  <Paragraphs>62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Derrick</dc:creator>
  <cp:lastModifiedBy>Crystal Collins</cp:lastModifiedBy>
  <cp:revision>150</cp:revision>
  <cp:lastPrinted>2015-11-19T14:24:15Z</cp:lastPrinted>
  <dcterms:created xsi:type="dcterms:W3CDTF">2015-09-11T02:11:17Z</dcterms:created>
  <dcterms:modified xsi:type="dcterms:W3CDTF">2015-11-19T19:34:20Z</dcterms:modified>
</cp:coreProperties>
</file>