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16"/>
  </p:notesMasterIdLst>
  <p:handoutMasterIdLst>
    <p:handoutMasterId r:id="rId17"/>
  </p:handoutMasterIdLst>
  <p:sldIdLst>
    <p:sldId id="286" r:id="rId2"/>
    <p:sldId id="495" r:id="rId3"/>
    <p:sldId id="490" r:id="rId4"/>
    <p:sldId id="519" r:id="rId5"/>
    <p:sldId id="520" r:id="rId6"/>
    <p:sldId id="527" r:id="rId7"/>
    <p:sldId id="528" r:id="rId8"/>
    <p:sldId id="521" r:id="rId9"/>
    <p:sldId id="522" r:id="rId10"/>
    <p:sldId id="523" r:id="rId11"/>
    <p:sldId id="524" r:id="rId12"/>
    <p:sldId id="525" r:id="rId13"/>
    <p:sldId id="526" r:id="rId14"/>
    <p:sldId id="529" r:id="rId15"/>
  </p:sldIdLst>
  <p:sldSz cx="9144000" cy="6858000" type="screen4x3"/>
  <p:notesSz cx="7010400" cy="92964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0" name="Steven Gentile" initials="SG" lastIdx="5" clrIdx="0"/>
  <p:cmAuthor id="1" name="THEC" initials="THEC" lastIdx="1" clrIdx="1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385" autoAdjust="0"/>
    <p:restoredTop sz="94660"/>
  </p:normalViewPr>
  <p:slideViewPr>
    <p:cSldViewPr>
      <p:cViewPr>
        <p:scale>
          <a:sx n="100" d="100"/>
          <a:sy n="100" d="100"/>
        </p:scale>
        <p:origin x="-1032" y="7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5895" cy="75895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commentAuthors" Target="commentAuthors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handoutMaster" Target="handoutMasters/handoutMaster1.xml"/><Relationship Id="rId2" Type="http://schemas.openxmlformats.org/officeDocument/2006/relationships/slide" Target="slides/slide1.xml"/><Relationship Id="rId16" Type="http://schemas.openxmlformats.org/officeDocument/2006/relationships/notesMaster" Target="notesMasters/notesMaster1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8475" cy="46513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970338" y="0"/>
            <a:ext cx="3038475" cy="46513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F4AFAC8-AE96-4942-9312-9B661DD9283A}" type="datetimeFigureOut">
              <a:rPr lang="en-US" smtClean="0"/>
              <a:t>7/23/2015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829675"/>
            <a:ext cx="3038475" cy="46513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970338" y="8829675"/>
            <a:ext cx="3038475" cy="46513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EE47DFB-927A-464B-96E5-FD1F15C843D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51409386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970938" y="0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r">
              <a:defRPr sz="1200"/>
            </a:lvl1pPr>
          </a:lstStyle>
          <a:p>
            <a:fld id="{FCF81EF7-4FB0-48C3-9744-EBCD9068A24C}" type="datetimeFigureOut">
              <a:rPr lang="en-US" smtClean="0"/>
              <a:t>7/23/2015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81100" y="696913"/>
            <a:ext cx="4648200" cy="34861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3177" tIns="46589" rIns="93177" bIns="46589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01040" y="4415790"/>
            <a:ext cx="5608320" cy="4183380"/>
          </a:xfrm>
          <a:prstGeom prst="rect">
            <a:avLst/>
          </a:prstGeom>
        </p:spPr>
        <p:txBody>
          <a:bodyPr vert="horz" lIns="93177" tIns="46589" rIns="93177" bIns="46589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829967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970938" y="8829967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r">
              <a:defRPr sz="1200"/>
            </a:lvl1pPr>
          </a:lstStyle>
          <a:p>
            <a:fld id="{7E0D3990-FBA7-43A4-87C1-9A74D03C168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7581686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CFBBF5C-1A38-44F0-87F9-46AAE17F42F3}" type="slidenum">
              <a:rPr lang="en-US" smtClean="0">
                <a:solidFill>
                  <a:prstClr val="black"/>
                </a:solidFill>
              </a:rPr>
              <a:pPr/>
              <a:t>1</a:t>
            </a:fld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3691582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E0D3990-FBA7-43A4-87C1-9A74D03C1683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3787362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CF4E89-5846-4E62-8EE1-D79F98905E52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7/23/2015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89BC2C-4713-47A4-8757-AFE23EB9B85D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7889155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C31B93-B86A-4B42-A081-5AFF5DADEBA7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7/23/2015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89BC2C-4713-47A4-8757-AFE23EB9B85D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7277413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8EB71D-DDCE-420A-844D-B4926E807500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7/23/2015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89BC2C-4713-47A4-8757-AFE23EB9B85D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3019895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F5FC64-6E0D-4F52-BD8F-FE49D348A1EC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7/23/2015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89BC2C-4713-47A4-8757-AFE23EB9B85D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8862995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72C74E-7C23-4BA4-82DE-B95884ACD9CC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7/23/2015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89BC2C-4713-47A4-8757-AFE23EB9B85D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2393648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AED00A-0851-4853-93F7-3CB257F50181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7/23/2015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89BC2C-4713-47A4-8757-AFE23EB9B85D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7125902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48AA11-1D41-42F7-AAA9-055DF902CED1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7/23/2015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89BC2C-4713-47A4-8757-AFE23EB9B85D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2236142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16F22A-EE26-489E-ABCF-B513D195616A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7/23/2015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89BC2C-4713-47A4-8757-AFE23EB9B85D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7441395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D75884-7C3A-4A8F-ABB2-B552C80B2EA7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7/23/2015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89BC2C-4713-47A4-8757-AFE23EB9B85D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6788140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7245D0-3B68-4B61-A4FA-540B705205F4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7/23/2015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89BC2C-4713-47A4-8757-AFE23EB9B85D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735614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5A7224-A950-431F-A1A7-5BE96EB517F7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7/23/2015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89BC2C-4713-47A4-8757-AFE23EB9B85D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636739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617AD1D-EBCE-4993-84A4-8CDBD9A35C04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7/23/2015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789BC2C-4713-47A4-8757-AFE23EB9B85D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5672098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hf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96191" y="1835205"/>
            <a:ext cx="7772400" cy="1470025"/>
          </a:xfrm>
        </p:spPr>
        <p:txBody>
          <a:bodyPr>
            <a:noAutofit/>
          </a:bodyPr>
          <a:lstStyle/>
          <a:p>
            <a:r>
              <a:rPr lang="en-US" b="1" dirty="0" smtClean="0"/>
              <a:t>Postsecondary Attainment in the Decade of Decision</a:t>
            </a:r>
            <a:endParaRPr lang="en-US" b="1" i="1" dirty="0">
              <a:solidFill>
                <a:srgbClr val="E30101"/>
              </a:solidFill>
              <a:latin typeface="Times New Roman" pitchFamily="18" charset="0"/>
            </a:endParaRPr>
          </a:p>
        </p:txBody>
      </p:sp>
      <p:sp>
        <p:nvSpPr>
          <p:cNvPr id="6" name="Subtitle 5"/>
          <p:cNvSpPr>
            <a:spLocks noGrp="1"/>
          </p:cNvSpPr>
          <p:nvPr>
            <p:ph type="subTitle" idx="1"/>
          </p:nvPr>
        </p:nvSpPr>
        <p:spPr>
          <a:xfrm>
            <a:off x="10391" y="3886200"/>
            <a:ext cx="9144000" cy="685800"/>
          </a:xfrm>
        </p:spPr>
        <p:txBody>
          <a:bodyPr>
            <a:normAutofit fontScale="62500" lnSpcReduction="20000"/>
          </a:bodyPr>
          <a:lstStyle/>
          <a:p>
            <a:r>
              <a:rPr lang="en-US" dirty="0" smtClean="0">
                <a:solidFill>
                  <a:schemeClr val="bg1">
                    <a:lumMod val="50000"/>
                  </a:schemeClr>
                </a:solidFill>
              </a:rPr>
              <a:t>The Master Plan for Tennessee Postsecondary Education </a:t>
            </a:r>
          </a:p>
          <a:p>
            <a:r>
              <a:rPr lang="en-US" dirty="0" smtClean="0">
                <a:solidFill>
                  <a:schemeClr val="bg1">
                    <a:lumMod val="50000"/>
                  </a:schemeClr>
                </a:solidFill>
              </a:rPr>
              <a:t>2015-2025</a:t>
            </a:r>
          </a:p>
          <a:p>
            <a:endParaRPr lang="en-US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3200400" y="6477000"/>
            <a:ext cx="59436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b="1" dirty="0">
                <a:solidFill>
                  <a:prstClr val="white"/>
                </a:solidFill>
              </a:rPr>
              <a:t>Tennessee Higher Education Commission</a:t>
            </a:r>
          </a:p>
        </p:txBody>
      </p:sp>
      <p:sp>
        <p:nvSpPr>
          <p:cNvPr id="8" name="Subtitle 5"/>
          <p:cNvSpPr txBox="1">
            <a:spLocks/>
          </p:cNvSpPr>
          <p:nvPr/>
        </p:nvSpPr>
        <p:spPr>
          <a:xfrm>
            <a:off x="10391" y="5029200"/>
            <a:ext cx="9144000" cy="685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400" dirty="0" smtClean="0">
                <a:solidFill>
                  <a:schemeClr val="bg1">
                    <a:lumMod val="50000"/>
                  </a:schemeClr>
                </a:solidFill>
              </a:rPr>
              <a:t>July 23, 2015</a:t>
            </a:r>
            <a:endParaRPr lang="en-US" dirty="0">
              <a:solidFill>
                <a:schemeClr val="bg1">
                  <a:lumMod val="50000"/>
                </a:schemeClr>
              </a:solidFill>
            </a:endParaRPr>
          </a:p>
        </p:txBody>
      </p:sp>
      <p:cxnSp>
        <p:nvCxnSpPr>
          <p:cNvPr id="5" name="Straight Connector 4"/>
          <p:cNvCxnSpPr/>
          <p:nvPr/>
        </p:nvCxnSpPr>
        <p:spPr>
          <a:xfrm>
            <a:off x="2296391" y="4724400"/>
            <a:ext cx="4572000" cy="0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Straight Connector 8"/>
          <p:cNvCxnSpPr/>
          <p:nvPr/>
        </p:nvCxnSpPr>
        <p:spPr>
          <a:xfrm>
            <a:off x="3096491" y="3580790"/>
            <a:ext cx="2971800" cy="0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261231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525963"/>
          </a:xfrm>
        </p:spPr>
        <p:txBody>
          <a:bodyPr>
            <a:normAutofit/>
          </a:bodyPr>
          <a:lstStyle/>
          <a:p>
            <a:pPr>
              <a:spcAft>
                <a:spcPts val="1000"/>
              </a:spcAft>
            </a:pPr>
            <a:r>
              <a:rPr lang="en-US" sz="3600" dirty="0" smtClean="0"/>
              <a:t>Statutory charge</a:t>
            </a:r>
          </a:p>
          <a:p>
            <a:pPr>
              <a:spcAft>
                <a:spcPts val="1000"/>
              </a:spcAft>
            </a:pPr>
            <a:r>
              <a:rPr lang="en-US" sz="3600" dirty="0" smtClean="0"/>
              <a:t>Policy agenda-setting document</a:t>
            </a:r>
          </a:p>
          <a:p>
            <a:pPr>
              <a:spcAft>
                <a:spcPts val="1000"/>
              </a:spcAft>
            </a:pPr>
            <a:r>
              <a:rPr lang="en-US" sz="3600" dirty="0" smtClean="0"/>
              <a:t>Extended (ten-year) planning window</a:t>
            </a:r>
          </a:p>
          <a:p>
            <a:pPr>
              <a:spcAft>
                <a:spcPts val="1000"/>
              </a:spcAft>
            </a:pPr>
            <a:r>
              <a:rPr lang="en-US" sz="3600" dirty="0" smtClean="0"/>
              <a:t>“Decade of Decision”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7010400" y="6492875"/>
            <a:ext cx="2133600" cy="365125"/>
          </a:xfrm>
        </p:spPr>
        <p:txBody>
          <a:bodyPr/>
          <a:lstStyle/>
          <a:p>
            <a:fld id="{3789BC2C-4713-47A4-8757-AFE23EB9B85D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2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Rectangle 20"/>
          <p:cNvSpPr>
            <a:spLocks noGrp="1" noChangeArrowheads="1"/>
          </p:cNvSpPr>
          <p:nvPr>
            <p:ph type="title" idx="4294967295"/>
          </p:nvPr>
        </p:nvSpPr>
        <p:spPr>
          <a:xfrm>
            <a:off x="669681" y="457200"/>
            <a:ext cx="7804638" cy="914400"/>
          </a:xfrm>
        </p:spPr>
        <p:txBody>
          <a:bodyPr>
            <a:normAutofit/>
          </a:bodyPr>
          <a:lstStyle/>
          <a:p>
            <a:r>
              <a:rPr lang="en-US" sz="4000" b="1" dirty="0" smtClean="0">
                <a:cs typeface="Arial" pitchFamily="34" charset="0"/>
              </a:rPr>
              <a:t>Overview</a:t>
            </a:r>
            <a:endParaRPr lang="en-US" sz="4000" b="1" dirty="0"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938382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65" name="Rectangle 20"/>
          <p:cNvSpPr>
            <a:spLocks noChangeArrowheads="1"/>
          </p:cNvSpPr>
          <p:nvPr/>
        </p:nvSpPr>
        <p:spPr bwMode="auto">
          <a:xfrm>
            <a:off x="495300" y="1455730"/>
            <a:ext cx="8153400" cy="549073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marL="571500" indent="-571500">
              <a:spcBef>
                <a:spcPct val="20000"/>
              </a:spcBef>
              <a:spcAft>
                <a:spcPts val="1200"/>
              </a:spcAft>
              <a:buFont typeface="+mj-lt"/>
              <a:buAutoNum type="romanUcPeriod"/>
            </a:pPr>
            <a:r>
              <a:rPr lang="en-US" sz="3200" b="1" dirty="0" smtClean="0"/>
              <a:t>Key accomplishments to date</a:t>
            </a:r>
            <a:endParaRPr lang="en-US" sz="3200" b="1" dirty="0"/>
          </a:p>
          <a:p>
            <a:pPr marL="571500" indent="-571500">
              <a:spcBef>
                <a:spcPct val="20000"/>
              </a:spcBef>
              <a:spcAft>
                <a:spcPts val="1200"/>
              </a:spcAft>
              <a:buFont typeface="+mj-lt"/>
              <a:buAutoNum type="romanUcPeriod"/>
            </a:pPr>
            <a:r>
              <a:rPr lang="en-US" sz="3200" b="1" dirty="0" smtClean="0"/>
              <a:t>D55: framework for the work ahead</a:t>
            </a:r>
            <a:endParaRPr lang="en-US" sz="1200" b="1" dirty="0" smtClean="0"/>
          </a:p>
          <a:p>
            <a:pPr marL="914400" lvl="1" indent="-457200">
              <a:lnSpc>
                <a:spcPct val="80000"/>
              </a:lnSpc>
              <a:spcBef>
                <a:spcPct val="20000"/>
              </a:spcBef>
              <a:spcAft>
                <a:spcPts val="1200"/>
              </a:spcAft>
              <a:buSzPct val="65000"/>
              <a:buFont typeface="Courier New" pitchFamily="49" charset="0"/>
              <a:buChar char="o"/>
            </a:pPr>
            <a:r>
              <a:rPr lang="en-US" sz="2800" dirty="0" smtClean="0"/>
              <a:t>Adequacy: How many awards?</a:t>
            </a:r>
          </a:p>
          <a:p>
            <a:pPr marL="914400" lvl="1" indent="-457200">
              <a:lnSpc>
                <a:spcPct val="80000"/>
              </a:lnSpc>
              <a:spcBef>
                <a:spcPct val="20000"/>
              </a:spcBef>
              <a:spcAft>
                <a:spcPts val="1200"/>
              </a:spcAft>
              <a:buSzPct val="65000"/>
              <a:buFont typeface="Courier New" pitchFamily="49" charset="0"/>
              <a:buChar char="o"/>
            </a:pPr>
            <a:r>
              <a:rPr lang="en-US" sz="2800" dirty="0" smtClean="0"/>
              <a:t>Alignment: For what purpose?</a:t>
            </a:r>
            <a:endParaRPr lang="en-US" sz="2800" dirty="0"/>
          </a:p>
          <a:p>
            <a:pPr marL="571500" indent="-571500">
              <a:spcBef>
                <a:spcPct val="20000"/>
              </a:spcBef>
              <a:spcAft>
                <a:spcPts val="1200"/>
              </a:spcAft>
              <a:buFont typeface="+mj-lt"/>
              <a:buAutoNum type="romanUcPeriod"/>
            </a:pPr>
            <a:r>
              <a:rPr lang="en-US" sz="3200" b="1" dirty="0" smtClean="0"/>
              <a:t>Focus populations</a:t>
            </a:r>
            <a:endParaRPr lang="en-US" sz="1200" b="1" dirty="0"/>
          </a:p>
          <a:p>
            <a:pPr marL="914400" lvl="1" indent="-457200">
              <a:lnSpc>
                <a:spcPct val="80000"/>
              </a:lnSpc>
              <a:spcBef>
                <a:spcPct val="20000"/>
              </a:spcBef>
              <a:spcAft>
                <a:spcPts val="1200"/>
              </a:spcAft>
              <a:buSzPct val="65000"/>
              <a:buFont typeface="Courier New" pitchFamily="49" charset="0"/>
              <a:buChar char="o"/>
            </a:pPr>
            <a:r>
              <a:rPr lang="en-US" sz="2800" dirty="0"/>
              <a:t>Adult learners</a:t>
            </a:r>
          </a:p>
          <a:p>
            <a:pPr marL="914400" lvl="1" indent="-457200">
              <a:lnSpc>
                <a:spcPct val="80000"/>
              </a:lnSpc>
              <a:spcBef>
                <a:spcPct val="20000"/>
              </a:spcBef>
              <a:spcAft>
                <a:spcPts val="1200"/>
              </a:spcAft>
              <a:buSzPct val="65000"/>
              <a:buFont typeface="Courier New" pitchFamily="49" charset="0"/>
              <a:buChar char="o"/>
            </a:pPr>
            <a:r>
              <a:rPr lang="en-US" sz="2800" dirty="0"/>
              <a:t>Low-income students</a:t>
            </a:r>
          </a:p>
          <a:p>
            <a:pPr marL="914400" lvl="1" indent="-457200">
              <a:lnSpc>
                <a:spcPct val="80000"/>
              </a:lnSpc>
              <a:spcBef>
                <a:spcPct val="20000"/>
              </a:spcBef>
              <a:spcAft>
                <a:spcPts val="1200"/>
              </a:spcAft>
              <a:buSzPct val="65000"/>
              <a:buFont typeface="Courier New" pitchFamily="49" charset="0"/>
              <a:buChar char="o"/>
            </a:pPr>
            <a:r>
              <a:rPr lang="en-US" sz="2800" dirty="0"/>
              <a:t>Academically underprepared students</a:t>
            </a:r>
          </a:p>
          <a:p>
            <a:pPr lvl="1">
              <a:lnSpc>
                <a:spcPct val="80000"/>
              </a:lnSpc>
              <a:spcBef>
                <a:spcPct val="20000"/>
              </a:spcBef>
              <a:buSzPct val="65000"/>
            </a:pPr>
            <a:endParaRPr lang="en-US" sz="2200" dirty="0"/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>
          <a:xfrm>
            <a:off x="7010400" y="6492875"/>
            <a:ext cx="2133600" cy="365125"/>
          </a:xfrm>
        </p:spPr>
        <p:txBody>
          <a:bodyPr/>
          <a:lstStyle/>
          <a:p>
            <a:fld id="{3789BC2C-4713-47A4-8757-AFE23EB9B85D}" type="slidenum">
              <a:rPr lang="en-US" smtClean="0"/>
              <a:t>3</a:t>
            </a:fld>
            <a:endParaRPr lang="en-US" dirty="0"/>
          </a:p>
        </p:txBody>
      </p:sp>
      <p:sp>
        <p:nvSpPr>
          <p:cNvPr id="5" name="Rectangle 20"/>
          <p:cNvSpPr txBox="1">
            <a:spLocks noChangeArrowheads="1"/>
          </p:cNvSpPr>
          <p:nvPr/>
        </p:nvSpPr>
        <p:spPr>
          <a:xfrm>
            <a:off x="865692" y="457200"/>
            <a:ext cx="7804638" cy="9144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4000" b="1" dirty="0" smtClean="0">
                <a:cs typeface="Arial" pitchFamily="34" charset="0"/>
              </a:rPr>
              <a:t>Outline</a:t>
            </a:r>
            <a:endParaRPr lang="en-US" sz="4000" b="1" dirty="0"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6426517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65" name="Rectangle 20"/>
          <p:cNvSpPr>
            <a:spLocks noChangeArrowheads="1"/>
          </p:cNvSpPr>
          <p:nvPr/>
        </p:nvSpPr>
        <p:spPr bwMode="auto">
          <a:xfrm>
            <a:off x="495300" y="1455730"/>
            <a:ext cx="8153400" cy="551535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marL="571500" indent="-571500">
              <a:spcBef>
                <a:spcPct val="20000"/>
              </a:spcBef>
              <a:spcAft>
                <a:spcPts val="1200"/>
              </a:spcAft>
              <a:buFont typeface="+mj-lt"/>
              <a:buAutoNum type="romanUcPeriod" startAt="4"/>
            </a:pPr>
            <a:r>
              <a:rPr lang="en-US" sz="3200" b="1" dirty="0" smtClean="0"/>
              <a:t>Available Tools and Strategies</a:t>
            </a:r>
            <a:endParaRPr lang="en-US" sz="3200" b="1" dirty="0"/>
          </a:p>
          <a:p>
            <a:pPr marL="914400" lvl="1" indent="-457200">
              <a:lnSpc>
                <a:spcPct val="80000"/>
              </a:lnSpc>
              <a:spcBef>
                <a:spcPct val="20000"/>
              </a:spcBef>
              <a:spcAft>
                <a:spcPts val="1200"/>
              </a:spcAft>
              <a:buSzPct val="65000"/>
              <a:buFont typeface="Courier New" pitchFamily="49" charset="0"/>
              <a:buChar char="o"/>
            </a:pPr>
            <a:r>
              <a:rPr lang="en-US" sz="2800" dirty="0" smtClean="0"/>
              <a:t>D55 itself</a:t>
            </a:r>
          </a:p>
          <a:p>
            <a:pPr marL="1371600" lvl="2" indent="-457200">
              <a:lnSpc>
                <a:spcPct val="80000"/>
              </a:lnSpc>
              <a:spcBef>
                <a:spcPct val="20000"/>
              </a:spcBef>
              <a:spcAft>
                <a:spcPts val="1200"/>
              </a:spcAft>
              <a:buSzPct val="65000"/>
              <a:buFont typeface="Arial" pitchFamily="34" charset="0"/>
              <a:buChar char="•"/>
            </a:pPr>
            <a:r>
              <a:rPr lang="en-US" sz="2800" dirty="0" smtClean="0"/>
              <a:t>Promise</a:t>
            </a:r>
          </a:p>
          <a:p>
            <a:pPr marL="1371600" lvl="2" indent="-457200">
              <a:lnSpc>
                <a:spcPct val="80000"/>
              </a:lnSpc>
              <a:spcBef>
                <a:spcPct val="20000"/>
              </a:spcBef>
              <a:spcAft>
                <a:spcPts val="1200"/>
              </a:spcAft>
              <a:buSzPct val="65000"/>
              <a:buFont typeface="Arial" pitchFamily="34" charset="0"/>
              <a:buChar char="•"/>
            </a:pPr>
            <a:r>
              <a:rPr lang="en-US" sz="2800" dirty="0" smtClean="0"/>
              <a:t>Reconnect</a:t>
            </a:r>
          </a:p>
          <a:p>
            <a:pPr marL="1371600" lvl="2" indent="-457200">
              <a:lnSpc>
                <a:spcPct val="80000"/>
              </a:lnSpc>
              <a:spcBef>
                <a:spcPct val="20000"/>
              </a:spcBef>
              <a:spcAft>
                <a:spcPts val="1200"/>
              </a:spcAft>
              <a:buSzPct val="65000"/>
              <a:buFont typeface="Arial" pitchFamily="34" charset="0"/>
              <a:buChar char="•"/>
            </a:pPr>
            <a:r>
              <a:rPr lang="en-US" sz="2800" dirty="0" smtClean="0"/>
              <a:t>LEAP</a:t>
            </a:r>
            <a:endParaRPr lang="en-US" sz="2800" dirty="0"/>
          </a:p>
          <a:p>
            <a:pPr marL="914400" lvl="1" indent="-457200">
              <a:lnSpc>
                <a:spcPct val="80000"/>
              </a:lnSpc>
              <a:spcBef>
                <a:spcPct val="20000"/>
              </a:spcBef>
              <a:spcAft>
                <a:spcPts val="1200"/>
              </a:spcAft>
              <a:buSzPct val="65000"/>
              <a:buFont typeface="Courier New" pitchFamily="49" charset="0"/>
              <a:buChar char="o"/>
            </a:pPr>
            <a:r>
              <a:rPr lang="en-US" sz="2800" dirty="0" smtClean="0"/>
              <a:t>CCTA</a:t>
            </a:r>
            <a:endParaRPr lang="en-US" sz="2800" dirty="0"/>
          </a:p>
          <a:p>
            <a:pPr marL="1371600" lvl="2" indent="-457200">
              <a:lnSpc>
                <a:spcPct val="80000"/>
              </a:lnSpc>
              <a:spcBef>
                <a:spcPct val="20000"/>
              </a:spcBef>
              <a:spcAft>
                <a:spcPts val="1200"/>
              </a:spcAft>
              <a:buSzPct val="65000"/>
              <a:buFont typeface="Arial" pitchFamily="34" charset="0"/>
              <a:buChar char="•"/>
            </a:pPr>
            <a:r>
              <a:rPr lang="en-US" sz="2800" dirty="0" smtClean="0"/>
              <a:t>Articulation and transfer</a:t>
            </a:r>
          </a:p>
          <a:p>
            <a:pPr marL="1371600" lvl="2" indent="-457200">
              <a:lnSpc>
                <a:spcPct val="80000"/>
              </a:lnSpc>
              <a:spcBef>
                <a:spcPct val="20000"/>
              </a:spcBef>
              <a:spcAft>
                <a:spcPts val="1200"/>
              </a:spcAft>
              <a:buSzPct val="65000"/>
              <a:buFont typeface="Arial" pitchFamily="34" charset="0"/>
              <a:buChar char="•"/>
            </a:pPr>
            <a:r>
              <a:rPr lang="en-US" sz="2800" dirty="0" smtClean="0"/>
              <a:t>Alignment of financing strategies with policy goals</a:t>
            </a:r>
            <a:endParaRPr lang="en-US" sz="2800" dirty="0"/>
          </a:p>
          <a:p>
            <a:pPr lvl="1">
              <a:lnSpc>
                <a:spcPct val="80000"/>
              </a:lnSpc>
              <a:spcBef>
                <a:spcPct val="20000"/>
              </a:spcBef>
              <a:buSzPct val="65000"/>
            </a:pPr>
            <a:endParaRPr lang="en-US" sz="2200" dirty="0"/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>
          <a:xfrm>
            <a:off x="7010400" y="6492875"/>
            <a:ext cx="2133600" cy="365125"/>
          </a:xfrm>
        </p:spPr>
        <p:txBody>
          <a:bodyPr/>
          <a:lstStyle/>
          <a:p>
            <a:fld id="{3789BC2C-4713-47A4-8757-AFE23EB9B85D}" type="slidenum">
              <a:rPr lang="en-US" smtClean="0"/>
              <a:t>4</a:t>
            </a:fld>
            <a:endParaRPr lang="en-US" dirty="0"/>
          </a:p>
        </p:txBody>
      </p:sp>
      <p:sp>
        <p:nvSpPr>
          <p:cNvPr id="5" name="Rectangle 20"/>
          <p:cNvSpPr txBox="1">
            <a:spLocks noChangeArrowheads="1"/>
          </p:cNvSpPr>
          <p:nvPr/>
        </p:nvSpPr>
        <p:spPr>
          <a:xfrm>
            <a:off x="865692" y="457200"/>
            <a:ext cx="7804638" cy="9144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4000" b="1" dirty="0" smtClean="0">
                <a:cs typeface="Arial" pitchFamily="34" charset="0"/>
              </a:rPr>
              <a:t>Outline</a:t>
            </a:r>
            <a:endParaRPr lang="en-US" sz="4000" b="1" dirty="0"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07575856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65" name="Rectangle 20"/>
          <p:cNvSpPr>
            <a:spLocks noChangeArrowheads="1"/>
          </p:cNvSpPr>
          <p:nvPr/>
        </p:nvSpPr>
        <p:spPr bwMode="auto">
          <a:xfrm>
            <a:off x="495300" y="1379835"/>
            <a:ext cx="8153400" cy="454278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marL="571500" indent="-571500">
              <a:spcBef>
                <a:spcPct val="20000"/>
              </a:spcBef>
              <a:spcAft>
                <a:spcPts val="1200"/>
              </a:spcAft>
              <a:buFont typeface="+mj-lt"/>
              <a:buAutoNum type="romanUcPeriod" startAt="4"/>
            </a:pPr>
            <a:r>
              <a:rPr lang="en-US" sz="3200" b="1" dirty="0" smtClean="0"/>
              <a:t>Available Tools and Strategies (cont’d)</a:t>
            </a:r>
            <a:endParaRPr lang="en-US" sz="3200" b="1" dirty="0"/>
          </a:p>
          <a:p>
            <a:pPr marL="914400" lvl="1" indent="-457200">
              <a:lnSpc>
                <a:spcPct val="80000"/>
              </a:lnSpc>
              <a:spcBef>
                <a:spcPct val="20000"/>
              </a:spcBef>
              <a:spcAft>
                <a:spcPts val="1200"/>
              </a:spcAft>
              <a:buSzPct val="65000"/>
              <a:buFont typeface="Courier New" pitchFamily="49" charset="0"/>
              <a:buChar char="o"/>
            </a:pPr>
            <a:r>
              <a:rPr lang="en-US" sz="2800" dirty="0" smtClean="0"/>
              <a:t>Outreach</a:t>
            </a:r>
            <a:endParaRPr lang="en-US" sz="2800" dirty="0"/>
          </a:p>
          <a:p>
            <a:pPr marL="1371600" lvl="2" indent="-457200">
              <a:lnSpc>
                <a:spcPct val="80000"/>
              </a:lnSpc>
              <a:spcBef>
                <a:spcPct val="20000"/>
              </a:spcBef>
              <a:spcAft>
                <a:spcPts val="1200"/>
              </a:spcAft>
              <a:buSzPct val="65000"/>
              <a:buFont typeface="Arial" pitchFamily="34" charset="0"/>
              <a:buChar char="•"/>
            </a:pPr>
            <a:r>
              <a:rPr lang="en-US" sz="2800" dirty="0" smtClean="0"/>
              <a:t>P-16</a:t>
            </a:r>
          </a:p>
          <a:p>
            <a:pPr marL="1371600" lvl="2" indent="-457200">
              <a:lnSpc>
                <a:spcPct val="80000"/>
              </a:lnSpc>
              <a:spcBef>
                <a:spcPct val="20000"/>
              </a:spcBef>
              <a:spcAft>
                <a:spcPts val="1200"/>
              </a:spcAft>
              <a:buSzPct val="65000"/>
              <a:buFont typeface="Arial" pitchFamily="34" charset="0"/>
              <a:buChar char="•"/>
            </a:pPr>
            <a:r>
              <a:rPr lang="en-US" sz="2800" dirty="0" smtClean="0"/>
              <a:t>Adult </a:t>
            </a:r>
            <a:r>
              <a:rPr lang="en-US" sz="2800" dirty="0" smtClean="0"/>
              <a:t>Learners</a:t>
            </a:r>
          </a:p>
          <a:p>
            <a:pPr marL="1371600" lvl="2" indent="-457200">
              <a:lnSpc>
                <a:spcPct val="80000"/>
              </a:lnSpc>
              <a:spcBef>
                <a:spcPct val="20000"/>
              </a:spcBef>
              <a:spcAft>
                <a:spcPts val="1200"/>
              </a:spcAft>
              <a:buSzPct val="65000"/>
              <a:buFont typeface="Arial" pitchFamily="34" charset="0"/>
              <a:buChar char="•"/>
            </a:pPr>
            <a:r>
              <a:rPr lang="en-US" sz="2800" dirty="0" smtClean="0"/>
              <a:t>Connecting theme: </a:t>
            </a:r>
            <a:r>
              <a:rPr lang="en-US" sz="2800" dirty="0" smtClean="0"/>
              <a:t>building capacity in communities for </a:t>
            </a:r>
            <a:r>
              <a:rPr lang="en-US" sz="2800" dirty="0" smtClean="0"/>
              <a:t>a culture of </a:t>
            </a:r>
            <a:r>
              <a:rPr lang="en-US" sz="2800" dirty="0" smtClean="0"/>
              <a:t>PSE </a:t>
            </a:r>
            <a:r>
              <a:rPr lang="en-US" sz="2800" dirty="0" smtClean="0"/>
              <a:t>access and success</a:t>
            </a:r>
          </a:p>
          <a:p>
            <a:pPr marL="914400" lvl="1" indent="-457200">
              <a:lnSpc>
                <a:spcPct val="80000"/>
              </a:lnSpc>
              <a:spcBef>
                <a:spcPct val="20000"/>
              </a:spcBef>
              <a:spcAft>
                <a:spcPts val="1200"/>
              </a:spcAft>
              <a:buSzPct val="65000"/>
              <a:buFont typeface="Courier New" pitchFamily="49" charset="0"/>
              <a:buChar char="o"/>
            </a:pPr>
            <a:r>
              <a:rPr lang="en-US" sz="2800" dirty="0" smtClean="0"/>
              <a:t>Ongoing evaluation for accountability and improvement</a:t>
            </a:r>
            <a:endParaRPr lang="en-US" sz="2800" dirty="0"/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>
          <a:xfrm>
            <a:off x="7010400" y="6492875"/>
            <a:ext cx="2133600" cy="365125"/>
          </a:xfrm>
        </p:spPr>
        <p:txBody>
          <a:bodyPr/>
          <a:lstStyle/>
          <a:p>
            <a:fld id="{3789BC2C-4713-47A4-8757-AFE23EB9B85D}" type="slidenum">
              <a:rPr lang="en-US" smtClean="0"/>
              <a:t>5</a:t>
            </a:fld>
            <a:endParaRPr lang="en-US" dirty="0"/>
          </a:p>
        </p:txBody>
      </p:sp>
      <p:sp>
        <p:nvSpPr>
          <p:cNvPr id="5" name="Rectangle 20"/>
          <p:cNvSpPr txBox="1">
            <a:spLocks noChangeArrowheads="1"/>
          </p:cNvSpPr>
          <p:nvPr/>
        </p:nvSpPr>
        <p:spPr>
          <a:xfrm>
            <a:off x="865692" y="457200"/>
            <a:ext cx="7804638" cy="9144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4000" b="1" dirty="0" smtClean="0">
                <a:cs typeface="Arial" pitchFamily="34" charset="0"/>
              </a:rPr>
              <a:t>Outline</a:t>
            </a:r>
            <a:endParaRPr lang="en-US" sz="4000" b="1" dirty="0"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52814767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>
          <a:xfrm>
            <a:off x="7010400" y="6492875"/>
            <a:ext cx="2133600" cy="365125"/>
          </a:xfrm>
        </p:spPr>
        <p:txBody>
          <a:bodyPr/>
          <a:lstStyle/>
          <a:p>
            <a:fld id="{3789BC2C-4713-47A4-8757-AFE23EB9B85D}" type="slidenum">
              <a:rPr lang="en-US" smtClean="0"/>
              <a:t>6</a:t>
            </a:fld>
            <a:endParaRPr lang="en-US" dirty="0"/>
          </a:p>
        </p:txBody>
      </p:sp>
      <p:sp>
        <p:nvSpPr>
          <p:cNvPr id="5" name="Rectangle 20"/>
          <p:cNvSpPr txBox="1">
            <a:spLocks noChangeArrowheads="1"/>
          </p:cNvSpPr>
          <p:nvPr/>
        </p:nvSpPr>
        <p:spPr>
          <a:xfrm>
            <a:off x="865692" y="457200"/>
            <a:ext cx="7804638" cy="9144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3600" b="1" dirty="0" smtClean="0">
                <a:cs typeface="Arial" pitchFamily="34" charset="0"/>
              </a:rPr>
              <a:t>Observations &amp; Recommendations</a:t>
            </a:r>
            <a:endParaRPr lang="en-US" sz="3600" b="1" dirty="0">
              <a:cs typeface="Arial" pitchFamily="34" charset="0"/>
            </a:endParaRPr>
          </a:p>
        </p:txBody>
      </p:sp>
      <p:graphicFrame>
        <p:nvGraphicFramePr>
          <p:cNvPr id="6" name="Table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98846441"/>
              </p:ext>
            </p:extLst>
          </p:nvPr>
        </p:nvGraphicFramePr>
        <p:xfrm>
          <a:off x="625460" y="2973634"/>
          <a:ext cx="7893080" cy="3187586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5684195"/>
                <a:gridCol w="2208885"/>
              </a:tblGrid>
              <a:tr h="450536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US" sz="1600" b="1" dirty="0">
                          <a:effectLst/>
                        </a:rPr>
                        <a:t>Number </a:t>
                      </a:r>
                      <a:r>
                        <a:rPr lang="en-US" sz="1600" b="1" dirty="0" smtClean="0">
                          <a:effectLst/>
                        </a:rPr>
                        <a:t>credentialed </a:t>
                      </a:r>
                      <a:r>
                        <a:rPr lang="en-US" sz="1600" b="1" dirty="0">
                          <a:effectLst/>
                        </a:rPr>
                        <a:t>residents </a:t>
                      </a:r>
                      <a:r>
                        <a:rPr lang="en-US" sz="1600" b="1" dirty="0" smtClean="0">
                          <a:effectLst/>
                        </a:rPr>
                        <a:t>(2013) </a:t>
                      </a:r>
                      <a:r>
                        <a:rPr lang="en-US" sz="1600" b="1" dirty="0">
                          <a:effectLst/>
                        </a:rPr>
                        <a:t>who </a:t>
                      </a:r>
                      <a:r>
                        <a:rPr lang="en-US" sz="1600" b="1" dirty="0" smtClean="0">
                          <a:effectLst/>
                        </a:rPr>
                        <a:t>won’t </a:t>
                      </a:r>
                      <a:r>
                        <a:rPr lang="en-US" sz="1600" b="1" dirty="0">
                          <a:effectLst/>
                        </a:rPr>
                        <a:t>age out by 2025</a:t>
                      </a:r>
                      <a:endParaRPr lang="en-US" sz="16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US" sz="1600" b="0" dirty="0">
                          <a:effectLst/>
                        </a:rPr>
                        <a:t>1,037,157</a:t>
                      </a:r>
                      <a:endParaRPr lang="en-US" sz="1600" b="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</a:tr>
              <a:tr h="450536"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US" sz="1600" b="1" dirty="0">
                          <a:effectLst/>
                        </a:rPr>
                        <a:t>Holders of an associate's degree or higher</a:t>
                      </a:r>
                      <a:endParaRPr lang="en-US" sz="16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US" sz="1600" b="0" dirty="0">
                          <a:effectLst/>
                        </a:rPr>
                        <a:t>940,650</a:t>
                      </a:r>
                      <a:endParaRPr lang="en-US" sz="1600" b="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</a:tr>
              <a:tr h="450536"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US" sz="1600" b="1" dirty="0">
                          <a:effectLst/>
                        </a:rPr>
                        <a:t>Certificate holders (4%)</a:t>
                      </a:r>
                      <a:endParaRPr lang="en-US" sz="16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US" sz="1600" b="0" dirty="0">
                          <a:effectLst/>
                        </a:rPr>
                        <a:t>96,507</a:t>
                      </a:r>
                      <a:endParaRPr lang="en-US" sz="1600" b="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</a:tr>
              <a:tr h="450536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US" sz="1600" b="1" dirty="0">
                          <a:effectLst/>
                        </a:rPr>
                        <a:t>Needed number of credentialed individuals in 2025</a:t>
                      </a:r>
                      <a:endParaRPr lang="en-US" sz="16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US" sz="1600" b="1" dirty="0">
                          <a:effectLst/>
                        </a:rPr>
                        <a:t>1,978,283</a:t>
                      </a:r>
                      <a:endParaRPr lang="en-US" sz="16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</a:tr>
              <a:tr h="450536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US" sz="1600" b="1">
                          <a:effectLst/>
                        </a:rPr>
                        <a:t>Number of credentials awarded in 2014</a:t>
                      </a:r>
                      <a:endParaRPr lang="en-US" sz="1600" b="1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US" sz="1600" b="0" dirty="0">
                          <a:effectLst/>
                        </a:rPr>
                        <a:t>69,817</a:t>
                      </a:r>
                      <a:endParaRPr lang="en-US" sz="1600" b="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</a:tr>
              <a:tr h="467453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US" sz="1600" b="1">
                          <a:effectLst/>
                        </a:rPr>
                        <a:t>Number of credentials needed to meet the D55 goal</a:t>
                      </a:r>
                      <a:endParaRPr lang="en-US" sz="1600" b="1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US" sz="1600" b="1" dirty="0">
                          <a:effectLst/>
                        </a:rPr>
                        <a:t>871,309</a:t>
                      </a:r>
                      <a:endParaRPr lang="en-US" sz="16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</a:tr>
              <a:tr h="467453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US" sz="1600" b="1">
                          <a:effectLst/>
                        </a:rPr>
                        <a:t>Annual needed growth to meet the D55 goal</a:t>
                      </a:r>
                      <a:endParaRPr lang="en-US" sz="1600" b="1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US" sz="1600" b="1" dirty="0">
                          <a:effectLst/>
                        </a:rPr>
                        <a:t>79,210</a:t>
                      </a:r>
                      <a:endParaRPr lang="en-US" sz="16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</a:tr>
            </a:tbl>
          </a:graphicData>
        </a:graphic>
      </p:graphicFrame>
      <p:sp>
        <p:nvSpPr>
          <p:cNvPr id="7" name="Rectangle 20"/>
          <p:cNvSpPr>
            <a:spLocks noChangeArrowheads="1"/>
          </p:cNvSpPr>
          <p:nvPr/>
        </p:nvSpPr>
        <p:spPr bwMode="auto">
          <a:xfrm>
            <a:off x="495300" y="1455730"/>
            <a:ext cx="8153400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>
              <a:spcBef>
                <a:spcPct val="20000"/>
              </a:spcBef>
              <a:spcAft>
                <a:spcPts val="1200"/>
              </a:spcAft>
            </a:pPr>
            <a:r>
              <a:rPr lang="en-US" sz="3200" b="1" dirty="0" smtClean="0"/>
              <a:t>D55</a:t>
            </a:r>
            <a:r>
              <a:rPr lang="en-US" sz="3200" b="1" dirty="0"/>
              <a:t> </a:t>
            </a:r>
            <a:r>
              <a:rPr lang="en-US" sz="3200" b="1" dirty="0" smtClean="0"/>
              <a:t>- </a:t>
            </a:r>
            <a:r>
              <a:rPr lang="en-US" sz="2800" dirty="0" smtClean="0"/>
              <a:t>Adequacy</a:t>
            </a:r>
            <a:endParaRPr lang="en-US" sz="2800" dirty="0"/>
          </a:p>
        </p:txBody>
      </p:sp>
      <p:sp>
        <p:nvSpPr>
          <p:cNvPr id="8" name="Rectangle 20"/>
          <p:cNvSpPr>
            <a:spLocks noChangeArrowheads="1"/>
          </p:cNvSpPr>
          <p:nvPr/>
        </p:nvSpPr>
        <p:spPr bwMode="auto">
          <a:xfrm>
            <a:off x="397775" y="2450410"/>
            <a:ext cx="8153400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>
              <a:spcBef>
                <a:spcPct val="20000"/>
              </a:spcBef>
              <a:spcAft>
                <a:spcPts val="1200"/>
              </a:spcAft>
            </a:pPr>
            <a:r>
              <a:rPr lang="en-US" sz="2800" b="1" i="1" dirty="0" smtClean="0">
                <a:solidFill>
                  <a:schemeClr val="accent1">
                    <a:lumMod val="75000"/>
                  </a:schemeClr>
                </a:solidFill>
              </a:rPr>
              <a:t>Number Awards Needed to Meet D55 Goal</a:t>
            </a:r>
            <a:endParaRPr lang="en-US" sz="2800" i="1" dirty="0">
              <a:solidFill>
                <a:schemeClr val="accent1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42713650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>
          <a:xfrm>
            <a:off x="7010400" y="6492875"/>
            <a:ext cx="2133600" cy="365125"/>
          </a:xfrm>
        </p:spPr>
        <p:txBody>
          <a:bodyPr/>
          <a:lstStyle/>
          <a:p>
            <a:fld id="{3789BC2C-4713-47A4-8757-AFE23EB9B85D}" type="slidenum">
              <a:rPr lang="en-US" smtClean="0"/>
              <a:t>7</a:t>
            </a:fld>
            <a:endParaRPr lang="en-US" dirty="0"/>
          </a:p>
        </p:txBody>
      </p:sp>
      <p:sp>
        <p:nvSpPr>
          <p:cNvPr id="5" name="Rectangle 20"/>
          <p:cNvSpPr txBox="1">
            <a:spLocks noChangeArrowheads="1"/>
          </p:cNvSpPr>
          <p:nvPr/>
        </p:nvSpPr>
        <p:spPr>
          <a:xfrm>
            <a:off x="865692" y="457200"/>
            <a:ext cx="7804638" cy="9144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3600" b="1" dirty="0" smtClean="0">
                <a:cs typeface="Arial" pitchFamily="34" charset="0"/>
              </a:rPr>
              <a:t>Observations &amp; Recommendations</a:t>
            </a:r>
            <a:endParaRPr lang="en-US" sz="3600" b="1" dirty="0">
              <a:cs typeface="Arial" pitchFamily="34" charset="0"/>
            </a:endParaRPr>
          </a:p>
        </p:txBody>
      </p:sp>
      <p:sp>
        <p:nvSpPr>
          <p:cNvPr id="7" name="Rectangle 20"/>
          <p:cNvSpPr>
            <a:spLocks noChangeArrowheads="1"/>
          </p:cNvSpPr>
          <p:nvPr/>
        </p:nvSpPr>
        <p:spPr bwMode="auto">
          <a:xfrm>
            <a:off x="321880" y="1379835"/>
            <a:ext cx="8153400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>
              <a:spcBef>
                <a:spcPct val="20000"/>
              </a:spcBef>
              <a:spcAft>
                <a:spcPts val="1200"/>
              </a:spcAft>
            </a:pPr>
            <a:r>
              <a:rPr lang="en-US" sz="3200" b="1" dirty="0" smtClean="0"/>
              <a:t>D55</a:t>
            </a:r>
            <a:r>
              <a:rPr lang="en-US" sz="3200" b="1" dirty="0"/>
              <a:t> </a:t>
            </a:r>
            <a:r>
              <a:rPr lang="en-US" sz="3200" b="1" dirty="0" smtClean="0"/>
              <a:t>- </a:t>
            </a:r>
            <a:r>
              <a:rPr lang="en-US" sz="2800" dirty="0" smtClean="0"/>
              <a:t>Adequacy</a:t>
            </a:r>
            <a:endParaRPr lang="en-US" sz="2800" dirty="0"/>
          </a:p>
        </p:txBody>
      </p:sp>
      <p:sp>
        <p:nvSpPr>
          <p:cNvPr id="8" name="Rectangle 20"/>
          <p:cNvSpPr>
            <a:spLocks noChangeArrowheads="1"/>
          </p:cNvSpPr>
          <p:nvPr/>
        </p:nvSpPr>
        <p:spPr bwMode="auto">
          <a:xfrm>
            <a:off x="94196" y="3007908"/>
            <a:ext cx="2125060" cy="209288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>
              <a:spcBef>
                <a:spcPct val="20000"/>
              </a:spcBef>
              <a:spcAft>
                <a:spcPts val="1200"/>
              </a:spcAft>
            </a:pPr>
            <a:r>
              <a:rPr lang="en-US" sz="2600" b="1" i="1" dirty="0" smtClean="0">
                <a:solidFill>
                  <a:schemeClr val="accent1">
                    <a:lumMod val="75000"/>
                  </a:schemeClr>
                </a:solidFill>
              </a:rPr>
              <a:t>Gap between “natural growth” and D55 growth needed</a:t>
            </a:r>
            <a:endParaRPr lang="en-US" sz="2600" i="1" dirty="0">
              <a:solidFill>
                <a:schemeClr val="accent1">
                  <a:lumMod val="75000"/>
                </a:schemeClr>
              </a:solidFill>
            </a:endParaRPr>
          </a:p>
        </p:txBody>
      </p:sp>
      <p:pic>
        <p:nvPicPr>
          <p:cNvPr id="9" name="Picture 8"/>
          <p:cNvPicPr/>
          <p:nvPr/>
        </p:nvPicPr>
        <p:blipFill>
          <a:blip r:embed="rId2"/>
          <a:stretch>
            <a:fillRect/>
          </a:stretch>
        </p:blipFill>
        <p:spPr>
          <a:xfrm>
            <a:off x="2219255" y="1964609"/>
            <a:ext cx="6754655" cy="44242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68371724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65" name="Rectangle 20"/>
          <p:cNvSpPr>
            <a:spLocks noChangeArrowheads="1"/>
          </p:cNvSpPr>
          <p:nvPr/>
        </p:nvSpPr>
        <p:spPr bwMode="auto">
          <a:xfrm>
            <a:off x="495300" y="1455730"/>
            <a:ext cx="8153400" cy="409342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>
              <a:spcBef>
                <a:spcPct val="20000"/>
              </a:spcBef>
              <a:spcAft>
                <a:spcPts val="1200"/>
              </a:spcAft>
            </a:pPr>
            <a:r>
              <a:rPr lang="en-US" sz="3200" b="1" dirty="0" smtClean="0"/>
              <a:t>D55</a:t>
            </a:r>
            <a:endParaRPr lang="en-US" sz="3200" b="1" dirty="0"/>
          </a:p>
          <a:p>
            <a:pPr marL="914400" lvl="1" indent="-457200">
              <a:lnSpc>
                <a:spcPct val="80000"/>
              </a:lnSpc>
              <a:spcBef>
                <a:spcPct val="20000"/>
              </a:spcBef>
              <a:spcAft>
                <a:spcPts val="1200"/>
              </a:spcAft>
              <a:buSzPct val="65000"/>
              <a:buFont typeface="Courier New" pitchFamily="49" charset="0"/>
              <a:buChar char="o"/>
            </a:pPr>
            <a:r>
              <a:rPr lang="en-US" sz="2800" dirty="0" smtClean="0"/>
              <a:t>Adequacy</a:t>
            </a:r>
            <a:endParaRPr lang="en-US" sz="2800" dirty="0"/>
          </a:p>
          <a:p>
            <a:pPr marL="1371600" lvl="2" indent="-457200">
              <a:lnSpc>
                <a:spcPct val="80000"/>
              </a:lnSpc>
              <a:spcBef>
                <a:spcPct val="20000"/>
              </a:spcBef>
              <a:spcAft>
                <a:spcPts val="1200"/>
              </a:spcAft>
              <a:buSzPct val="65000"/>
              <a:buFont typeface="Arial" pitchFamily="34" charset="0"/>
              <a:buChar char="•"/>
            </a:pPr>
            <a:r>
              <a:rPr lang="en-US" sz="2800" dirty="0" smtClean="0"/>
              <a:t>Need better d</a:t>
            </a:r>
            <a:r>
              <a:rPr lang="en-US" sz="2800" dirty="0" smtClean="0"/>
              <a:t>efinition of terms</a:t>
            </a:r>
            <a:endParaRPr lang="en-US" sz="2800" dirty="0" smtClean="0"/>
          </a:p>
          <a:p>
            <a:pPr marL="1371600" lvl="2" indent="-457200">
              <a:lnSpc>
                <a:spcPct val="80000"/>
              </a:lnSpc>
              <a:spcBef>
                <a:spcPct val="20000"/>
              </a:spcBef>
              <a:spcAft>
                <a:spcPts val="1200"/>
              </a:spcAft>
              <a:buSzPct val="65000"/>
              <a:buFont typeface="Arial" pitchFamily="34" charset="0"/>
              <a:buChar char="•"/>
            </a:pPr>
            <a:r>
              <a:rPr lang="en-US" sz="2800" dirty="0" smtClean="0"/>
              <a:t>Cumulative gap of 79,000 awards by 2025</a:t>
            </a:r>
          </a:p>
          <a:p>
            <a:pPr marL="1371600" lvl="2" indent="-457200">
              <a:lnSpc>
                <a:spcPct val="80000"/>
              </a:lnSpc>
              <a:spcBef>
                <a:spcPct val="20000"/>
              </a:spcBef>
              <a:spcAft>
                <a:spcPts val="1200"/>
              </a:spcAft>
              <a:buSzPct val="65000"/>
              <a:buFont typeface="Arial" pitchFamily="34" charset="0"/>
              <a:buChar char="•"/>
            </a:pPr>
            <a:r>
              <a:rPr lang="en-US" sz="2800" dirty="0" smtClean="0"/>
              <a:t>Majority of growth from adults</a:t>
            </a:r>
          </a:p>
          <a:p>
            <a:pPr marL="1371600" lvl="2" indent="-457200">
              <a:lnSpc>
                <a:spcPct val="80000"/>
              </a:lnSpc>
              <a:spcBef>
                <a:spcPct val="20000"/>
              </a:spcBef>
              <a:spcAft>
                <a:spcPts val="1200"/>
              </a:spcAft>
              <a:buSzPct val="65000"/>
              <a:buFont typeface="Arial" pitchFamily="34" charset="0"/>
              <a:buChar char="•"/>
            </a:pPr>
            <a:r>
              <a:rPr lang="en-US" sz="2800" dirty="0" smtClean="0"/>
              <a:t>System/sector shifts</a:t>
            </a:r>
          </a:p>
          <a:p>
            <a:pPr marL="914400" lvl="1" indent="-457200">
              <a:lnSpc>
                <a:spcPct val="80000"/>
              </a:lnSpc>
              <a:spcBef>
                <a:spcPct val="20000"/>
              </a:spcBef>
              <a:spcAft>
                <a:spcPts val="1200"/>
              </a:spcAft>
              <a:buSzPct val="65000"/>
              <a:buFont typeface="Courier New" pitchFamily="49" charset="0"/>
              <a:buChar char="o"/>
            </a:pPr>
            <a:endParaRPr lang="en-US" sz="2800" dirty="0"/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>
          <a:xfrm>
            <a:off x="7010400" y="6492875"/>
            <a:ext cx="2133600" cy="365125"/>
          </a:xfrm>
        </p:spPr>
        <p:txBody>
          <a:bodyPr/>
          <a:lstStyle/>
          <a:p>
            <a:fld id="{3789BC2C-4713-47A4-8757-AFE23EB9B85D}" type="slidenum">
              <a:rPr lang="en-US" smtClean="0"/>
              <a:t>8</a:t>
            </a:fld>
            <a:endParaRPr lang="en-US" dirty="0"/>
          </a:p>
        </p:txBody>
      </p:sp>
      <p:sp>
        <p:nvSpPr>
          <p:cNvPr id="5" name="Rectangle 20"/>
          <p:cNvSpPr txBox="1">
            <a:spLocks noChangeArrowheads="1"/>
          </p:cNvSpPr>
          <p:nvPr/>
        </p:nvSpPr>
        <p:spPr>
          <a:xfrm>
            <a:off x="865692" y="457200"/>
            <a:ext cx="7804638" cy="9144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3600" b="1" dirty="0" smtClean="0">
                <a:cs typeface="Arial" pitchFamily="34" charset="0"/>
              </a:rPr>
              <a:t>Observations &amp; Recommendations</a:t>
            </a:r>
            <a:endParaRPr lang="en-US" sz="3600" b="1" dirty="0"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87173932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65" name="Rectangle 20"/>
          <p:cNvSpPr>
            <a:spLocks noChangeArrowheads="1"/>
          </p:cNvSpPr>
          <p:nvPr/>
        </p:nvSpPr>
        <p:spPr bwMode="auto">
          <a:xfrm>
            <a:off x="495300" y="1455730"/>
            <a:ext cx="8153400" cy="526297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>
              <a:spcBef>
                <a:spcPct val="20000"/>
              </a:spcBef>
              <a:spcAft>
                <a:spcPts val="1200"/>
              </a:spcAft>
            </a:pPr>
            <a:r>
              <a:rPr lang="en-US" sz="3200" b="1" dirty="0" smtClean="0"/>
              <a:t>D55</a:t>
            </a:r>
            <a:endParaRPr lang="en-US" sz="3200" b="1" dirty="0"/>
          </a:p>
          <a:p>
            <a:pPr marL="914400" lvl="1" indent="-457200">
              <a:lnSpc>
                <a:spcPct val="80000"/>
              </a:lnSpc>
              <a:spcBef>
                <a:spcPct val="20000"/>
              </a:spcBef>
              <a:spcAft>
                <a:spcPts val="1200"/>
              </a:spcAft>
              <a:buSzPct val="65000"/>
              <a:buFont typeface="Courier New" pitchFamily="49" charset="0"/>
              <a:buChar char="o"/>
            </a:pPr>
            <a:r>
              <a:rPr lang="en-US" sz="2800" dirty="0" smtClean="0"/>
              <a:t>Alignment</a:t>
            </a:r>
            <a:endParaRPr lang="en-US" sz="2800" dirty="0"/>
          </a:p>
          <a:p>
            <a:pPr marL="1371600" lvl="2" indent="-457200">
              <a:lnSpc>
                <a:spcPct val="80000"/>
              </a:lnSpc>
              <a:spcBef>
                <a:spcPct val="20000"/>
              </a:spcBef>
              <a:spcAft>
                <a:spcPts val="1200"/>
              </a:spcAft>
              <a:buSzPct val="65000"/>
              <a:buFont typeface="Arial" pitchFamily="34" charset="0"/>
              <a:buChar char="•"/>
            </a:pPr>
            <a:r>
              <a:rPr lang="en-US" sz="2800" dirty="0" smtClean="0"/>
              <a:t>As much about</a:t>
            </a:r>
            <a:r>
              <a:rPr lang="en-US" sz="2800" dirty="0" smtClean="0"/>
              <a:t> communication as calculation</a:t>
            </a:r>
            <a:endParaRPr lang="en-US" sz="2800" dirty="0" smtClean="0"/>
          </a:p>
          <a:p>
            <a:pPr marL="1371600" lvl="2" indent="-457200">
              <a:lnSpc>
                <a:spcPct val="80000"/>
              </a:lnSpc>
              <a:spcBef>
                <a:spcPct val="20000"/>
              </a:spcBef>
              <a:spcAft>
                <a:spcPts val="1200"/>
              </a:spcAft>
              <a:buSzPct val="65000"/>
              <a:buFont typeface="Arial" pitchFamily="34" charset="0"/>
              <a:buChar char="•"/>
            </a:pPr>
            <a:r>
              <a:rPr lang="en-US" sz="2800" dirty="0"/>
              <a:t>“Hot list”</a:t>
            </a:r>
          </a:p>
          <a:p>
            <a:pPr marL="1371600" lvl="2" indent="-457200">
              <a:lnSpc>
                <a:spcPct val="80000"/>
              </a:lnSpc>
              <a:spcBef>
                <a:spcPct val="20000"/>
              </a:spcBef>
              <a:spcAft>
                <a:spcPts val="1200"/>
              </a:spcAft>
              <a:buSzPct val="65000"/>
              <a:buFont typeface="Arial" pitchFamily="34" charset="0"/>
              <a:buChar char="•"/>
            </a:pPr>
            <a:r>
              <a:rPr lang="en-US" sz="2800" dirty="0" smtClean="0"/>
              <a:t>Actionable at the local level</a:t>
            </a:r>
          </a:p>
          <a:p>
            <a:pPr marL="1371600" lvl="2" indent="-457200">
              <a:lnSpc>
                <a:spcPct val="80000"/>
              </a:lnSpc>
              <a:spcBef>
                <a:spcPct val="20000"/>
              </a:spcBef>
              <a:spcAft>
                <a:spcPts val="1200"/>
              </a:spcAft>
              <a:buSzPct val="65000"/>
              <a:buFont typeface="Arial" pitchFamily="34" charset="0"/>
              <a:buChar char="•"/>
            </a:pPr>
            <a:r>
              <a:rPr lang="en-US" sz="2800" dirty="0" smtClean="0"/>
              <a:t>Affirm value of liberal arts to D55</a:t>
            </a:r>
          </a:p>
          <a:p>
            <a:pPr marL="1371600" lvl="2" indent="-457200">
              <a:lnSpc>
                <a:spcPct val="80000"/>
              </a:lnSpc>
              <a:spcBef>
                <a:spcPct val="20000"/>
              </a:spcBef>
              <a:spcAft>
                <a:spcPts val="1200"/>
              </a:spcAft>
              <a:buSzPct val="65000"/>
              <a:buFont typeface="Arial" pitchFamily="34" charset="0"/>
              <a:buChar char="•"/>
            </a:pPr>
            <a:r>
              <a:rPr lang="en-US" sz="2800" dirty="0" smtClean="0"/>
              <a:t>Guided by Governor’s Workforce Sub-cabinet</a:t>
            </a:r>
            <a:endParaRPr lang="en-US" sz="2800" dirty="0" smtClean="0"/>
          </a:p>
          <a:p>
            <a:pPr marL="1371600" lvl="2" indent="-457200">
              <a:lnSpc>
                <a:spcPct val="80000"/>
              </a:lnSpc>
              <a:spcBef>
                <a:spcPct val="20000"/>
              </a:spcBef>
              <a:spcAft>
                <a:spcPts val="1200"/>
              </a:spcAft>
              <a:buSzPct val="65000"/>
              <a:buFont typeface="Arial" pitchFamily="34" charset="0"/>
              <a:buChar char="•"/>
            </a:pPr>
            <a:endParaRPr lang="en-US" sz="2800" dirty="0" smtClean="0"/>
          </a:p>
          <a:p>
            <a:pPr marL="914400" lvl="1" indent="-457200">
              <a:lnSpc>
                <a:spcPct val="80000"/>
              </a:lnSpc>
              <a:spcBef>
                <a:spcPct val="20000"/>
              </a:spcBef>
              <a:spcAft>
                <a:spcPts val="1200"/>
              </a:spcAft>
              <a:buSzPct val="65000"/>
              <a:buFont typeface="Courier New" pitchFamily="49" charset="0"/>
              <a:buChar char="o"/>
            </a:pPr>
            <a:endParaRPr lang="en-US" sz="2800" dirty="0"/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>
          <a:xfrm>
            <a:off x="7010400" y="6492875"/>
            <a:ext cx="2133600" cy="365125"/>
          </a:xfrm>
        </p:spPr>
        <p:txBody>
          <a:bodyPr/>
          <a:lstStyle/>
          <a:p>
            <a:fld id="{3789BC2C-4713-47A4-8757-AFE23EB9B85D}" type="slidenum">
              <a:rPr lang="en-US" smtClean="0"/>
              <a:t>9</a:t>
            </a:fld>
            <a:endParaRPr lang="en-US" dirty="0"/>
          </a:p>
        </p:txBody>
      </p:sp>
      <p:sp>
        <p:nvSpPr>
          <p:cNvPr id="5" name="Rectangle 20"/>
          <p:cNvSpPr txBox="1">
            <a:spLocks noChangeArrowheads="1"/>
          </p:cNvSpPr>
          <p:nvPr/>
        </p:nvSpPr>
        <p:spPr>
          <a:xfrm>
            <a:off x="865692" y="457200"/>
            <a:ext cx="7804638" cy="9144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3600" b="1" dirty="0" smtClean="0">
                <a:cs typeface="Arial" pitchFamily="34" charset="0"/>
              </a:rPr>
              <a:t>Observations &amp; Recommendations</a:t>
            </a:r>
            <a:endParaRPr lang="en-US" sz="3600" b="1" dirty="0"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50499666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65" name="Rectangle 20"/>
          <p:cNvSpPr>
            <a:spLocks noChangeArrowheads="1"/>
          </p:cNvSpPr>
          <p:nvPr/>
        </p:nvSpPr>
        <p:spPr bwMode="auto">
          <a:xfrm>
            <a:off x="495300" y="1455730"/>
            <a:ext cx="8153400" cy="41020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>
              <a:spcBef>
                <a:spcPct val="20000"/>
              </a:spcBef>
              <a:spcAft>
                <a:spcPts val="1200"/>
              </a:spcAft>
            </a:pPr>
            <a:r>
              <a:rPr lang="en-US" sz="3200" b="1" dirty="0" smtClean="0"/>
              <a:t>CCTA</a:t>
            </a:r>
            <a:endParaRPr lang="en-US" sz="3200" b="1" dirty="0"/>
          </a:p>
          <a:p>
            <a:pPr marL="914400" lvl="1" indent="-457200">
              <a:lnSpc>
                <a:spcPct val="80000"/>
              </a:lnSpc>
              <a:spcBef>
                <a:spcPct val="20000"/>
              </a:spcBef>
              <a:spcAft>
                <a:spcPts val="1200"/>
              </a:spcAft>
              <a:buSzPct val="65000"/>
              <a:buFont typeface="Courier New" pitchFamily="49" charset="0"/>
              <a:buChar char="o"/>
            </a:pPr>
            <a:r>
              <a:rPr lang="en-US" sz="2800" dirty="0" smtClean="0"/>
              <a:t>Articulation and transfer</a:t>
            </a:r>
            <a:endParaRPr lang="en-US" sz="2800" dirty="0"/>
          </a:p>
          <a:p>
            <a:pPr marL="1371600" lvl="2" indent="-457200">
              <a:lnSpc>
                <a:spcPct val="80000"/>
              </a:lnSpc>
              <a:spcBef>
                <a:spcPct val="20000"/>
              </a:spcBef>
              <a:spcAft>
                <a:spcPts val="1200"/>
              </a:spcAft>
              <a:buSzPct val="65000"/>
              <a:buFont typeface="Arial" pitchFamily="34" charset="0"/>
              <a:buChar char="•"/>
            </a:pPr>
            <a:r>
              <a:rPr lang="en-US" sz="2800" dirty="0" smtClean="0"/>
              <a:t>Dual admission</a:t>
            </a:r>
            <a:endParaRPr lang="en-US" sz="2800" dirty="0" smtClean="0"/>
          </a:p>
          <a:p>
            <a:pPr marL="1371600" lvl="2" indent="-457200">
              <a:lnSpc>
                <a:spcPct val="80000"/>
              </a:lnSpc>
              <a:spcBef>
                <a:spcPct val="20000"/>
              </a:spcBef>
              <a:spcAft>
                <a:spcPts val="1200"/>
              </a:spcAft>
              <a:buSzPct val="65000"/>
              <a:buFont typeface="Arial" pitchFamily="34" charset="0"/>
              <a:buChar char="•"/>
            </a:pPr>
            <a:r>
              <a:rPr lang="en-US" sz="2800" dirty="0" smtClean="0"/>
              <a:t>Importance of Articulation &amp; Transfer Council</a:t>
            </a:r>
            <a:endParaRPr lang="en-US" sz="2800" dirty="0"/>
          </a:p>
          <a:p>
            <a:pPr marL="1371600" lvl="2" indent="-457200">
              <a:lnSpc>
                <a:spcPct val="80000"/>
              </a:lnSpc>
              <a:spcBef>
                <a:spcPct val="20000"/>
              </a:spcBef>
              <a:spcAft>
                <a:spcPts val="1200"/>
              </a:spcAft>
              <a:buSzPct val="65000"/>
              <a:buFont typeface="Arial" pitchFamily="34" charset="0"/>
              <a:buChar char="•"/>
            </a:pPr>
            <a:r>
              <a:rPr lang="en-US" sz="2800" dirty="0" smtClean="0"/>
              <a:t>Reverse transfer</a:t>
            </a:r>
          </a:p>
          <a:p>
            <a:pPr marL="1371600" lvl="2" indent="-457200">
              <a:lnSpc>
                <a:spcPct val="80000"/>
              </a:lnSpc>
              <a:spcBef>
                <a:spcPct val="20000"/>
              </a:spcBef>
              <a:spcAft>
                <a:spcPts val="1200"/>
              </a:spcAft>
              <a:buSzPct val="65000"/>
              <a:buFont typeface="Arial" pitchFamily="34" charset="0"/>
              <a:buChar char="•"/>
            </a:pPr>
            <a:endParaRPr lang="en-US" sz="2800" dirty="0" smtClean="0"/>
          </a:p>
          <a:p>
            <a:pPr marL="914400" lvl="1" indent="-457200">
              <a:lnSpc>
                <a:spcPct val="80000"/>
              </a:lnSpc>
              <a:spcBef>
                <a:spcPct val="20000"/>
              </a:spcBef>
              <a:spcAft>
                <a:spcPts val="1200"/>
              </a:spcAft>
              <a:buSzPct val="65000"/>
              <a:buFont typeface="Courier New" pitchFamily="49" charset="0"/>
              <a:buChar char="o"/>
            </a:pPr>
            <a:endParaRPr lang="en-US" sz="2800" dirty="0"/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>
          <a:xfrm>
            <a:off x="7010400" y="6492875"/>
            <a:ext cx="2133600" cy="365125"/>
          </a:xfrm>
        </p:spPr>
        <p:txBody>
          <a:bodyPr/>
          <a:lstStyle/>
          <a:p>
            <a:fld id="{3789BC2C-4713-47A4-8757-AFE23EB9B85D}" type="slidenum">
              <a:rPr lang="en-US" smtClean="0"/>
              <a:t>10</a:t>
            </a:fld>
            <a:endParaRPr lang="en-US" dirty="0"/>
          </a:p>
        </p:txBody>
      </p:sp>
      <p:sp>
        <p:nvSpPr>
          <p:cNvPr id="5" name="Rectangle 20"/>
          <p:cNvSpPr txBox="1">
            <a:spLocks noChangeArrowheads="1"/>
          </p:cNvSpPr>
          <p:nvPr/>
        </p:nvSpPr>
        <p:spPr>
          <a:xfrm>
            <a:off x="865692" y="457200"/>
            <a:ext cx="7804638" cy="9144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3600" b="1" dirty="0" smtClean="0">
                <a:cs typeface="Arial" pitchFamily="34" charset="0"/>
              </a:rPr>
              <a:t>Observations &amp; Recommendations</a:t>
            </a:r>
            <a:endParaRPr lang="en-US" sz="3600" b="1" dirty="0"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01928276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65" name="Rectangle 20"/>
          <p:cNvSpPr>
            <a:spLocks noChangeArrowheads="1"/>
          </p:cNvSpPr>
          <p:nvPr/>
        </p:nvSpPr>
        <p:spPr bwMode="auto">
          <a:xfrm>
            <a:off x="495300" y="1455730"/>
            <a:ext cx="8153400" cy="467820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>
              <a:spcBef>
                <a:spcPct val="20000"/>
              </a:spcBef>
              <a:spcAft>
                <a:spcPts val="1200"/>
              </a:spcAft>
            </a:pPr>
            <a:r>
              <a:rPr lang="en-US" sz="3200" b="1" dirty="0" smtClean="0"/>
              <a:t>CCTA</a:t>
            </a:r>
            <a:endParaRPr lang="en-US" sz="3200" b="1" dirty="0"/>
          </a:p>
          <a:p>
            <a:pPr marL="914400" lvl="1" indent="-457200">
              <a:lnSpc>
                <a:spcPct val="80000"/>
              </a:lnSpc>
              <a:spcBef>
                <a:spcPct val="20000"/>
              </a:spcBef>
              <a:spcAft>
                <a:spcPts val="1200"/>
              </a:spcAft>
              <a:buSzPct val="65000"/>
              <a:buFont typeface="Courier New" pitchFamily="49" charset="0"/>
              <a:buChar char="o"/>
            </a:pPr>
            <a:r>
              <a:rPr lang="en-US" sz="2800" dirty="0" smtClean="0"/>
              <a:t>Aligning finance with policy goals</a:t>
            </a:r>
            <a:endParaRPr lang="en-US" sz="2800" dirty="0"/>
          </a:p>
          <a:p>
            <a:pPr marL="1371600" lvl="2" indent="-457200">
              <a:lnSpc>
                <a:spcPct val="80000"/>
              </a:lnSpc>
              <a:spcBef>
                <a:spcPct val="20000"/>
              </a:spcBef>
              <a:spcAft>
                <a:spcPts val="1200"/>
              </a:spcAft>
              <a:buSzPct val="65000"/>
              <a:buFont typeface="Arial" pitchFamily="34" charset="0"/>
              <a:buChar char="•"/>
            </a:pPr>
            <a:r>
              <a:rPr lang="en-US" sz="2800" dirty="0" smtClean="0"/>
              <a:t>Outcomes-based formula</a:t>
            </a:r>
            <a:endParaRPr lang="en-US" sz="2800" dirty="0" smtClean="0"/>
          </a:p>
          <a:p>
            <a:pPr marL="1371600" lvl="2" indent="-457200">
              <a:lnSpc>
                <a:spcPct val="80000"/>
              </a:lnSpc>
              <a:spcBef>
                <a:spcPct val="20000"/>
              </a:spcBef>
              <a:spcAft>
                <a:spcPts val="1200"/>
              </a:spcAft>
              <a:buSzPct val="65000"/>
              <a:buFont typeface="Arial" pitchFamily="34" charset="0"/>
              <a:buChar char="•"/>
            </a:pPr>
            <a:r>
              <a:rPr lang="en-US" sz="2800" dirty="0" smtClean="0"/>
              <a:t>Capital process</a:t>
            </a:r>
            <a:endParaRPr lang="en-US" sz="2800" dirty="0"/>
          </a:p>
          <a:p>
            <a:pPr marL="1371600" lvl="2" indent="-457200">
              <a:lnSpc>
                <a:spcPct val="80000"/>
              </a:lnSpc>
              <a:spcBef>
                <a:spcPct val="20000"/>
              </a:spcBef>
              <a:spcAft>
                <a:spcPts val="1200"/>
              </a:spcAft>
              <a:buSzPct val="65000"/>
              <a:buFont typeface="Arial" pitchFamily="34" charset="0"/>
              <a:buChar char="•"/>
            </a:pPr>
            <a:r>
              <a:rPr lang="en-US" sz="2800" dirty="0" smtClean="0"/>
              <a:t>Tuition and aid</a:t>
            </a:r>
          </a:p>
          <a:p>
            <a:pPr marL="1371600" lvl="2" indent="-457200">
              <a:lnSpc>
                <a:spcPct val="80000"/>
              </a:lnSpc>
              <a:spcBef>
                <a:spcPct val="20000"/>
              </a:spcBef>
              <a:spcAft>
                <a:spcPts val="1200"/>
              </a:spcAft>
              <a:buSzPct val="65000"/>
              <a:buFont typeface="Arial" pitchFamily="34" charset="0"/>
              <a:buChar char="•"/>
            </a:pPr>
            <a:r>
              <a:rPr lang="en-US" sz="2800" dirty="0" smtClean="0"/>
              <a:t>D55 funding “summit”</a:t>
            </a:r>
            <a:endParaRPr lang="en-US" sz="2800" dirty="0" smtClean="0"/>
          </a:p>
          <a:p>
            <a:pPr marL="1371600" lvl="2" indent="-457200">
              <a:lnSpc>
                <a:spcPct val="80000"/>
              </a:lnSpc>
              <a:spcBef>
                <a:spcPct val="20000"/>
              </a:spcBef>
              <a:spcAft>
                <a:spcPts val="1200"/>
              </a:spcAft>
              <a:buSzPct val="65000"/>
              <a:buFont typeface="Arial" pitchFamily="34" charset="0"/>
              <a:buChar char="•"/>
            </a:pPr>
            <a:endParaRPr lang="en-US" sz="2800" dirty="0" smtClean="0"/>
          </a:p>
          <a:p>
            <a:pPr marL="914400" lvl="1" indent="-457200">
              <a:lnSpc>
                <a:spcPct val="80000"/>
              </a:lnSpc>
              <a:spcBef>
                <a:spcPct val="20000"/>
              </a:spcBef>
              <a:spcAft>
                <a:spcPts val="1200"/>
              </a:spcAft>
              <a:buSzPct val="65000"/>
              <a:buFont typeface="Courier New" pitchFamily="49" charset="0"/>
              <a:buChar char="o"/>
            </a:pPr>
            <a:endParaRPr lang="en-US" sz="2800" dirty="0"/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>
          <a:xfrm>
            <a:off x="7010400" y="6492875"/>
            <a:ext cx="2133600" cy="365125"/>
          </a:xfrm>
        </p:spPr>
        <p:txBody>
          <a:bodyPr/>
          <a:lstStyle/>
          <a:p>
            <a:fld id="{3789BC2C-4713-47A4-8757-AFE23EB9B85D}" type="slidenum">
              <a:rPr lang="en-US" smtClean="0"/>
              <a:t>11</a:t>
            </a:fld>
            <a:endParaRPr lang="en-US" dirty="0"/>
          </a:p>
        </p:txBody>
      </p:sp>
      <p:sp>
        <p:nvSpPr>
          <p:cNvPr id="5" name="Rectangle 20"/>
          <p:cNvSpPr txBox="1">
            <a:spLocks noChangeArrowheads="1"/>
          </p:cNvSpPr>
          <p:nvPr/>
        </p:nvSpPr>
        <p:spPr>
          <a:xfrm>
            <a:off x="865692" y="457200"/>
            <a:ext cx="7804638" cy="9144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3600" b="1" dirty="0" smtClean="0">
                <a:cs typeface="Arial" pitchFamily="34" charset="0"/>
              </a:rPr>
              <a:t>Observations &amp; Recommendations</a:t>
            </a:r>
            <a:endParaRPr lang="en-US" sz="3600" b="1" dirty="0"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27658867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65" name="Rectangle 20"/>
          <p:cNvSpPr>
            <a:spLocks noChangeArrowheads="1"/>
          </p:cNvSpPr>
          <p:nvPr/>
        </p:nvSpPr>
        <p:spPr bwMode="auto">
          <a:xfrm>
            <a:off x="495300" y="1455730"/>
            <a:ext cx="8153400" cy="419807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>
              <a:spcBef>
                <a:spcPct val="20000"/>
              </a:spcBef>
              <a:spcAft>
                <a:spcPts val="1200"/>
              </a:spcAft>
            </a:pPr>
            <a:r>
              <a:rPr lang="en-US" sz="3200" b="1" dirty="0" smtClean="0"/>
              <a:t>Outreach: community capacity-building</a:t>
            </a:r>
            <a:endParaRPr lang="en-US" sz="3200" b="1" dirty="0"/>
          </a:p>
          <a:p>
            <a:pPr marL="914400" lvl="1" indent="-457200">
              <a:lnSpc>
                <a:spcPct val="80000"/>
              </a:lnSpc>
              <a:spcBef>
                <a:spcPct val="20000"/>
              </a:spcBef>
              <a:spcAft>
                <a:spcPts val="1200"/>
              </a:spcAft>
              <a:buSzPct val="65000"/>
              <a:buFont typeface="Courier New" pitchFamily="49" charset="0"/>
              <a:buChar char="o"/>
            </a:pPr>
            <a:r>
              <a:rPr lang="en-US" sz="2800" smtClean="0"/>
              <a:t>Actionable community-specific </a:t>
            </a:r>
            <a:r>
              <a:rPr lang="en-US" sz="2800" dirty="0" smtClean="0"/>
              <a:t>D55 data</a:t>
            </a:r>
            <a:endParaRPr lang="en-US" sz="2800" dirty="0"/>
          </a:p>
          <a:p>
            <a:pPr marL="914400" lvl="1" indent="-457200">
              <a:lnSpc>
                <a:spcPct val="80000"/>
              </a:lnSpc>
              <a:spcBef>
                <a:spcPct val="20000"/>
              </a:spcBef>
              <a:spcAft>
                <a:spcPts val="1200"/>
              </a:spcAft>
              <a:buSzPct val="65000"/>
              <a:buFont typeface="Courier New" pitchFamily="49" charset="0"/>
              <a:buChar char="o"/>
            </a:pPr>
            <a:r>
              <a:rPr lang="en-US" sz="2800" dirty="0" smtClean="0"/>
              <a:t>Localized adult learner strategies essential</a:t>
            </a:r>
          </a:p>
          <a:p>
            <a:pPr marL="914400" lvl="1" indent="-457200">
              <a:lnSpc>
                <a:spcPct val="80000"/>
              </a:lnSpc>
              <a:spcBef>
                <a:spcPct val="20000"/>
              </a:spcBef>
              <a:spcAft>
                <a:spcPts val="1200"/>
              </a:spcAft>
              <a:buSzPct val="65000"/>
              <a:buFont typeface="Courier New" pitchFamily="49" charset="0"/>
              <a:buChar char="o"/>
            </a:pPr>
            <a:r>
              <a:rPr lang="en-US" sz="2800" dirty="0" smtClean="0"/>
              <a:t>Focus first on adults with critical mass of prior PSE experience</a:t>
            </a:r>
          </a:p>
          <a:p>
            <a:pPr marL="914400" lvl="1" indent="-457200">
              <a:lnSpc>
                <a:spcPct val="80000"/>
              </a:lnSpc>
              <a:spcBef>
                <a:spcPct val="20000"/>
              </a:spcBef>
              <a:spcAft>
                <a:spcPts val="1200"/>
              </a:spcAft>
              <a:buSzPct val="65000"/>
              <a:buFont typeface="Courier New" pitchFamily="49" charset="0"/>
              <a:buChar char="o"/>
            </a:pPr>
            <a:r>
              <a:rPr lang="en-US" sz="2800" dirty="0" smtClean="0"/>
              <a:t>Institutions must first self-study their capacity to serve adults (ALFI)</a:t>
            </a:r>
          </a:p>
          <a:p>
            <a:pPr marL="914400" lvl="1" indent="-457200">
              <a:lnSpc>
                <a:spcPct val="80000"/>
              </a:lnSpc>
              <a:spcBef>
                <a:spcPct val="20000"/>
              </a:spcBef>
              <a:spcAft>
                <a:spcPts val="1200"/>
              </a:spcAft>
              <a:buSzPct val="65000"/>
              <a:buFont typeface="Courier New" pitchFamily="49" charset="0"/>
              <a:buChar char="o"/>
            </a:pPr>
            <a:endParaRPr lang="en-US" sz="2800" dirty="0"/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>
          <a:xfrm>
            <a:off x="7010400" y="6492875"/>
            <a:ext cx="2133600" cy="365125"/>
          </a:xfrm>
        </p:spPr>
        <p:txBody>
          <a:bodyPr/>
          <a:lstStyle/>
          <a:p>
            <a:fld id="{3789BC2C-4713-47A4-8757-AFE23EB9B85D}" type="slidenum">
              <a:rPr lang="en-US" smtClean="0"/>
              <a:t>12</a:t>
            </a:fld>
            <a:endParaRPr lang="en-US" dirty="0"/>
          </a:p>
        </p:txBody>
      </p:sp>
      <p:sp>
        <p:nvSpPr>
          <p:cNvPr id="5" name="Rectangle 20"/>
          <p:cNvSpPr txBox="1">
            <a:spLocks noChangeArrowheads="1"/>
          </p:cNvSpPr>
          <p:nvPr/>
        </p:nvSpPr>
        <p:spPr>
          <a:xfrm>
            <a:off x="865692" y="457200"/>
            <a:ext cx="7804638" cy="9144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3600" b="1" dirty="0" smtClean="0">
                <a:cs typeface="Arial" pitchFamily="34" charset="0"/>
              </a:rPr>
              <a:t>Observations &amp; Recommendations</a:t>
            </a:r>
            <a:endParaRPr lang="en-US" sz="3600" b="1" dirty="0"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65284387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65" name="Rectangle 20"/>
          <p:cNvSpPr>
            <a:spLocks noChangeArrowheads="1"/>
          </p:cNvSpPr>
          <p:nvPr/>
        </p:nvSpPr>
        <p:spPr bwMode="auto">
          <a:xfrm>
            <a:off x="495300" y="1379835"/>
            <a:ext cx="8153400" cy="502291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>
              <a:spcBef>
                <a:spcPct val="20000"/>
              </a:spcBef>
              <a:spcAft>
                <a:spcPts val="1200"/>
              </a:spcAft>
            </a:pPr>
            <a:r>
              <a:rPr lang="en-US" sz="3200" b="1" dirty="0" smtClean="0"/>
              <a:t>Other issues</a:t>
            </a:r>
            <a:endParaRPr lang="en-US" sz="3200" b="1" dirty="0"/>
          </a:p>
          <a:p>
            <a:pPr marL="914400" lvl="1" indent="-457200">
              <a:lnSpc>
                <a:spcPct val="80000"/>
              </a:lnSpc>
              <a:spcBef>
                <a:spcPct val="20000"/>
              </a:spcBef>
              <a:spcAft>
                <a:spcPts val="1200"/>
              </a:spcAft>
              <a:buSzPct val="65000"/>
              <a:buFont typeface="Courier New" pitchFamily="49" charset="0"/>
              <a:buChar char="o"/>
            </a:pPr>
            <a:r>
              <a:rPr lang="en-US" sz="2800" dirty="0" smtClean="0"/>
              <a:t>Online education</a:t>
            </a:r>
            <a:endParaRPr lang="en-US" sz="2800" dirty="0"/>
          </a:p>
          <a:p>
            <a:pPr marL="914400" lvl="1" indent="-457200">
              <a:lnSpc>
                <a:spcPct val="80000"/>
              </a:lnSpc>
              <a:spcBef>
                <a:spcPct val="20000"/>
              </a:spcBef>
              <a:spcAft>
                <a:spcPts val="1200"/>
              </a:spcAft>
              <a:buSzPct val="65000"/>
              <a:buFont typeface="Courier New" pitchFamily="49" charset="0"/>
              <a:buChar char="o"/>
            </a:pPr>
            <a:r>
              <a:rPr lang="en-US" sz="2800" dirty="0" smtClean="0"/>
              <a:t>Competency-based education</a:t>
            </a:r>
          </a:p>
          <a:p>
            <a:pPr marL="914400" lvl="1" indent="-457200">
              <a:lnSpc>
                <a:spcPct val="80000"/>
              </a:lnSpc>
              <a:spcBef>
                <a:spcPct val="20000"/>
              </a:spcBef>
              <a:spcAft>
                <a:spcPts val="1200"/>
              </a:spcAft>
              <a:buSzPct val="65000"/>
              <a:buFont typeface="Courier New" pitchFamily="49" charset="0"/>
              <a:buChar char="o"/>
            </a:pPr>
            <a:r>
              <a:rPr lang="en-US" sz="2800" dirty="0" smtClean="0"/>
              <a:t>Prior learning assessment (PLA) </a:t>
            </a:r>
          </a:p>
          <a:p>
            <a:pPr marL="914400" lvl="1" indent="-457200">
              <a:lnSpc>
                <a:spcPct val="80000"/>
              </a:lnSpc>
              <a:spcBef>
                <a:spcPct val="20000"/>
              </a:spcBef>
              <a:spcAft>
                <a:spcPts val="1200"/>
              </a:spcAft>
              <a:buSzPct val="65000"/>
              <a:buFont typeface="Courier New" pitchFamily="49" charset="0"/>
              <a:buChar char="o"/>
            </a:pPr>
            <a:r>
              <a:rPr lang="en-US" sz="2800" dirty="0" smtClean="0"/>
              <a:t>Ongoing evaluation for accountability and improvement</a:t>
            </a:r>
          </a:p>
          <a:p>
            <a:pPr marL="1371600" lvl="2" indent="-457200">
              <a:lnSpc>
                <a:spcPct val="80000"/>
              </a:lnSpc>
              <a:spcBef>
                <a:spcPct val="20000"/>
              </a:spcBef>
              <a:spcAft>
                <a:spcPts val="1200"/>
              </a:spcAft>
              <a:buSzPct val="65000"/>
              <a:buFont typeface="Arial" pitchFamily="34" charset="0"/>
              <a:buChar char="•"/>
            </a:pPr>
            <a:r>
              <a:rPr lang="en-US" sz="2800" dirty="0" smtClean="0"/>
              <a:t>Qualitative and quantitative aspects</a:t>
            </a:r>
          </a:p>
          <a:p>
            <a:pPr marL="1371600" lvl="2" indent="-457200">
              <a:lnSpc>
                <a:spcPct val="80000"/>
              </a:lnSpc>
              <a:spcBef>
                <a:spcPct val="20000"/>
              </a:spcBef>
              <a:spcAft>
                <a:spcPts val="1200"/>
              </a:spcAft>
              <a:buSzPct val="65000"/>
              <a:buFont typeface="Arial" pitchFamily="34" charset="0"/>
              <a:buChar char="•"/>
            </a:pPr>
            <a:r>
              <a:rPr lang="en-US" sz="2800" dirty="0" smtClean="0"/>
              <a:t>Quality Assurance Funding</a:t>
            </a:r>
          </a:p>
          <a:p>
            <a:pPr marL="1371600" lvl="2" indent="-457200">
              <a:lnSpc>
                <a:spcPct val="80000"/>
              </a:lnSpc>
              <a:spcBef>
                <a:spcPct val="20000"/>
              </a:spcBef>
              <a:spcAft>
                <a:spcPts val="1200"/>
              </a:spcAft>
              <a:buSzPct val="65000"/>
              <a:buFont typeface="Arial" pitchFamily="34" charset="0"/>
              <a:buChar char="•"/>
            </a:pPr>
            <a:r>
              <a:rPr lang="en-US" sz="2800" dirty="0" smtClean="0"/>
              <a:t>Master Plan Progress Report</a:t>
            </a:r>
            <a:endParaRPr lang="en-US" sz="2800" dirty="0"/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>
          <a:xfrm>
            <a:off x="7010400" y="6492875"/>
            <a:ext cx="2133600" cy="365125"/>
          </a:xfrm>
        </p:spPr>
        <p:txBody>
          <a:bodyPr/>
          <a:lstStyle/>
          <a:p>
            <a:fld id="{3789BC2C-4713-47A4-8757-AFE23EB9B85D}" type="slidenum">
              <a:rPr lang="en-US" smtClean="0"/>
              <a:t>13</a:t>
            </a:fld>
            <a:endParaRPr lang="en-US" dirty="0"/>
          </a:p>
        </p:txBody>
      </p:sp>
      <p:sp>
        <p:nvSpPr>
          <p:cNvPr id="5" name="Rectangle 20"/>
          <p:cNvSpPr txBox="1">
            <a:spLocks noChangeArrowheads="1"/>
          </p:cNvSpPr>
          <p:nvPr/>
        </p:nvSpPr>
        <p:spPr>
          <a:xfrm>
            <a:off x="865692" y="457200"/>
            <a:ext cx="7804638" cy="9144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3600" b="1" dirty="0" smtClean="0">
                <a:cs typeface="Arial" pitchFamily="34" charset="0"/>
              </a:rPr>
              <a:t>Observations &amp; Recommendations</a:t>
            </a:r>
            <a:endParaRPr lang="en-US" sz="3600" b="1" dirty="0"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02067185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65" name="Rectangle 20"/>
          <p:cNvSpPr>
            <a:spLocks noChangeArrowheads="1"/>
          </p:cNvSpPr>
          <p:nvPr/>
        </p:nvSpPr>
        <p:spPr bwMode="auto">
          <a:xfrm>
            <a:off x="495300" y="3049525"/>
            <a:ext cx="8153400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>
              <a:spcBef>
                <a:spcPct val="20000"/>
              </a:spcBef>
              <a:spcAft>
                <a:spcPts val="1200"/>
              </a:spcAft>
            </a:pPr>
            <a:r>
              <a:rPr lang="en-US" sz="3200" b="1" dirty="0" smtClean="0">
                <a:solidFill>
                  <a:schemeClr val="accent1">
                    <a:lumMod val="75000"/>
                  </a:schemeClr>
                </a:solidFill>
              </a:rPr>
              <a:t>Discussion</a:t>
            </a:r>
            <a:endParaRPr lang="en-US" sz="3200" b="1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>
          <a:xfrm>
            <a:off x="7010400" y="6492875"/>
            <a:ext cx="2133600" cy="365125"/>
          </a:xfrm>
        </p:spPr>
        <p:txBody>
          <a:bodyPr/>
          <a:lstStyle/>
          <a:p>
            <a:fld id="{3789BC2C-4713-47A4-8757-AFE23EB9B85D}" type="slidenum">
              <a:rPr lang="en-US" smtClean="0"/>
              <a:t>14</a:t>
            </a:fld>
            <a:endParaRPr lang="en-US" dirty="0"/>
          </a:p>
        </p:txBody>
      </p:sp>
      <p:sp>
        <p:nvSpPr>
          <p:cNvPr id="5" name="Rectangle 20"/>
          <p:cNvSpPr txBox="1">
            <a:spLocks noChangeArrowheads="1"/>
          </p:cNvSpPr>
          <p:nvPr/>
        </p:nvSpPr>
        <p:spPr>
          <a:xfrm>
            <a:off x="865692" y="541330"/>
            <a:ext cx="7804638" cy="9144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2500" lnSpcReduction="200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3600" b="1" dirty="0" smtClean="0">
                <a:cs typeface="Arial" pitchFamily="34" charset="0"/>
              </a:rPr>
              <a:t>Postsecondary Attainment in the</a:t>
            </a:r>
          </a:p>
          <a:p>
            <a:r>
              <a:rPr lang="en-US" sz="3600" b="1" dirty="0" smtClean="0">
                <a:cs typeface="Arial" pitchFamily="34" charset="0"/>
              </a:rPr>
              <a:t>Decade of Decision</a:t>
            </a:r>
            <a:endParaRPr lang="en-US" sz="3600" b="1" dirty="0"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21953789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1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16040</TotalTime>
  <Words>405</Words>
  <Application>Microsoft Office PowerPoint</Application>
  <PresentationFormat>On-screen Show (4:3)</PresentationFormat>
  <Paragraphs>116</Paragraphs>
  <Slides>14</Slides>
  <Notes>2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size="15" baseType="lpstr">
      <vt:lpstr>1_Office Theme</vt:lpstr>
      <vt:lpstr>Postsecondary Attainment in the Decade of Decision</vt:lpstr>
      <vt:lpstr>Overview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Hewlett-Packard Company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Douglas Mennen</dc:creator>
  <cp:lastModifiedBy>David L. Wright</cp:lastModifiedBy>
  <cp:revision>500</cp:revision>
  <cp:lastPrinted>2015-07-23T14:07:00Z</cp:lastPrinted>
  <dcterms:created xsi:type="dcterms:W3CDTF">2013-07-19T15:09:45Z</dcterms:created>
  <dcterms:modified xsi:type="dcterms:W3CDTF">2015-07-23T14:08:47Z</dcterms:modified>
</cp:coreProperties>
</file>