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5" r:id="rId1"/>
  </p:sldMasterIdLst>
  <p:notesMasterIdLst>
    <p:notesMasterId r:id="rId24"/>
  </p:notesMasterIdLst>
  <p:handoutMasterIdLst>
    <p:handoutMasterId r:id="rId25"/>
  </p:handoutMasterIdLst>
  <p:sldIdLst>
    <p:sldId id="270" r:id="rId2"/>
    <p:sldId id="387" r:id="rId3"/>
    <p:sldId id="388" r:id="rId4"/>
    <p:sldId id="389" r:id="rId5"/>
    <p:sldId id="391" r:id="rId6"/>
    <p:sldId id="390" r:id="rId7"/>
    <p:sldId id="386" r:id="rId8"/>
    <p:sldId id="381" r:id="rId9"/>
    <p:sldId id="272" r:id="rId10"/>
    <p:sldId id="273" r:id="rId11"/>
    <p:sldId id="373" r:id="rId12"/>
    <p:sldId id="395" r:id="rId13"/>
    <p:sldId id="361" r:id="rId14"/>
    <p:sldId id="363" r:id="rId15"/>
    <p:sldId id="299" r:id="rId16"/>
    <p:sldId id="392" r:id="rId17"/>
    <p:sldId id="402" r:id="rId18"/>
    <p:sldId id="396" r:id="rId19"/>
    <p:sldId id="400" r:id="rId20"/>
    <p:sldId id="397" r:id="rId21"/>
    <p:sldId id="398" r:id="rId22"/>
    <p:sldId id="375" r:id="rId2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80">
          <p15:clr>
            <a:srgbClr val="A4A3A4"/>
          </p15:clr>
        </p15:guide>
        <p15:guide id="2" pos="1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7592"/>
    <a:srgbClr val="049FD8"/>
    <a:srgbClr val="18783D"/>
    <a:srgbClr val="197D3F"/>
    <a:srgbClr val="1B7B40"/>
    <a:srgbClr val="1C8042"/>
    <a:srgbClr val="1E7E43"/>
    <a:srgbClr val="1D7940"/>
    <a:srgbClr val="1D773F"/>
    <a:srgbClr val="1D77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7" autoAdjust="0"/>
    <p:restoredTop sz="94586" autoAdjust="0"/>
  </p:normalViewPr>
  <p:slideViewPr>
    <p:cSldViewPr showGuides="1">
      <p:cViewPr>
        <p:scale>
          <a:sx n="71" d="100"/>
          <a:sy n="71" d="100"/>
        </p:scale>
        <p:origin x="-312" y="-186"/>
      </p:cViewPr>
      <p:guideLst>
        <p:guide orient="horz" pos="480"/>
        <p:guide pos="1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64F5A5-BF05-46C1-8442-81956E359862}" type="doc">
      <dgm:prSet loTypeId="urn:microsoft.com/office/officeart/2005/8/layout/arrow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B0AF876-E508-4A0F-993D-3427AFCA3C9F}">
      <dgm:prSet phldrT="[Text]" custT="1"/>
      <dgm:spPr/>
      <dgm:t>
        <a:bodyPr/>
        <a:lstStyle/>
        <a:p>
          <a:r>
            <a:rPr lang="en-US" sz="1400" dirty="0" smtClean="0">
              <a:solidFill>
                <a:schemeClr val="tx2"/>
              </a:solidFill>
            </a:rPr>
            <a:t>Clean energy Productivity</a:t>
          </a:r>
        </a:p>
        <a:p>
          <a:r>
            <a:rPr lang="en-US" sz="1400" dirty="0" smtClean="0">
              <a:solidFill>
                <a:schemeClr val="tx2"/>
              </a:solidFill>
            </a:rPr>
            <a:t>Domestic production capacity</a:t>
          </a:r>
        </a:p>
        <a:p>
          <a:r>
            <a:rPr lang="en-US" sz="1400" dirty="0" smtClean="0">
              <a:solidFill>
                <a:schemeClr val="tx2"/>
              </a:solidFill>
            </a:rPr>
            <a:t>Job growth and economic development</a:t>
          </a:r>
          <a:endParaRPr lang="en-US" sz="1400" dirty="0">
            <a:solidFill>
              <a:schemeClr val="tx2"/>
            </a:solidFill>
          </a:endParaRPr>
        </a:p>
      </dgm:t>
    </dgm:pt>
    <dgm:pt modelId="{B3FA2650-3973-4B7E-8A9E-DFCB8AC1D5FF}" type="parTrans" cxnId="{F036C1F3-F34D-475D-95DE-69AF5668464F}">
      <dgm:prSet/>
      <dgm:spPr/>
      <dgm:t>
        <a:bodyPr/>
        <a:lstStyle/>
        <a:p>
          <a:endParaRPr lang="en-US"/>
        </a:p>
      </dgm:t>
    </dgm:pt>
    <dgm:pt modelId="{306EA6BC-70F4-4BEA-ACAE-99C1196FDB26}" type="sibTrans" cxnId="{F036C1F3-F34D-475D-95DE-69AF5668464F}">
      <dgm:prSet/>
      <dgm:spPr/>
      <dgm:t>
        <a:bodyPr/>
        <a:lstStyle/>
        <a:p>
          <a:endParaRPr lang="en-US"/>
        </a:p>
      </dgm:t>
    </dgm:pt>
    <dgm:pt modelId="{14C0562E-4E31-460D-B0D4-E47F8C018F77}">
      <dgm:prSet phldrT="[Text]" custT="1"/>
      <dgm:spPr/>
      <dgm:t>
        <a:bodyPr/>
        <a:lstStyle/>
        <a:p>
          <a:r>
            <a:rPr lang="en-US" sz="1400" dirty="0" smtClean="0">
              <a:solidFill>
                <a:schemeClr val="tx2"/>
              </a:solidFill>
            </a:rPr>
            <a:t>Life cycle energy consumption</a:t>
          </a:r>
          <a:endParaRPr lang="en-US" sz="1400" dirty="0">
            <a:solidFill>
              <a:schemeClr val="tx2"/>
            </a:solidFill>
          </a:endParaRPr>
        </a:p>
      </dgm:t>
    </dgm:pt>
    <dgm:pt modelId="{E02A01F9-731D-41DD-9E40-956104A465B6}" type="parTrans" cxnId="{A5D7016F-F4E0-47C2-839D-57EFE1CA8C76}">
      <dgm:prSet/>
      <dgm:spPr/>
      <dgm:t>
        <a:bodyPr/>
        <a:lstStyle/>
        <a:p>
          <a:endParaRPr lang="en-US"/>
        </a:p>
      </dgm:t>
    </dgm:pt>
    <dgm:pt modelId="{93C55F74-4E4E-4A95-B518-530B5F491CE9}" type="sibTrans" cxnId="{A5D7016F-F4E0-47C2-839D-57EFE1CA8C76}">
      <dgm:prSet/>
      <dgm:spPr/>
      <dgm:t>
        <a:bodyPr/>
        <a:lstStyle/>
        <a:p>
          <a:endParaRPr lang="en-US"/>
        </a:p>
      </dgm:t>
    </dgm:pt>
    <dgm:pt modelId="{13599F00-6814-49B3-B127-343A34DC923B}" type="pres">
      <dgm:prSet presAssocID="{4864F5A5-BF05-46C1-8442-81956E359862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F02024-131C-4238-A299-F72D1C2D525B}" type="pres">
      <dgm:prSet presAssocID="{8B0AF876-E508-4A0F-993D-3427AFCA3C9F}" presName="upArrow" presStyleLbl="node1" presStyleIdx="0" presStyleCnt="2" custLinFactNeighborX="97702"/>
      <dgm:spPr/>
    </dgm:pt>
    <dgm:pt modelId="{99D1766A-E17A-48A7-BE38-8D67A0918AAB}" type="pres">
      <dgm:prSet presAssocID="{8B0AF876-E508-4A0F-993D-3427AFCA3C9F}" presName="upArrowText" presStyleLbl="revTx" presStyleIdx="0" presStyleCnt="2" custScaleX="83639" custLinFactNeighborX="-86438">
        <dgm:presLayoutVars>
          <dgm:chMax val="0"/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en-US"/>
        </a:p>
      </dgm:t>
    </dgm:pt>
    <dgm:pt modelId="{5D671F7B-4DED-4633-9632-0AD4F23337B6}" type="pres">
      <dgm:prSet presAssocID="{14C0562E-4E31-460D-B0D4-E47F8C018F77}" presName="downArrow" presStyleLbl="node1" presStyleIdx="1" presStyleCnt="2" custLinFactNeighborX="-18878"/>
      <dgm:spPr/>
    </dgm:pt>
    <dgm:pt modelId="{65AACD0F-C64A-45F0-8F98-2DDEEA66170E}" type="pres">
      <dgm:prSet presAssocID="{14C0562E-4E31-460D-B0D4-E47F8C018F77}" presName="downArrowText" presStyleLbl="revTx" presStyleIdx="1" presStyleCnt="2" custScaleX="75588" custScaleY="56250" custLinFactNeighborX="-45762" custLinFactNeighborY="-13281">
        <dgm:presLayoutVars>
          <dgm:chMax val="0"/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en-US"/>
        </a:p>
      </dgm:t>
    </dgm:pt>
  </dgm:ptLst>
  <dgm:cxnLst>
    <dgm:cxn modelId="{A5D7016F-F4E0-47C2-839D-57EFE1CA8C76}" srcId="{4864F5A5-BF05-46C1-8442-81956E359862}" destId="{14C0562E-4E31-460D-B0D4-E47F8C018F77}" srcOrd="1" destOrd="0" parTransId="{E02A01F9-731D-41DD-9E40-956104A465B6}" sibTransId="{93C55F74-4E4E-4A95-B518-530B5F491CE9}"/>
    <dgm:cxn modelId="{6A8CA00D-2E3A-1040-9A84-B05EF9AB1F4C}" type="presOf" srcId="{14C0562E-4E31-460D-B0D4-E47F8C018F77}" destId="{65AACD0F-C64A-45F0-8F98-2DDEEA66170E}" srcOrd="0" destOrd="0" presId="urn:microsoft.com/office/officeart/2005/8/layout/arrow4"/>
    <dgm:cxn modelId="{F4F23B0C-9769-8E4F-905D-CCA9F0E38F96}" type="presOf" srcId="{8B0AF876-E508-4A0F-993D-3427AFCA3C9F}" destId="{99D1766A-E17A-48A7-BE38-8D67A0918AAB}" srcOrd="0" destOrd="0" presId="urn:microsoft.com/office/officeart/2005/8/layout/arrow4"/>
    <dgm:cxn modelId="{F036C1F3-F34D-475D-95DE-69AF5668464F}" srcId="{4864F5A5-BF05-46C1-8442-81956E359862}" destId="{8B0AF876-E508-4A0F-993D-3427AFCA3C9F}" srcOrd="0" destOrd="0" parTransId="{B3FA2650-3973-4B7E-8A9E-DFCB8AC1D5FF}" sibTransId="{306EA6BC-70F4-4BEA-ACAE-99C1196FDB26}"/>
    <dgm:cxn modelId="{8B44DB64-D305-774B-9A7B-176B4E01031F}" type="presOf" srcId="{4864F5A5-BF05-46C1-8442-81956E359862}" destId="{13599F00-6814-49B3-B127-343A34DC923B}" srcOrd="0" destOrd="0" presId="urn:microsoft.com/office/officeart/2005/8/layout/arrow4"/>
    <dgm:cxn modelId="{5A0470FF-7E5F-994C-B400-4D19E08E3B0D}" type="presParOf" srcId="{13599F00-6814-49B3-B127-343A34DC923B}" destId="{07F02024-131C-4238-A299-F72D1C2D525B}" srcOrd="0" destOrd="0" presId="urn:microsoft.com/office/officeart/2005/8/layout/arrow4"/>
    <dgm:cxn modelId="{4DB836B7-0307-1140-A567-0C0F5DA51F4F}" type="presParOf" srcId="{13599F00-6814-49B3-B127-343A34DC923B}" destId="{99D1766A-E17A-48A7-BE38-8D67A0918AAB}" srcOrd="1" destOrd="0" presId="urn:microsoft.com/office/officeart/2005/8/layout/arrow4"/>
    <dgm:cxn modelId="{EAAA11F3-1D3F-E549-8A22-F81411BD9EB9}" type="presParOf" srcId="{13599F00-6814-49B3-B127-343A34DC923B}" destId="{5D671F7B-4DED-4633-9632-0AD4F23337B6}" srcOrd="2" destOrd="0" presId="urn:microsoft.com/office/officeart/2005/8/layout/arrow4"/>
    <dgm:cxn modelId="{AB1F4CF9-F962-A64C-BC5A-85E6A03CBD8A}" type="presParOf" srcId="{13599F00-6814-49B3-B127-343A34DC923B}" destId="{65AACD0F-C64A-45F0-8F98-2DDEEA66170E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02024-131C-4238-A299-F72D1C2D525B}">
      <dsp:nvSpPr>
        <dsp:cNvPr id="0" name=""/>
        <dsp:cNvSpPr/>
      </dsp:nvSpPr>
      <dsp:spPr>
        <a:xfrm>
          <a:off x="1143001" y="0"/>
          <a:ext cx="1056132" cy="1950720"/>
        </a:xfrm>
        <a:prstGeom prst="upArrow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1766A-E17A-48A7-BE38-8D67A0918AAB}">
      <dsp:nvSpPr>
        <dsp:cNvPr id="0" name=""/>
        <dsp:cNvSpPr/>
      </dsp:nvSpPr>
      <dsp:spPr>
        <a:xfrm>
          <a:off x="0" y="0"/>
          <a:ext cx="1498998" cy="1950720"/>
        </a:xfrm>
        <a:prstGeom prst="flowChartAlternateProcess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0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2"/>
              </a:solidFill>
            </a:rPr>
            <a:t>Clean energy Productivity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2"/>
              </a:solidFill>
            </a:rPr>
            <a:t>Domestic production capacity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2"/>
              </a:solidFill>
            </a:rPr>
            <a:t>Job growth and economic development</a:t>
          </a:r>
          <a:endParaRPr lang="en-US" sz="1400" kern="1200" dirty="0">
            <a:solidFill>
              <a:schemeClr val="tx2"/>
            </a:solidFill>
          </a:endParaRPr>
        </a:p>
      </dsp:txBody>
      <dsp:txXfrm>
        <a:off x="73174" y="73174"/>
        <a:ext cx="1352650" cy="1804372"/>
      </dsp:txXfrm>
    </dsp:sp>
    <dsp:sp modelId="{5D671F7B-4DED-4633-9632-0AD4F23337B6}">
      <dsp:nvSpPr>
        <dsp:cNvPr id="0" name=""/>
        <dsp:cNvSpPr/>
      </dsp:nvSpPr>
      <dsp:spPr>
        <a:xfrm>
          <a:off x="228602" y="2113280"/>
          <a:ext cx="1056132" cy="1950720"/>
        </a:xfrm>
        <a:prstGeom prst="downArrow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AACD0F-C64A-45F0-8F98-2DDEEA66170E}">
      <dsp:nvSpPr>
        <dsp:cNvPr id="0" name=""/>
        <dsp:cNvSpPr/>
      </dsp:nvSpPr>
      <dsp:spPr>
        <a:xfrm>
          <a:off x="914396" y="2280924"/>
          <a:ext cx="1354706" cy="1097280"/>
        </a:xfrm>
        <a:prstGeom prst="flowChartAlternateProcess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0" rIns="99568" bIns="99568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2"/>
              </a:solidFill>
            </a:rPr>
            <a:t>Life cycle energy consumption</a:t>
          </a:r>
          <a:endParaRPr lang="en-US" sz="1400" kern="1200" dirty="0">
            <a:solidFill>
              <a:schemeClr val="tx2"/>
            </a:solidFill>
          </a:endParaRPr>
        </a:p>
      </dsp:txBody>
      <dsp:txXfrm>
        <a:off x="967960" y="2334488"/>
        <a:ext cx="1247578" cy="990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FFBE5-A7F2-D14A-9545-9293B466E67C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4DDF8-0256-8747-A542-5E7252708D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653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1F6C0-995B-494B-995F-AEE85378EEBD}" type="datetimeFigureOut">
              <a:rPr lang="en-US" smtClean="0"/>
              <a:t>11/19/2015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7F85C-CECA-47BF-AE77-2022FFA42B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257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Some acronyms</a:t>
            </a:r>
            <a:r>
              <a:rPr lang="en-US" baseline="0" dirty="0" smtClean="0"/>
              <a:t> spelled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7F85C-CECA-47BF-AE77-2022FFA42B1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950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7F85C-CECA-47BF-AE77-2022FFA42B1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970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2183" y="4561226"/>
            <a:ext cx="5850835" cy="432021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Mention Vanderbilt and Colorado School of Mines and Colorado State</a:t>
            </a:r>
          </a:p>
          <a:p>
            <a:endParaRPr lang="en-US" dirty="0" smtClean="0"/>
          </a:p>
          <a:p>
            <a:r>
              <a:rPr lang="en-US" dirty="0" smtClean="0"/>
              <a:t>60% of manufacturers of compressed gas-fueled</a:t>
            </a:r>
            <a:r>
              <a:rPr lang="en-US" baseline="0" dirty="0" smtClean="0"/>
              <a:t> vehicle with in half-day drive from IACMI focus areas.</a:t>
            </a:r>
          </a:p>
          <a:p>
            <a:pPr defTabSz="948507">
              <a:defRPr/>
            </a:pPr>
            <a:r>
              <a:rPr lang="en-US" dirty="0">
                <a:solidFill>
                  <a:prstClr val="black"/>
                </a:solidFill>
              </a:rPr>
              <a:t>Colorado has more blade facilities (factories plus technical centers) than 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any other state</a:t>
            </a:r>
          </a:p>
          <a:p>
            <a:pPr defTabSz="948507">
              <a:defRPr/>
            </a:pPr>
            <a:r>
              <a:rPr lang="en-US" dirty="0">
                <a:solidFill>
                  <a:prstClr val="black"/>
                </a:solidFill>
              </a:rPr>
              <a:t>70% of US auto, R&amp;D in Michigan alone</a:t>
            </a:r>
          </a:p>
          <a:p>
            <a:pPr defTabSz="948507">
              <a:defRPr/>
            </a:pPr>
            <a:endParaRPr lang="en-US" dirty="0">
              <a:solidFill>
                <a:prstClr val="black"/>
              </a:solidFill>
            </a:endParaRPr>
          </a:p>
          <a:p>
            <a:pPr defTabSz="948507">
              <a:defRPr/>
            </a:pPr>
            <a:r>
              <a:rPr lang="en-US" dirty="0">
                <a:solidFill>
                  <a:prstClr val="black"/>
                </a:solidFill>
              </a:rPr>
              <a:t>70% of automotive production occurs  in IACMI states</a:t>
            </a:r>
          </a:p>
          <a:p>
            <a:pPr defTabSz="948507">
              <a:defRPr/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7F85C-CECA-47BF-AE77-2022FFA42B1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270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Governance and Roadmapping</a:t>
            </a:r>
            <a:r>
              <a:rPr lang="en-US" baseline="0" dirty="0" smtClean="0"/>
              <a:t> (which TAB leads) keeps us focused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7F85C-CECA-47BF-AE77-2022FFA42B1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50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16429"/>
            <a:ext cx="5607050" cy="41830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Have to add MEP somewhere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7F85C-CECA-47BF-AE77-2022FFA42B1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187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529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526A-9E15-4321-B1DC-6DEA35FE07F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327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lIns="93177" tIns="46589" rIns="93177" bIns="46589"/>
          <a:lstStyle/>
          <a:p>
            <a:r>
              <a:rPr lang="en-US" dirty="0" smtClean="0"/>
              <a:t>Another article:</a:t>
            </a:r>
          </a:p>
          <a:p>
            <a:r>
              <a:rPr lang="en-US" dirty="0" smtClean="0"/>
              <a:t>Fact check the date before</a:t>
            </a:r>
            <a:r>
              <a:rPr lang="en-US" baseline="0" dirty="0" smtClean="0"/>
              <a:t> using this.</a:t>
            </a:r>
          </a:p>
          <a:p>
            <a:r>
              <a:rPr lang="en-US" dirty="0" smtClean="0"/>
              <a:t>http://www.areadevelopment.com/newsItems/10-23-2013/leisure-pools-corporate-headquarters-knoxville-tennessee893423.shtml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7F85C-CECA-47BF-AE77-2022FFA42B1D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128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3390" cy="68575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1028" y="3429000"/>
            <a:ext cx="7055772" cy="577081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64828" y="4953000"/>
            <a:ext cx="3255297" cy="757130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2775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author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372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8474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560" y="1367185"/>
            <a:ext cx="8642640" cy="447193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2725" indent="-2222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220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8474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9572" y="1363056"/>
            <a:ext cx="4198258" cy="4525963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7398" y="1363056"/>
            <a:ext cx="4198258" cy="4525963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660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948" y="1462314"/>
            <a:ext cx="419252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5948" y="2102076"/>
            <a:ext cx="419252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buFont typeface="Arial" panose="020B0604020202020204" pitchFamily="34" charset="0"/>
              <a:buChar char="•"/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76828"/>
            <a:ext cx="41941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16590"/>
            <a:ext cx="41941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marL="1482725" lvl="4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64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67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336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77800"/>
            <a:ext cx="82296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3505200" y="6602373"/>
            <a:ext cx="2133600" cy="178813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9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1E98151F-1DE3-476A-8028-5E7ADDCA83F3}" type="datetime1">
              <a:rPr lang="en-US"/>
              <a:pPr>
                <a:defRPr/>
              </a:pPr>
              <a:t>11/19/2015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107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34439"/>
            <a:ext cx="5486400" cy="34931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Craig Blue, IACMI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454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" y="457"/>
            <a:ext cx="9143390" cy="6857543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2910" y="353452"/>
            <a:ext cx="8628678" cy="49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88688" y="1445477"/>
            <a:ext cx="8642640" cy="427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H="1">
            <a:off x="8672742" y="6581318"/>
            <a:ext cx="19118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pPr algn="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256"/>
          <p:cNvSpPr txBox="1">
            <a:spLocks noChangeArrowheads="1"/>
          </p:cNvSpPr>
          <p:nvPr userDrawn="1"/>
        </p:nvSpPr>
        <p:spPr>
          <a:xfrm>
            <a:off x="6096000" y="6553200"/>
            <a:ext cx="2590800" cy="180518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 smtClean="0">
                <a:solidFill>
                  <a:srgbClr val="BFBFBF"/>
                </a:solidFill>
                <a:latin typeface="Arial" pitchFamily="34" charset="0"/>
                <a:cs typeface="Arial" pitchFamily="34" charset="0"/>
              </a:rPr>
              <a:t>IACMI Launch and BP1</a:t>
            </a:r>
            <a:r>
              <a:rPr lang="en-US" sz="1000" baseline="0" dirty="0" smtClean="0">
                <a:solidFill>
                  <a:srgbClr val="BFBFBF"/>
                </a:solidFill>
                <a:latin typeface="Arial" pitchFamily="34" charset="0"/>
                <a:cs typeface="Arial" pitchFamily="34" charset="0"/>
              </a:rPr>
              <a:t> Accomplishments</a:t>
            </a:r>
            <a:endParaRPr lang="en-US" sz="1000" dirty="0">
              <a:solidFill>
                <a:srgbClr val="BFBFB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8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1" r:id="rId5"/>
    <p:sldLayoutId id="2147483942" r:id="rId6"/>
    <p:sldLayoutId id="2147483943" r:id="rId7"/>
    <p:sldLayoutId id="214748394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kern="1200">
          <a:solidFill>
            <a:srgbClr val="049FD8"/>
          </a:solidFill>
          <a:latin typeface="Arial Black" pitchFamily="34" charset="0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30188" indent="-230188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rgbClr val="049FD8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794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rgbClr val="049FD8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3018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rgbClr val="049FD8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rgbClr val="049FD8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rgbClr val="049FD8"/>
        </a:buClr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10" Type="http://schemas.openxmlformats.org/officeDocument/2006/relationships/image" Target="../media/image67.png"/><Relationship Id="rId4" Type="http://schemas.openxmlformats.org/officeDocument/2006/relationships/image" Target="../media/image61.jpeg"/><Relationship Id="rId9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26" Type="http://schemas.openxmlformats.org/officeDocument/2006/relationships/image" Target="../media/image94.png"/><Relationship Id="rId3" Type="http://schemas.openxmlformats.org/officeDocument/2006/relationships/image" Target="../media/image72.jpeg"/><Relationship Id="rId21" Type="http://schemas.openxmlformats.org/officeDocument/2006/relationships/image" Target="../media/image89.png"/><Relationship Id="rId7" Type="http://schemas.openxmlformats.org/officeDocument/2006/relationships/image" Target="../media/image76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5" Type="http://schemas.openxmlformats.org/officeDocument/2006/relationships/image" Target="../media/image93.png"/><Relationship Id="rId2" Type="http://schemas.openxmlformats.org/officeDocument/2006/relationships/image" Target="../media/image71.png"/><Relationship Id="rId16" Type="http://schemas.openxmlformats.org/officeDocument/2006/relationships/image" Target="../media/image84.png"/><Relationship Id="rId20" Type="http://schemas.openxmlformats.org/officeDocument/2006/relationships/image" Target="../media/image88.jpeg"/><Relationship Id="rId29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79.png"/><Relationship Id="rId24" Type="http://schemas.openxmlformats.org/officeDocument/2006/relationships/image" Target="../media/image92.png"/><Relationship Id="rId5" Type="http://schemas.openxmlformats.org/officeDocument/2006/relationships/image" Target="../media/image74.png"/><Relationship Id="rId15" Type="http://schemas.openxmlformats.org/officeDocument/2006/relationships/image" Target="../media/image83.png"/><Relationship Id="rId23" Type="http://schemas.openxmlformats.org/officeDocument/2006/relationships/image" Target="../media/image91.png"/><Relationship Id="rId28" Type="http://schemas.openxmlformats.org/officeDocument/2006/relationships/image" Target="../media/image96.png"/><Relationship Id="rId10" Type="http://schemas.openxmlformats.org/officeDocument/2006/relationships/image" Target="../media/image18.png"/><Relationship Id="rId19" Type="http://schemas.openxmlformats.org/officeDocument/2006/relationships/image" Target="../media/image87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2.png"/><Relationship Id="rId22" Type="http://schemas.openxmlformats.org/officeDocument/2006/relationships/image" Target="../media/image90.png"/><Relationship Id="rId27" Type="http://schemas.openxmlformats.org/officeDocument/2006/relationships/image" Target="../media/image9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18" Type="http://schemas.openxmlformats.org/officeDocument/2006/relationships/image" Target="../media/image109.png"/><Relationship Id="rId26" Type="http://schemas.openxmlformats.org/officeDocument/2006/relationships/image" Target="../media/image113.png"/><Relationship Id="rId3" Type="http://schemas.openxmlformats.org/officeDocument/2006/relationships/image" Target="../media/image101.png"/><Relationship Id="rId21" Type="http://schemas.microsoft.com/office/2007/relationships/hdphoto" Target="../media/hdphoto9.wdp"/><Relationship Id="rId7" Type="http://schemas.openxmlformats.org/officeDocument/2006/relationships/image" Target="../media/image103.png"/><Relationship Id="rId12" Type="http://schemas.openxmlformats.org/officeDocument/2006/relationships/image" Target="../media/image106.png"/><Relationship Id="rId17" Type="http://schemas.microsoft.com/office/2007/relationships/hdphoto" Target="../media/hdphoto7.wdp"/><Relationship Id="rId25" Type="http://schemas.microsoft.com/office/2007/relationships/hdphoto" Target="../media/hdphoto11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08.png"/><Relationship Id="rId20" Type="http://schemas.openxmlformats.org/officeDocument/2006/relationships/image" Target="../media/image110.png"/><Relationship Id="rId29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05.png"/><Relationship Id="rId24" Type="http://schemas.openxmlformats.org/officeDocument/2006/relationships/image" Target="../media/image112.png"/><Relationship Id="rId5" Type="http://schemas.openxmlformats.org/officeDocument/2006/relationships/image" Target="../media/image102.png"/><Relationship Id="rId15" Type="http://schemas.microsoft.com/office/2007/relationships/hdphoto" Target="../media/hdphoto6.wdp"/><Relationship Id="rId23" Type="http://schemas.microsoft.com/office/2007/relationships/hdphoto" Target="../media/hdphoto10.wdp"/><Relationship Id="rId28" Type="http://schemas.openxmlformats.org/officeDocument/2006/relationships/image" Target="../media/image114.png"/><Relationship Id="rId10" Type="http://schemas.microsoft.com/office/2007/relationships/hdphoto" Target="../media/hdphoto4.wdp"/><Relationship Id="rId19" Type="http://schemas.microsoft.com/office/2007/relationships/hdphoto" Target="../media/hdphoto8.wdp"/><Relationship Id="rId31" Type="http://schemas.microsoft.com/office/2007/relationships/hdphoto" Target="../media/hdphoto14.wdp"/><Relationship Id="rId4" Type="http://schemas.microsoft.com/office/2007/relationships/hdphoto" Target="../media/hdphoto1.wdp"/><Relationship Id="rId9" Type="http://schemas.openxmlformats.org/officeDocument/2006/relationships/image" Target="../media/image104.png"/><Relationship Id="rId14" Type="http://schemas.openxmlformats.org/officeDocument/2006/relationships/image" Target="../media/image107.png"/><Relationship Id="rId22" Type="http://schemas.openxmlformats.org/officeDocument/2006/relationships/image" Target="../media/image111.jpeg"/><Relationship Id="rId27" Type="http://schemas.microsoft.com/office/2007/relationships/hdphoto" Target="../media/hdphoto12.wdp"/><Relationship Id="rId30" Type="http://schemas.openxmlformats.org/officeDocument/2006/relationships/image" Target="../media/image1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9.jpeg"/><Relationship Id="rId5" Type="http://schemas.openxmlformats.org/officeDocument/2006/relationships/image" Target="../media/image118.jpg"/><Relationship Id="rId4" Type="http://schemas.openxmlformats.org/officeDocument/2006/relationships/image" Target="../media/image1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noxnews.com/business/leisure-pools-may-hire-1000_21939716" TargetMode="Externa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image" Target="../media/image124.jpeg"/><Relationship Id="rId7" Type="http://schemas.openxmlformats.org/officeDocument/2006/relationships/image" Target="../media/image128.jpe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7" Type="http://schemas.openxmlformats.org/officeDocument/2006/relationships/image" Target="../media/image135.jp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4.png"/><Relationship Id="rId5" Type="http://schemas.openxmlformats.org/officeDocument/2006/relationships/image" Target="../media/image133.jpg"/><Relationship Id="rId4" Type="http://schemas.openxmlformats.org/officeDocument/2006/relationships/image" Target="../media/image1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teighmy@utk.edu" TargetMode="External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acmi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" y="3367080"/>
            <a:ext cx="8610600" cy="1281120"/>
          </a:xfrm>
        </p:spPr>
        <p:txBody>
          <a:bodyPr/>
          <a:lstStyle/>
          <a:p>
            <a:pPr algn="l"/>
            <a:r>
              <a:rPr lang="en-US" sz="3000" dirty="0" smtClean="0"/>
              <a:t>The Composites Institute</a:t>
            </a:r>
            <a:br>
              <a:rPr lang="en-US" sz="3000" dirty="0" smtClean="0"/>
            </a:br>
            <a:r>
              <a:rPr lang="en-US" sz="3000" dirty="0"/>
              <a:t/>
            </a:r>
            <a:br>
              <a:rPr lang="en-US" sz="3000" dirty="0"/>
            </a:br>
            <a:r>
              <a:rPr lang="en-US" sz="3000" dirty="0" smtClean="0"/>
              <a:t>Presentation to THEC (11-19-15)</a:t>
            </a:r>
            <a:endParaRPr lang="en-US" sz="3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724400" y="4953000"/>
            <a:ext cx="3895725" cy="1524000"/>
          </a:xfrm>
        </p:spPr>
        <p:txBody>
          <a:bodyPr/>
          <a:lstStyle/>
          <a:p>
            <a:r>
              <a:rPr lang="en-US" dirty="0" smtClean="0"/>
              <a:t>T. Taylor Eighmy, PhD</a:t>
            </a:r>
          </a:p>
          <a:p>
            <a:r>
              <a:rPr lang="en-US" dirty="0" smtClean="0"/>
              <a:t>CCS Corp Board Co-Chair</a:t>
            </a:r>
          </a:p>
          <a:p>
            <a:r>
              <a:rPr lang="en-US" dirty="0"/>
              <a:t>http://iacmi.org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9994" y="5352407"/>
            <a:ext cx="1308606" cy="3174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304" y="5345718"/>
            <a:ext cx="439696" cy="4454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3000" y="5733407"/>
            <a:ext cx="1092200" cy="51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0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1128" y="1844022"/>
            <a:ext cx="3191435" cy="1909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Rectangle 37"/>
          <p:cNvSpPr/>
          <p:nvPr/>
        </p:nvSpPr>
        <p:spPr>
          <a:xfrm>
            <a:off x="7936298" y="1846420"/>
            <a:ext cx="1110023" cy="3744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615" y="1829911"/>
            <a:ext cx="2994453" cy="1988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1334" y="685800"/>
            <a:ext cx="2091201" cy="85440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344335" y="1447800"/>
            <a:ext cx="2328332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15 Governor’s Chairs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4 Distinguished Scientists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215+ joint </a:t>
            </a:r>
            <a:r>
              <a:rPr lang="en-US" b="1" dirty="0"/>
              <a:t>f</a:t>
            </a:r>
            <a:r>
              <a:rPr lang="en-US" b="1" dirty="0" smtClean="0"/>
              <a:t>aculty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Six joint </a:t>
            </a:r>
            <a:r>
              <a:rPr lang="en-US" b="1" dirty="0"/>
              <a:t>i</a:t>
            </a:r>
            <a:r>
              <a:rPr lang="en-US" b="1" dirty="0" smtClean="0"/>
              <a:t>nstitutes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Ph.D. Programs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Bredesen Center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Many joint </a:t>
            </a:r>
            <a:r>
              <a:rPr lang="en-US" b="1" dirty="0"/>
              <a:t>c</a:t>
            </a:r>
            <a:r>
              <a:rPr lang="en-US" b="1" dirty="0" smtClean="0"/>
              <a:t>ollaborations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Cherokee Farm Innovation Campus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Significant investments in people &amp; infrastructure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118615" y="3936613"/>
            <a:ext cx="29944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$1.3B annual budget 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$0.25B research enterprise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1,500+ faculty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/>
              <a:t>6</a:t>
            </a:r>
            <a:r>
              <a:rPr lang="en-US" b="1" dirty="0" smtClean="0"/>
              <a:t>,000 graduate students</a:t>
            </a:r>
            <a:endParaRPr lang="en-US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5893460" y="3880169"/>
            <a:ext cx="31914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$1.5B annual budget 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$1.0B research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1,600+ Ph.D.s</a:t>
            </a:r>
          </a:p>
          <a:p>
            <a:pPr marL="285750" indent="-285750">
              <a:buFont typeface="Wingdings" charset="2"/>
              <a:buChar char="§"/>
            </a:pPr>
            <a:r>
              <a:rPr lang="en-US" b="1" dirty="0" smtClean="0"/>
              <a:t>9 DOE user facilities (e.g., SNS, HFIR, Titan, MDF, CFTF)</a:t>
            </a:r>
            <a:endParaRPr lang="en-US" b="1" dirty="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8402" y="1937194"/>
            <a:ext cx="994475" cy="24123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615" y="1806578"/>
            <a:ext cx="439696" cy="44548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523220"/>
          </a:xfrm>
        </p:spPr>
        <p:txBody>
          <a:bodyPr/>
          <a:lstStyle/>
          <a:p>
            <a:r>
              <a:rPr lang="en-US" sz="3200" dirty="0"/>
              <a:t>Our RD&amp;D Foundation</a:t>
            </a:r>
            <a:r>
              <a:rPr lang="en-US" sz="3200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51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6158" y="880665"/>
            <a:ext cx="821577" cy="6791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864890" cy="835613"/>
          </a:xfrm>
        </p:spPr>
        <p:txBody>
          <a:bodyPr/>
          <a:lstStyle/>
          <a:p>
            <a:r>
              <a:rPr lang="en-US" sz="2800" dirty="0" smtClean="0"/>
              <a:t>Our Growing Automotive and Aerospace Advanced Manufacturing R&amp;D Ecosystem: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768" y="1780077"/>
            <a:ext cx="7409591" cy="4439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5629" y="5515166"/>
            <a:ext cx="656462" cy="6741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1676400"/>
            <a:ext cx="1206298" cy="5476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9011" y="5083882"/>
            <a:ext cx="999298" cy="7502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2200" y="2971800"/>
            <a:ext cx="1066800" cy="1066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7414" y="2621085"/>
            <a:ext cx="1546723" cy="2739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8140" y="3767667"/>
            <a:ext cx="2567019" cy="7608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1582" y="4381926"/>
            <a:ext cx="1804265" cy="598110"/>
          </a:xfrm>
          <a:prstGeom prst="rect">
            <a:avLst/>
          </a:prstGeom>
        </p:spPr>
      </p:pic>
      <p:pic>
        <p:nvPicPr>
          <p:cNvPr id="11" name="Picture 10" descr="manufacturers-05.png"/>
          <p:cNvPicPr>
            <a:picLocks noChangeAspect="1"/>
          </p:cNvPicPr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1425" y="942665"/>
            <a:ext cx="947586" cy="616930"/>
          </a:xfrm>
          <a:prstGeom prst="rect">
            <a:avLst/>
          </a:prstGeom>
        </p:spPr>
      </p:pic>
      <p:pic>
        <p:nvPicPr>
          <p:cNvPr id="12" name="Picture 11" descr="Dow.pn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9600" y="1040847"/>
            <a:ext cx="1233251" cy="4090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53" y="1149529"/>
            <a:ext cx="1485963" cy="5357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4409" y="1195645"/>
            <a:ext cx="1508888" cy="26368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5" y="1746906"/>
            <a:ext cx="1475511" cy="50659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4409" y="1613773"/>
            <a:ext cx="911210" cy="67169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5" y="2438015"/>
            <a:ext cx="1248484" cy="49939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4409" y="2309937"/>
            <a:ext cx="1030111" cy="63042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9011" y="1613297"/>
            <a:ext cx="879129" cy="585857"/>
          </a:xfrm>
          <a:prstGeom prst="rect">
            <a:avLst/>
          </a:prstGeom>
        </p:spPr>
      </p:pic>
      <p:pic>
        <p:nvPicPr>
          <p:cNvPr id="21" name="Picture 20" descr="LockheedMartin.png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0637" y="1676400"/>
            <a:ext cx="2198002" cy="37691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4513" y="2362200"/>
            <a:ext cx="1275687" cy="23407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3335" y="5178778"/>
            <a:ext cx="1550349" cy="4844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5" y="4980036"/>
            <a:ext cx="1016146" cy="78903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62" y="4215275"/>
            <a:ext cx="1506365" cy="3132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5214" y="2133600"/>
            <a:ext cx="917986" cy="6096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676400" y="3200400"/>
            <a:ext cx="762000" cy="533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057400" y="3276600"/>
            <a:ext cx="228600" cy="60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3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2285999"/>
            <a:ext cx="1411490" cy="17526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0" y="2286000"/>
            <a:ext cx="1219200" cy="17417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1673535"/>
          </a:xfrm>
        </p:spPr>
        <p:txBody>
          <a:bodyPr/>
          <a:lstStyle/>
          <a:p>
            <a:r>
              <a:rPr lang="en-US" dirty="0"/>
              <a:t>Strategic Investment in </a:t>
            </a:r>
            <a:r>
              <a:rPr lang="en-US" dirty="0" smtClean="0"/>
              <a:t>Automotive and Aerospace Advanced Manufacturing R&amp;D: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817" y="2261181"/>
            <a:ext cx="1221004" cy="1709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1889" y="3697084"/>
            <a:ext cx="496650" cy="276999"/>
          </a:xfrm>
          <a:prstGeom prst="rect">
            <a:avLst/>
          </a:prstGeom>
          <a:solidFill>
            <a:srgbClr val="FF6600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2013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4157586"/>
            <a:ext cx="1295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b="1" dirty="0"/>
              <a:t>Dr. </a:t>
            </a:r>
            <a:r>
              <a:rPr lang="en-US" sz="1200" b="1" dirty="0" smtClean="0"/>
              <a:t>Suresh Babu</a:t>
            </a:r>
          </a:p>
          <a:p>
            <a:pPr lvl="0"/>
            <a:r>
              <a:rPr lang="en-US" sz="1000" b="1" i="1" dirty="0" smtClean="0"/>
              <a:t>Mechanical, Aerospace &amp; Biomedical Eng.</a:t>
            </a:r>
            <a:r>
              <a:rPr lang="en-US" sz="1000" dirty="0" smtClean="0"/>
              <a:t>(Ohio State) light weight metals </a:t>
            </a:r>
            <a:r>
              <a:rPr lang="en-US" sz="1000" i="1" dirty="0" smtClean="0"/>
              <a:t>additive manufacturing</a:t>
            </a:r>
            <a:endParaRPr 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433" y="2260296"/>
            <a:ext cx="1368555" cy="1710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162808" y="3697084"/>
            <a:ext cx="527007" cy="276999"/>
          </a:xfrm>
          <a:prstGeom prst="rect">
            <a:avLst/>
          </a:prstGeom>
          <a:solidFill>
            <a:srgbClr val="FF6600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2014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133600" y="4130479"/>
            <a:ext cx="13798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b="1" dirty="0"/>
              <a:t>Dr. </a:t>
            </a:r>
            <a:r>
              <a:rPr lang="en-US" sz="1200" b="1" dirty="0" smtClean="0"/>
              <a:t>Art Ragauskas</a:t>
            </a:r>
          </a:p>
          <a:p>
            <a:pPr lvl="0"/>
            <a:r>
              <a:rPr lang="en-US" sz="1000" b="1" i="1" dirty="0" smtClean="0"/>
              <a:t>Chem. Biochem Eng.</a:t>
            </a:r>
          </a:p>
          <a:p>
            <a:pPr lvl="0"/>
            <a:r>
              <a:rPr lang="en-US" sz="1000" dirty="0" smtClean="0"/>
              <a:t>(Georgia Tech) </a:t>
            </a:r>
            <a:r>
              <a:rPr lang="en-US" sz="1000" i="1" dirty="0" smtClean="0"/>
              <a:t>biopolymers and carbon fiber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3882116" y="3739875"/>
            <a:ext cx="496650" cy="276999"/>
          </a:xfrm>
          <a:prstGeom prst="rect">
            <a:avLst/>
          </a:prstGeom>
          <a:solidFill>
            <a:srgbClr val="FF6600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2015</a:t>
            </a:r>
            <a:endParaRPr 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0" y="3761601"/>
            <a:ext cx="527007" cy="276999"/>
          </a:xfrm>
          <a:prstGeom prst="rect">
            <a:avLst/>
          </a:prstGeom>
          <a:solidFill>
            <a:srgbClr val="FF6600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2015</a:t>
            </a:r>
            <a:endParaRPr lang="en-US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0" y="4114800"/>
            <a:ext cx="1295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b="1" dirty="0"/>
              <a:t>Dr. </a:t>
            </a:r>
            <a:r>
              <a:rPr lang="en-US" sz="1200" b="1" dirty="0" smtClean="0"/>
              <a:t>Uday Vaidya</a:t>
            </a:r>
          </a:p>
          <a:p>
            <a:pPr lvl="0"/>
            <a:r>
              <a:rPr lang="en-US" sz="1000" b="1" i="1" dirty="0" smtClean="0"/>
              <a:t>Mechanical, Aerospace &amp; Biomedical Eng.</a:t>
            </a:r>
            <a:r>
              <a:rPr lang="en-US" sz="1000" dirty="0" smtClean="0"/>
              <a:t>(UAB) </a:t>
            </a:r>
            <a:r>
              <a:rPr lang="en-US" sz="1000" i="1" dirty="0" smtClean="0"/>
              <a:t>composites manufacturing</a:t>
            </a:r>
            <a:endParaRPr lang="en-US" sz="1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5230" y="2286000"/>
            <a:ext cx="1406770" cy="17526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70950" y="3761601"/>
            <a:ext cx="527007" cy="276999"/>
          </a:xfrm>
          <a:prstGeom prst="rect">
            <a:avLst/>
          </a:prstGeom>
          <a:solidFill>
            <a:srgbClr val="FF6600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2015</a:t>
            </a:r>
            <a:endParaRPr lang="en-U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0" y="4191000"/>
            <a:ext cx="1295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b="1" dirty="0"/>
              <a:t>Dr. </a:t>
            </a:r>
            <a:r>
              <a:rPr lang="en-US" sz="1200" b="1" dirty="0" smtClean="0"/>
              <a:t>Chad Duty</a:t>
            </a:r>
          </a:p>
          <a:p>
            <a:pPr lvl="0"/>
            <a:r>
              <a:rPr lang="en-US" sz="1000" b="1" i="1" dirty="0" smtClean="0"/>
              <a:t>Mechanical, Aerospace &amp; Biomedical Eng.</a:t>
            </a:r>
            <a:r>
              <a:rPr lang="en-US" sz="1000" dirty="0" smtClean="0"/>
              <a:t>(Virginia Tech) </a:t>
            </a:r>
            <a:r>
              <a:rPr lang="en-US" sz="1000" i="1" dirty="0" smtClean="0"/>
              <a:t>composites</a:t>
            </a:r>
            <a:r>
              <a:rPr lang="en-US" sz="1000" dirty="0" smtClean="0"/>
              <a:t> 3D printing </a:t>
            </a:r>
            <a:r>
              <a:rPr lang="en-US" sz="1000" i="1" dirty="0" smtClean="0"/>
              <a:t>additive manufacturing</a:t>
            </a:r>
            <a:endParaRPr 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7010400" y="4191000"/>
            <a:ext cx="1295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b="1" dirty="0"/>
              <a:t>Dr. </a:t>
            </a:r>
            <a:r>
              <a:rPr lang="en-US" sz="1200" b="1" dirty="0" smtClean="0"/>
              <a:t>Brett Compton</a:t>
            </a:r>
          </a:p>
          <a:p>
            <a:pPr lvl="0"/>
            <a:r>
              <a:rPr lang="en-US" sz="1000" b="1" i="1" dirty="0" smtClean="0"/>
              <a:t>Mechanical, Aerospace &amp; Biomedical Eng.</a:t>
            </a:r>
            <a:r>
              <a:rPr lang="en-US" sz="1000" dirty="0" smtClean="0"/>
              <a:t>(UCSB) </a:t>
            </a:r>
            <a:r>
              <a:rPr lang="en-US" sz="1000" i="1" dirty="0" smtClean="0"/>
              <a:t>hybrid materials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50885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1281120"/>
          </a:xfrm>
        </p:spPr>
        <p:txBody>
          <a:bodyPr/>
          <a:lstStyle/>
          <a:p>
            <a:r>
              <a:rPr lang="en-US" dirty="0"/>
              <a:t>Strategic Investment in </a:t>
            </a:r>
            <a:r>
              <a:rPr lang="en-US" dirty="0" smtClean="0"/>
              <a:t>Automotive and Aerospace Advanced Manufacturing R&amp;D: Concept Laser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543050"/>
            <a:ext cx="5943600" cy="4457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524000" y="5311914"/>
            <a:ext cx="3733800" cy="707886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cs typeface="Lucida Sans"/>
              </a:rPr>
              <a:t>Concept Laser at MDF: 3D printed aluminum pieces</a:t>
            </a:r>
            <a:endParaRPr lang="en-US" sz="2000" dirty="0">
              <a:solidFill>
                <a:srgbClr val="000000"/>
              </a:solidFill>
              <a:cs typeface="Lucida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1676400"/>
            <a:ext cx="1841580" cy="4708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1600200"/>
            <a:ext cx="1117600" cy="894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1676400"/>
            <a:ext cx="1524000" cy="69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08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84" y="1905000"/>
            <a:ext cx="4182329" cy="3124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" y="1905000"/>
            <a:ext cx="3276600" cy="60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1272784"/>
          </a:xfrm>
        </p:spPr>
        <p:txBody>
          <a:bodyPr/>
          <a:lstStyle/>
          <a:p>
            <a:r>
              <a:rPr lang="en-US" dirty="0"/>
              <a:t>Strategic Investment in </a:t>
            </a:r>
            <a:r>
              <a:rPr lang="en-US" dirty="0" smtClean="0"/>
              <a:t>Automotive </a:t>
            </a:r>
            <a:r>
              <a:rPr lang="en-US" smtClean="0"/>
              <a:t>and Aerospace Advanced </a:t>
            </a:r>
            <a:r>
              <a:rPr lang="en-US" dirty="0" smtClean="0"/>
              <a:t>Manufacturing R&amp;D: BAAM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400" y="1905000"/>
            <a:ext cx="4686300" cy="312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4629090"/>
            <a:ext cx="2819400" cy="400110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cs typeface="Lucida Sans"/>
              </a:rPr>
              <a:t>BAAM at MDF:</a:t>
            </a:r>
            <a:endParaRPr lang="en-US" sz="2000" dirty="0">
              <a:solidFill>
                <a:srgbClr val="000000"/>
              </a:solidFill>
              <a:cs typeface="Lucida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4013537"/>
            <a:ext cx="3124200" cy="1015663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cs typeface="Lucida Sans"/>
              </a:rPr>
              <a:t>3D Printed Shelby Cobra, President Obama, VP Biden</a:t>
            </a:r>
            <a:endParaRPr lang="en-US" sz="2000" dirty="0">
              <a:solidFill>
                <a:srgbClr val="000000"/>
              </a:solidFill>
              <a:cs typeface="Lucida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981200"/>
            <a:ext cx="3038231" cy="47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06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888705"/>
          </a:xfrm>
        </p:spPr>
        <p:txBody>
          <a:bodyPr/>
          <a:lstStyle/>
          <a:p>
            <a:r>
              <a:rPr lang="en-US" dirty="0" smtClean="0"/>
              <a:t>The National Network for Manufacturing Innovation:</a:t>
            </a:r>
            <a:endParaRPr 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8429" y="990601"/>
            <a:ext cx="2854954" cy="3143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6" y="990600"/>
            <a:ext cx="2861484" cy="3143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102" y="990600"/>
            <a:ext cx="2843013" cy="3143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TextBox 38"/>
          <p:cNvSpPr txBox="1"/>
          <p:nvPr/>
        </p:nvSpPr>
        <p:spPr>
          <a:xfrm>
            <a:off x="77676" y="3821668"/>
            <a:ext cx="1751124" cy="369332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cs typeface="Lucida Sans"/>
              </a:rPr>
              <a:t>NSTC, 2012</a:t>
            </a:r>
            <a:endParaRPr lang="en-US" b="1" dirty="0">
              <a:solidFill>
                <a:srgbClr val="000000"/>
              </a:solidFill>
              <a:cs typeface="Lucida San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66074" y="3845307"/>
            <a:ext cx="1751124" cy="369332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cs typeface="Lucida Sans"/>
              </a:rPr>
              <a:t>PCAST, 2012</a:t>
            </a:r>
            <a:endParaRPr lang="en-US" b="1" dirty="0">
              <a:solidFill>
                <a:srgbClr val="000000"/>
              </a:solidFill>
              <a:cs typeface="Lucida San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07493" y="3831196"/>
            <a:ext cx="1751124" cy="369332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cs typeface="Lucida Sans"/>
              </a:rPr>
              <a:t>NSTC, 2013</a:t>
            </a:r>
            <a:endParaRPr lang="en-US" b="1" dirty="0">
              <a:solidFill>
                <a:srgbClr val="000000"/>
              </a:solidFill>
              <a:cs typeface="Lucida San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52800" y="4419600"/>
            <a:ext cx="556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/>
              <a:t>“Today, I’m calling for all of us to come together- private sector industry, universities, and the government- to spark a renaissance in American manufacturing and help our manufacturers develop the cutting-edge tools they need to compete with anyone in the world,” said President Obama. “With these key investments, we can ensure that the United States remains a nation that ‘invents it here and manufactures it here’ and creates high-quality, good paying jobs for American workers.</a:t>
            </a:r>
            <a:r>
              <a:rPr lang="en-US" sz="1200" dirty="0" smtClean="0"/>
              <a:t>” President Barack Obama, Advanced Manufacturing Partnership (AMP) Launch, </a:t>
            </a:r>
            <a:r>
              <a:rPr lang="en-US" sz="1200" b="1" i="1" u="sng" dirty="0" smtClean="0"/>
              <a:t>June 24, 2011</a:t>
            </a:r>
            <a:endParaRPr lang="en-US" sz="1200" b="1" i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343400"/>
            <a:ext cx="2514600" cy="167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6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765" y="2438400"/>
            <a:ext cx="2515460" cy="1372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96290"/>
          </a:xfrm>
        </p:spPr>
        <p:txBody>
          <a:bodyPr/>
          <a:lstStyle/>
          <a:p>
            <a:r>
              <a:rPr lang="en-US" dirty="0" smtClean="0"/>
              <a:t>Manufacturing Innovation Institutes: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192" y="5900348"/>
            <a:ext cx="994475" cy="24123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6400" y="5862182"/>
            <a:ext cx="305991" cy="31001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334000" y="838200"/>
            <a:ext cx="2750372" cy="1647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u="sng" dirty="0" smtClean="0"/>
              <a:t>Perhaps 8 More Expected:</a:t>
            </a:r>
          </a:p>
          <a:p>
            <a:pPr>
              <a:lnSpc>
                <a:spcPct val="90000"/>
              </a:lnSpc>
            </a:pPr>
            <a:endParaRPr lang="en-US" sz="1600" b="1" u="sng" dirty="0"/>
          </a:p>
          <a:p>
            <a:pPr marL="285750" indent="-285750" algn="ctr">
              <a:lnSpc>
                <a:spcPct val="90000"/>
              </a:lnSpc>
              <a:buFont typeface="Arial"/>
              <a:buChar char="•"/>
            </a:pPr>
            <a:r>
              <a:rPr lang="en-US" sz="1600" dirty="0" smtClean="0"/>
              <a:t>Functional Fabrics </a:t>
            </a:r>
          </a:p>
          <a:p>
            <a:pPr algn="ctr">
              <a:lnSpc>
                <a:spcPct val="90000"/>
              </a:lnSpc>
            </a:pPr>
            <a:r>
              <a:rPr lang="en-US" sz="1600" dirty="0" smtClean="0"/>
              <a:t>(DOD)</a:t>
            </a:r>
          </a:p>
          <a:p>
            <a:pPr marL="285750" indent="-285750" algn="ctr">
              <a:lnSpc>
                <a:spcPct val="90000"/>
              </a:lnSpc>
              <a:buFont typeface="Arial"/>
              <a:buChar char="•"/>
            </a:pPr>
            <a:r>
              <a:rPr lang="en-US" sz="1600" dirty="0" smtClean="0"/>
              <a:t>Smart Manufacturing </a:t>
            </a:r>
          </a:p>
          <a:p>
            <a:pPr algn="ctr">
              <a:lnSpc>
                <a:spcPct val="90000"/>
              </a:lnSpc>
            </a:pPr>
            <a:r>
              <a:rPr lang="en-US" sz="1600" dirty="0" smtClean="0"/>
              <a:t>(DOE)</a:t>
            </a:r>
          </a:p>
          <a:p>
            <a:pPr algn="ctr">
              <a:lnSpc>
                <a:spcPct val="90000"/>
              </a:lnSpc>
            </a:pPr>
            <a:endParaRPr lang="en-US" sz="1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416" y="4724400"/>
            <a:ext cx="1871999" cy="114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007" y="1905000"/>
            <a:ext cx="2541593" cy="10670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2895600"/>
            <a:ext cx="2012415" cy="6096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6" y="3948830"/>
            <a:ext cx="2320119" cy="85177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6704" y="3962400"/>
            <a:ext cx="2492478" cy="91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6415" y="4876800"/>
            <a:ext cx="1714500" cy="9144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6525" y="1638366"/>
            <a:ext cx="994475" cy="24123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9733" y="1600200"/>
            <a:ext cx="305991" cy="31001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0925" y="5900348"/>
            <a:ext cx="994475" cy="24123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133" y="5862182"/>
            <a:ext cx="305991" cy="310018"/>
          </a:xfrm>
          <a:prstGeom prst="rect">
            <a:avLst/>
          </a:prstGeom>
        </p:spPr>
      </p:pic>
      <p:sp>
        <p:nvSpPr>
          <p:cNvPr id="26" name="Circular Arrow 25"/>
          <p:cNvSpPr/>
          <p:nvPr/>
        </p:nvSpPr>
        <p:spPr>
          <a:xfrm>
            <a:off x="2514601" y="2971800"/>
            <a:ext cx="1783814" cy="1676400"/>
          </a:xfrm>
          <a:prstGeom prst="circularArrow">
            <a:avLst/>
          </a:prstGeom>
          <a:solidFill>
            <a:srgbClr val="FF6600"/>
          </a:solidFill>
          <a:ln>
            <a:solidFill>
              <a:schemeClr val="accent1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0" name="Circular Arrow 39"/>
          <p:cNvSpPr/>
          <p:nvPr/>
        </p:nvSpPr>
        <p:spPr>
          <a:xfrm rot="10800000">
            <a:off x="2514600" y="3124198"/>
            <a:ext cx="1783814" cy="1752601"/>
          </a:xfrm>
          <a:prstGeom prst="circularArrow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8398" y="3247715"/>
            <a:ext cx="1552679" cy="10956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 smtClean="0"/>
              <a:t>7</a:t>
            </a:r>
          </a:p>
          <a:p>
            <a:pPr algn="ctr">
              <a:lnSpc>
                <a:spcPct val="90000"/>
              </a:lnSpc>
            </a:pPr>
            <a:r>
              <a:rPr lang="en-US" sz="2400" b="1" dirty="0" smtClean="0"/>
              <a:t>National</a:t>
            </a:r>
          </a:p>
          <a:p>
            <a:pPr algn="ctr">
              <a:lnSpc>
                <a:spcPct val="90000"/>
              </a:lnSpc>
            </a:pPr>
            <a:r>
              <a:rPr lang="en-US" sz="2400" b="1" dirty="0" smtClean="0"/>
              <a:t>Institutes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3325" y="1333566"/>
            <a:ext cx="994475" cy="24123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6533" y="1295400"/>
            <a:ext cx="305991" cy="31001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3325" y="1747514"/>
            <a:ext cx="994475" cy="24123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6533" y="1709348"/>
            <a:ext cx="305991" cy="31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4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848" y="685800"/>
            <a:ext cx="2692949" cy="3017688"/>
          </a:xfrm>
        </p:spPr>
      </p:pic>
      <p:sp>
        <p:nvSpPr>
          <p:cNvPr id="6" name="TextBox 5"/>
          <p:cNvSpPr txBox="1"/>
          <p:nvPr/>
        </p:nvSpPr>
        <p:spPr>
          <a:xfrm>
            <a:off x="3505200" y="570434"/>
            <a:ext cx="5518422" cy="6038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4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600" dirty="0" smtClean="0"/>
              <a:t>Operated by CCS Corp., an </a:t>
            </a:r>
            <a:br>
              <a:rPr lang="en-US" sz="2600" dirty="0" smtClean="0"/>
            </a:br>
            <a:r>
              <a:rPr lang="en-US" sz="2600" dirty="0" smtClean="0"/>
              <a:t>independent not-for-profit 501c3</a:t>
            </a:r>
            <a:endParaRPr lang="en-US" sz="2600" dirty="0"/>
          </a:p>
          <a:p>
            <a:pPr marL="285750" indent="-285750">
              <a:lnSpc>
                <a:spcPct val="90000"/>
              </a:lnSpc>
              <a:spcBef>
                <a:spcPts val="14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600" dirty="0" smtClean="0"/>
              <a:t>Governed by a board of directors</a:t>
            </a:r>
          </a:p>
          <a:p>
            <a:pPr marL="285750" indent="-285750">
              <a:lnSpc>
                <a:spcPct val="90000"/>
              </a:lnSpc>
              <a:spcBef>
                <a:spcPts val="14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600" dirty="0"/>
              <a:t>A</a:t>
            </a:r>
            <a:r>
              <a:rPr lang="en-US" sz="2600" dirty="0" smtClean="0"/>
              <a:t> wholly owned subsidiary of the University of Tennessee Research Foundation</a:t>
            </a:r>
          </a:p>
          <a:p>
            <a:pPr marL="285750" indent="-285750">
              <a:lnSpc>
                <a:spcPct val="90000"/>
              </a:lnSpc>
              <a:spcBef>
                <a:spcPts val="14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600" dirty="0" smtClean="0"/>
              <a:t>Incorporated in the State of Tennessee</a:t>
            </a:r>
            <a:endParaRPr lang="en-US" sz="2600" dirty="0"/>
          </a:p>
          <a:p>
            <a:pPr marL="285750" indent="-285750">
              <a:lnSpc>
                <a:spcPct val="90000"/>
              </a:lnSpc>
              <a:spcBef>
                <a:spcPts val="14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600" dirty="0" smtClean="0"/>
              <a:t>Headquartered in Knoxville, Tennessee</a:t>
            </a:r>
          </a:p>
          <a:p>
            <a:pPr marL="285750" indent="-285750">
              <a:lnSpc>
                <a:spcPct val="90000"/>
              </a:lnSpc>
              <a:spcBef>
                <a:spcPts val="1400"/>
              </a:spcBef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2600" dirty="0" smtClean="0"/>
              <a:t>$259M in funding with $70M from DOE and $189M in cost share from partners (including $100M in new cash)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4038600"/>
            <a:ext cx="15621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41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4750090" cy="1193800"/>
          </a:xfrm>
        </p:spPr>
        <p:txBody>
          <a:bodyPr/>
          <a:lstStyle/>
          <a:p>
            <a:r>
              <a:rPr lang="en-US" dirty="0" smtClean="0"/>
              <a:t>Technical Focus on </a:t>
            </a:r>
            <a:br>
              <a:rPr lang="en-US" dirty="0" smtClean="0"/>
            </a:br>
            <a:r>
              <a:rPr lang="en-US" dirty="0" smtClean="0"/>
              <a:t>Advanced Composites and Structures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304800" y="2575703"/>
            <a:ext cx="5618315" cy="260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1752600"/>
            <a:ext cx="4593771" cy="442482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4876800" y="330200"/>
            <a:ext cx="3984171" cy="167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49FD8"/>
                </a:solidFill>
                <a:latin typeface="Arial Black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dirty="0" smtClean="0"/>
              <a:t>Shared RD&amp;D Facilities Support Industry ($400M</a:t>
            </a:r>
          </a:p>
          <a:p>
            <a:r>
              <a:rPr lang="en-US" dirty="0" smtClean="0"/>
              <a:t>Capitalization)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41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>
            <a:off x="325438" y="1371600"/>
            <a:ext cx="4398962" cy="3487711"/>
          </a:xfrm>
          <a:prstGeom prst="rect">
            <a:avLst/>
          </a:prstGeom>
          <a:solidFill>
            <a:schemeClr val="bg2"/>
          </a:solidFill>
          <a:ln w="12700" cmpd="sng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91429" rIns="45714" bIns="4571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3018" indent="-173018">
              <a:lnSpc>
                <a:spcPct val="90000"/>
              </a:lnSpc>
              <a:spcBef>
                <a:spcPts val="1200"/>
              </a:spcBef>
              <a:buClr>
                <a:schemeClr val="accent3"/>
              </a:buClr>
              <a:buFont typeface="Arial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Carbon </a:t>
            </a:r>
            <a:r>
              <a:rPr lang="en-US" sz="1600" dirty="0" smtClean="0">
                <a:solidFill>
                  <a:prstClr val="black"/>
                </a:solidFill>
              </a:rPr>
              <a:t>fibers (ORNL, UK, UT)</a:t>
            </a:r>
            <a:endParaRPr lang="en-US" sz="1600" dirty="0">
              <a:solidFill>
                <a:prstClr val="black"/>
              </a:solidFill>
            </a:endParaRPr>
          </a:p>
          <a:p>
            <a:pPr marL="173018" indent="-173018">
              <a:lnSpc>
                <a:spcPct val="90000"/>
              </a:lnSpc>
              <a:spcBef>
                <a:spcPts val="1200"/>
              </a:spcBef>
              <a:buClr>
                <a:schemeClr val="accent3"/>
              </a:buClr>
              <a:buFont typeface="Arial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Lab-scale </a:t>
            </a:r>
            <a:r>
              <a:rPr lang="en-US" sz="1600" dirty="0">
                <a:solidFill>
                  <a:prstClr val="black"/>
                </a:solidFill>
              </a:rPr>
              <a:t>intermediates </a:t>
            </a:r>
            <a:r>
              <a:rPr lang="en-US" sz="1600" dirty="0" smtClean="0">
                <a:solidFill>
                  <a:prstClr val="black"/>
                </a:solidFill>
              </a:rPr>
              <a:t>and composites prototyping (ORNL, UT)</a:t>
            </a:r>
            <a:endParaRPr lang="en-US" sz="1600" dirty="0">
              <a:solidFill>
                <a:prstClr val="black"/>
              </a:solidFill>
            </a:endParaRPr>
          </a:p>
          <a:p>
            <a:pPr marL="173018" indent="-173018">
              <a:lnSpc>
                <a:spcPct val="90000"/>
              </a:lnSpc>
              <a:spcBef>
                <a:spcPts val="1200"/>
              </a:spcBef>
              <a:buClr>
                <a:schemeClr val="accent3"/>
              </a:buClr>
              <a:buFont typeface="Arial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Recycling (ORNL, UT)</a:t>
            </a:r>
            <a:endParaRPr lang="en-US" sz="1600" dirty="0">
              <a:solidFill>
                <a:prstClr val="black"/>
              </a:solidFill>
            </a:endParaRPr>
          </a:p>
          <a:p>
            <a:pPr marL="173018" indent="-173018">
              <a:lnSpc>
                <a:spcPct val="90000"/>
              </a:lnSpc>
              <a:spcBef>
                <a:spcPts val="1200"/>
              </a:spcBef>
              <a:buClr>
                <a:schemeClr val="accent3"/>
              </a:buClr>
              <a:buFont typeface="Arial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Nondestructive evaluation (Vanderbilt)</a:t>
            </a:r>
            <a:endParaRPr lang="en-US" sz="1600" dirty="0">
              <a:solidFill>
                <a:prstClr val="black"/>
              </a:solidFill>
            </a:endParaRPr>
          </a:p>
          <a:p>
            <a:pPr marL="173018" indent="-173018">
              <a:lnSpc>
                <a:spcPct val="90000"/>
              </a:lnSpc>
              <a:spcBef>
                <a:spcPts val="1200"/>
              </a:spcBef>
              <a:buClr>
                <a:schemeClr val="accent3"/>
              </a:buClr>
              <a:buFont typeface="Arial"/>
              <a:buChar char="•"/>
            </a:pPr>
            <a:r>
              <a:rPr lang="en-US" sz="1600" dirty="0" smtClean="0">
                <a:solidFill>
                  <a:prstClr val="black"/>
                </a:solidFill>
              </a:rPr>
              <a:t>Materials characterization (UT, ORNL)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8608" y="1707004"/>
            <a:ext cx="5621634" cy="4261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96290"/>
          </a:xfrm>
        </p:spPr>
        <p:txBody>
          <a:bodyPr/>
          <a:lstStyle/>
          <a:p>
            <a:r>
              <a:rPr lang="en-US" dirty="0" smtClean="0"/>
              <a:t>Materials and Process Technology Area: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54" name="Picture 5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12992" y="3948024"/>
            <a:ext cx="1402878" cy="1246691"/>
          </a:xfrm>
          <a:prstGeom prst="hexagon">
            <a:avLst/>
          </a:prstGeom>
          <a:noFill/>
          <a:ln w="19050" cmpd="sng">
            <a:solidFill>
              <a:srgbClr val="4F81BD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6" name="Picture 55" descr="Meltblown fabrics are created with a highly specialized manufacturing ...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26641" y="2674276"/>
            <a:ext cx="1325653" cy="1165438"/>
          </a:xfrm>
          <a:prstGeom prst="hexagon">
            <a:avLst/>
          </a:prstGeom>
          <a:noFill/>
          <a:ln w="19050" cmpd="sng">
            <a:solidFill>
              <a:srgbClr val="4F81B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 descr="laser_velocimeter_vu2.pn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686"/>
          <a:stretch/>
        </p:blipFill>
        <p:spPr>
          <a:xfrm>
            <a:off x="6670651" y="3096852"/>
            <a:ext cx="1707805" cy="1502996"/>
          </a:xfrm>
          <a:prstGeom prst="hexagon">
            <a:avLst/>
          </a:prstGeom>
          <a:solidFill>
            <a:schemeClr val="bg1"/>
          </a:solidFill>
          <a:ln w="19050" cmpd="sng">
            <a:solidFill>
              <a:srgbClr val="4F81B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TextBox 29"/>
          <p:cNvSpPr txBox="1"/>
          <p:nvPr/>
        </p:nvSpPr>
        <p:spPr>
          <a:xfrm>
            <a:off x="6929518" y="4620443"/>
            <a:ext cx="1235580" cy="424732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>
                <a:latin typeface="+mn-lt"/>
                <a:cs typeface="Arial Narrow"/>
              </a:rPr>
              <a:t>Wide area flaw </a:t>
            </a:r>
            <a:br>
              <a:rPr lang="en-US" sz="1200" dirty="0">
                <a:latin typeface="+mn-lt"/>
                <a:cs typeface="Arial Narrow"/>
              </a:rPr>
            </a:br>
            <a:r>
              <a:rPr lang="en-US" sz="1200" dirty="0">
                <a:latin typeface="+mn-lt"/>
                <a:cs typeface="Arial Narrow"/>
              </a:rPr>
              <a:t>detection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71900" y="1282273"/>
            <a:ext cx="1686435" cy="424732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>
                <a:latin typeface="+mn-lt"/>
                <a:cs typeface="Arial Narrow"/>
              </a:rPr>
              <a:t>Carbon Fiber Technology Facility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96436" y="3879785"/>
            <a:ext cx="923632" cy="424732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  <a:t>Polymer </a:t>
            </a:r>
            <a:br>
              <a:rPr lang="en-US" sz="1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</a:br>
            <a:r>
              <a:rPr lang="en-US" sz="1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  <a:t>AM Cell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49889" y="4482434"/>
            <a:ext cx="1394413" cy="424720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dirty="0">
                <a:latin typeface="+mn-lt"/>
                <a:cs typeface="Arial Narrow"/>
              </a:rPr>
              <a:t>Robotic preformer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2403" y="2674277"/>
            <a:ext cx="1056377" cy="590919"/>
          </a:xfrm>
          <a:prstGeom prst="rect">
            <a:avLst/>
          </a:prstGeom>
          <a:noFill/>
        </p:spPr>
        <p:txBody>
          <a:bodyPr wrap="square" lIns="91429" tIns="45714" rIns="91429" bIns="45714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  <a:t>Nonwovens </a:t>
            </a:r>
            <a:br>
              <a:rPr lang="en-US" sz="1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</a:br>
            <a:r>
              <a:rPr lang="en-US" sz="1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  <a:t>Research Lab</a:t>
            </a:r>
          </a:p>
        </p:txBody>
      </p:sp>
      <p:pic>
        <p:nvPicPr>
          <p:cNvPr id="55" name="Picture 54"/>
          <p:cNvPicPr>
            <a:picLocks noGrp="1"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52225" y="3274980"/>
            <a:ext cx="1389741" cy="1205505"/>
          </a:xfrm>
          <a:prstGeom prst="hexagon">
            <a:avLst/>
          </a:prstGeom>
          <a:noFill/>
          <a:ln w="19050" cmpd="sng">
            <a:solidFill>
              <a:srgbClr val="4F81BD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845" y="3200548"/>
            <a:ext cx="4297951" cy="199619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48728" y="4293376"/>
            <a:ext cx="1940495" cy="757118"/>
          </a:xfrm>
          <a:prstGeom prst="rect">
            <a:avLst/>
          </a:prstGeom>
          <a:noFill/>
          <a:ln>
            <a:noFill/>
          </a:ln>
        </p:spPr>
        <p:txBody>
          <a:bodyPr wrap="square" lIns="91429" tIns="45714" rIns="91429" bIns="45714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  <a:t>ORNL: </a:t>
            </a:r>
            <a:b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</a:b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  <a:t>US leading neutron characterization and </a:t>
            </a:r>
            <a:b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</a:b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 Narrow"/>
              </a:rPr>
              <a:t> computing power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4310661"/>
            <a:ext cx="2687721" cy="968831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8030415" y="1143000"/>
            <a:ext cx="751784" cy="759302"/>
            <a:chOff x="9466836" y="-462550"/>
            <a:chExt cx="729674" cy="729674"/>
          </a:xfrm>
        </p:grpSpPr>
        <p:sp>
          <p:nvSpPr>
            <p:cNvPr id="18" name="Oval 17"/>
            <p:cNvSpPr/>
            <p:nvPr/>
          </p:nvSpPr>
          <p:spPr>
            <a:xfrm>
              <a:off x="9483460" y="-445926"/>
              <a:ext cx="696426" cy="696426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0"/>
              </a:lightRig>
            </a:scene3d>
            <a:sp3d>
              <a:contourClr>
                <a:schemeClr val="lt1"/>
              </a:contourClr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US" dirty="0" smtClean="0">
                <a:solidFill>
                  <a:prstClr val="black"/>
                </a:solidFill>
              </a:endParaRPr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66836" y="-462550"/>
              <a:ext cx="729674" cy="7296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59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359" y="631618"/>
            <a:ext cx="6930841" cy="417959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0" y="76200"/>
            <a:ext cx="10515600" cy="435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kern="1200">
                <a:solidFill>
                  <a:srgbClr val="049FD8"/>
                </a:solidFill>
                <a:latin typeface="Arial Black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400" dirty="0" smtClean="0">
                <a:solidFill>
                  <a:schemeClr val="tx2"/>
                </a:solidFill>
              </a:rPr>
              <a:t>National </a:t>
            </a:r>
            <a:r>
              <a:rPr lang="en-US" sz="2400" dirty="0">
                <a:solidFill>
                  <a:schemeClr val="tx2"/>
                </a:solidFill>
              </a:rPr>
              <a:t>i</a:t>
            </a:r>
            <a:r>
              <a:rPr lang="en-US" sz="2400" dirty="0" smtClean="0">
                <a:solidFill>
                  <a:schemeClr val="tx2"/>
                </a:solidFill>
              </a:rPr>
              <a:t>nstitute </a:t>
            </a:r>
            <a:r>
              <a:rPr lang="en-US" sz="2400" dirty="0">
                <a:solidFill>
                  <a:schemeClr val="tx2"/>
                </a:solidFill>
              </a:rPr>
              <a:t>a</a:t>
            </a:r>
            <a:r>
              <a:rPr lang="en-US" sz="2400" dirty="0" smtClean="0">
                <a:solidFill>
                  <a:schemeClr val="tx2"/>
                </a:solidFill>
              </a:rPr>
              <a:t>ddressing </a:t>
            </a:r>
            <a:r>
              <a:rPr lang="en-US" sz="2400" dirty="0">
                <a:solidFill>
                  <a:schemeClr val="tx2"/>
                </a:solidFill>
              </a:rPr>
              <a:t>c</a:t>
            </a:r>
            <a:r>
              <a:rPr lang="en-US" sz="2400" dirty="0" smtClean="0">
                <a:solidFill>
                  <a:schemeClr val="tx2"/>
                </a:solidFill>
              </a:rPr>
              <a:t>ritical </a:t>
            </a:r>
            <a:r>
              <a:rPr lang="en-US" sz="2400" dirty="0">
                <a:solidFill>
                  <a:schemeClr val="tx2"/>
                </a:solidFill>
              </a:rPr>
              <a:t>c</a:t>
            </a:r>
            <a:r>
              <a:rPr lang="en-US" sz="2400" dirty="0" smtClean="0">
                <a:solidFill>
                  <a:schemeClr val="tx2"/>
                </a:solidFill>
              </a:rPr>
              <a:t>hallenges</a:t>
            </a:r>
            <a:r>
              <a:rPr lang="en-US" sz="2600" dirty="0" smtClean="0"/>
              <a:t>	</a:t>
            </a:r>
            <a:endParaRPr lang="en-US" sz="2600" dirty="0"/>
          </a:p>
        </p:txBody>
      </p:sp>
      <p:sp>
        <p:nvSpPr>
          <p:cNvPr id="7" name="Rectangle 6"/>
          <p:cNvSpPr/>
          <p:nvPr/>
        </p:nvSpPr>
        <p:spPr>
          <a:xfrm>
            <a:off x="1752600" y="4811208"/>
            <a:ext cx="7086600" cy="1754326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square" lIns="182880">
            <a:spAutoFit/>
          </a:bodyPr>
          <a:lstStyle/>
          <a:p>
            <a:pPr lvl="0"/>
            <a:r>
              <a:rPr lang="en-US" b="1" dirty="0">
                <a:solidFill>
                  <a:schemeClr val="tx2"/>
                </a:solidFill>
              </a:rPr>
              <a:t>Five/Ten Year Technical </a:t>
            </a:r>
            <a:r>
              <a:rPr lang="en-US" b="1" dirty="0" smtClean="0">
                <a:solidFill>
                  <a:schemeClr val="tx2"/>
                </a:solidFill>
              </a:rPr>
              <a:t>Goals:</a:t>
            </a: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25/50% lower carbon fiber–reinforced polymer (CFRP) </a:t>
            </a:r>
            <a:r>
              <a:rPr lang="en-US" b="1" dirty="0" smtClean="0">
                <a:solidFill>
                  <a:schemeClr val="tx2"/>
                </a:solidFill>
              </a:rPr>
              <a:t>cost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50/75% reduction in CFRP embodied energy </a:t>
            </a:r>
            <a:endParaRPr lang="en-US" b="1" dirty="0" smtClean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80/95% composite recyclability into useful products</a:t>
            </a: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890238006"/>
              </p:ext>
            </p:extLst>
          </p:nvPr>
        </p:nvGraphicFramePr>
        <p:xfrm>
          <a:off x="152400" y="1041400"/>
          <a:ext cx="3200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5867400" y="3581400"/>
            <a:ext cx="11430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0" y="3638096"/>
            <a:ext cx="1066800" cy="4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750590" cy="461665"/>
          </a:xfrm>
        </p:spPr>
        <p:txBody>
          <a:bodyPr/>
          <a:lstStyle/>
          <a:p>
            <a:r>
              <a:rPr lang="en-US" dirty="0" smtClean="0"/>
              <a:t>IACMI is a National Institute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" y="865135"/>
            <a:ext cx="9042217" cy="549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89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1"/>
          <p:cNvSpPr>
            <a:spLocks/>
          </p:cNvSpPr>
          <p:nvPr/>
        </p:nvSpPr>
        <p:spPr bwMode="auto">
          <a:xfrm>
            <a:off x="6161473" y="1752601"/>
            <a:ext cx="2753927" cy="3810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CDEE0"/>
            </a:solidFill>
            <a:prstDash val="solid"/>
            <a:round/>
            <a:headEnd/>
            <a:tailEnd/>
          </a:ln>
          <a:effectLst>
            <a:outerShdw blurRad="50800" dist="60641" dir="3796869" algn="ctr" rotWithShape="0">
              <a:srgbClr val="A6AAA9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endParaRPr lang="en-US" sz="1300" dirty="0">
              <a:solidFill>
                <a:srgbClr val="FFFFFF"/>
              </a:solidFill>
              <a:cs typeface="Helvetica Light" charset="0"/>
            </a:endParaRPr>
          </a:p>
        </p:txBody>
      </p:sp>
      <p:sp>
        <p:nvSpPr>
          <p:cNvPr id="5" name="AutoShape 15"/>
          <p:cNvSpPr>
            <a:spLocks/>
          </p:cNvSpPr>
          <p:nvPr/>
        </p:nvSpPr>
        <p:spPr bwMode="auto">
          <a:xfrm>
            <a:off x="187790" y="1695602"/>
            <a:ext cx="2794992" cy="38369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CDEE0"/>
            </a:solidFill>
            <a:prstDash val="solid"/>
            <a:round/>
            <a:headEnd/>
            <a:tailEnd/>
          </a:ln>
          <a:effectLst>
            <a:outerShdw blurRad="50800" dist="60641" dir="3796869" algn="ctr" rotWithShape="0">
              <a:srgbClr val="A6AAA9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endParaRPr lang="en-US" sz="1300" dirty="0">
              <a:solidFill>
                <a:srgbClr val="FFFFFF"/>
              </a:solidFill>
              <a:cs typeface="Helvetica Light" charset="0"/>
            </a:endParaRPr>
          </a:p>
        </p:txBody>
      </p:sp>
      <p:sp>
        <p:nvSpPr>
          <p:cNvPr id="6" name="AutoShape 16"/>
          <p:cNvSpPr>
            <a:spLocks/>
          </p:cNvSpPr>
          <p:nvPr/>
        </p:nvSpPr>
        <p:spPr bwMode="auto">
          <a:xfrm>
            <a:off x="3204052" y="1744814"/>
            <a:ext cx="2794992" cy="38369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DCDEE0"/>
            </a:solidFill>
            <a:prstDash val="solid"/>
            <a:round/>
            <a:headEnd/>
            <a:tailEnd/>
          </a:ln>
          <a:effectLst>
            <a:outerShdw blurRad="50800" dist="60641" dir="3796869" algn="ctr" rotWithShape="0">
              <a:srgbClr val="A6AAA9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>
              <a:defRPr/>
            </a:pPr>
            <a:endParaRPr lang="en-US" sz="1300" dirty="0">
              <a:solidFill>
                <a:srgbClr val="FFFFFF"/>
              </a:solidFill>
              <a:cs typeface="Helvetica Light" charset="0"/>
            </a:endParaRPr>
          </a:p>
        </p:txBody>
      </p:sp>
      <p:sp>
        <p:nvSpPr>
          <p:cNvPr id="7" name="AutoShape 17"/>
          <p:cNvSpPr>
            <a:spLocks/>
          </p:cNvSpPr>
          <p:nvPr/>
        </p:nvSpPr>
        <p:spPr bwMode="auto">
          <a:xfrm>
            <a:off x="311172" y="1771802"/>
            <a:ext cx="2559249" cy="5262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404" tIns="38404" rIns="38404" bIns="38404"/>
          <a:lstStyle/>
          <a:p>
            <a:pPr defTabSz="766763">
              <a:lnSpc>
                <a:spcPct val="90000"/>
              </a:lnSpc>
              <a:defRPr/>
            </a:pPr>
            <a:r>
              <a:rPr lang="en-US" sz="1400" b="1" dirty="0">
                <a:solidFill>
                  <a:srgbClr val="4F5052"/>
                </a:solidFill>
                <a:latin typeface="Arial"/>
                <a:cs typeface="Arial"/>
                <a:sym typeface="Open Sans" charset="0"/>
              </a:rPr>
              <a:t>A partnership </a:t>
            </a:r>
            <a:r>
              <a:rPr lang="en-US" sz="1400" b="1" dirty="0" smtClean="0">
                <a:solidFill>
                  <a:srgbClr val="4F5052"/>
                </a:solidFill>
                <a:latin typeface="Arial"/>
                <a:cs typeface="Arial"/>
                <a:sym typeface="Open Sans" charset="0"/>
              </a:rPr>
              <a:t>of</a:t>
            </a:r>
            <a:r>
              <a:rPr lang="en-US" sz="1400" b="1" dirty="0">
                <a:solidFill>
                  <a:srgbClr val="4F5052"/>
                </a:solidFill>
                <a:latin typeface="Arial"/>
                <a:cs typeface="Arial"/>
                <a:sym typeface="Open Sans" charset="0"/>
              </a:rPr>
              <a:t> </a:t>
            </a:r>
            <a:r>
              <a:rPr lang="en-US" sz="1400" b="1" dirty="0" smtClean="0">
                <a:solidFill>
                  <a:srgbClr val="4F5052"/>
                </a:solidFill>
                <a:latin typeface="Arial"/>
                <a:cs typeface="Arial"/>
                <a:sym typeface="Open Sans" charset="0"/>
              </a:rPr>
              <a:t>world</a:t>
            </a:r>
            <a:r>
              <a:rPr lang="en-US" sz="1400" b="1" dirty="0">
                <a:solidFill>
                  <a:srgbClr val="4F5052"/>
                </a:solidFill>
                <a:latin typeface="Arial"/>
                <a:cs typeface="Arial"/>
                <a:sym typeface="Open Sans" charset="0"/>
              </a:rPr>
              <a:t>-class companies </a:t>
            </a:r>
            <a:r>
              <a:rPr lang="en-US" sz="1400" dirty="0">
                <a:solidFill>
                  <a:srgbClr val="4F5052"/>
                </a:solidFill>
                <a:latin typeface="Arial"/>
                <a:cs typeface="Arial"/>
                <a:sym typeface="Open Sans Light" charset="0"/>
              </a:rPr>
              <a:t>including:</a:t>
            </a:r>
            <a:endParaRPr lang="en-US" sz="2400" dirty="0">
              <a:cs typeface="Helvetica Light" charset="0"/>
            </a:endParaRPr>
          </a:p>
        </p:txBody>
      </p:sp>
      <p:sp>
        <p:nvSpPr>
          <p:cNvPr id="8" name="AutoShape 18"/>
          <p:cNvSpPr>
            <a:spLocks/>
          </p:cNvSpPr>
          <p:nvPr/>
        </p:nvSpPr>
        <p:spPr bwMode="auto">
          <a:xfrm>
            <a:off x="3222852" y="1848002"/>
            <a:ext cx="2527906" cy="29874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404" tIns="38404" rIns="38404" bIns="38404"/>
          <a:lstStyle/>
          <a:p>
            <a:pPr defTabSz="766763">
              <a:lnSpc>
                <a:spcPct val="90000"/>
              </a:lnSpc>
              <a:defRPr/>
            </a:pPr>
            <a:r>
              <a:rPr lang="en-US" sz="1400" b="1" dirty="0">
                <a:solidFill>
                  <a:srgbClr val="4F5052"/>
                </a:solidFill>
                <a:latin typeface="Arial"/>
                <a:cs typeface="Arial"/>
                <a:sym typeface="Open Sans" charset="0"/>
              </a:rPr>
              <a:t>Top </a:t>
            </a:r>
            <a:r>
              <a:rPr lang="en-US" sz="1400" b="1" dirty="0" smtClean="0">
                <a:solidFill>
                  <a:srgbClr val="4F5052"/>
                </a:solidFill>
                <a:latin typeface="Arial"/>
                <a:cs typeface="Arial"/>
                <a:sym typeface="Open Sans" charset="0"/>
              </a:rPr>
              <a:t>universities </a:t>
            </a:r>
            <a:r>
              <a:rPr lang="en-US" sz="1400" dirty="0" smtClean="0">
                <a:solidFill>
                  <a:srgbClr val="4F5052"/>
                </a:solidFill>
                <a:latin typeface="Arial"/>
                <a:cs typeface="Arial"/>
                <a:sym typeface="Open Sans Light" charset="0"/>
              </a:rPr>
              <a:t>including</a:t>
            </a:r>
            <a:r>
              <a:rPr lang="en-US" sz="1400" dirty="0">
                <a:solidFill>
                  <a:srgbClr val="4F5052"/>
                </a:solidFill>
                <a:latin typeface="Arial"/>
                <a:cs typeface="Arial"/>
                <a:sym typeface="Open Sans Light" charset="0"/>
              </a:rPr>
              <a:t>:</a:t>
            </a:r>
            <a:endParaRPr lang="en-US" sz="2400" dirty="0">
              <a:cs typeface="Helvetica Light" charset="0"/>
            </a:endParaRPr>
          </a:p>
        </p:txBody>
      </p:sp>
      <p:sp>
        <p:nvSpPr>
          <p:cNvPr id="9" name="AutoShape 19"/>
          <p:cNvSpPr>
            <a:spLocks/>
          </p:cNvSpPr>
          <p:nvPr/>
        </p:nvSpPr>
        <p:spPr bwMode="auto">
          <a:xfrm>
            <a:off x="6185508" y="2199873"/>
            <a:ext cx="2786855" cy="685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8404" tIns="38404" rIns="38404" bIns="38404"/>
          <a:lstStyle/>
          <a:p>
            <a:pPr defTabSz="766763">
              <a:lnSpc>
                <a:spcPct val="80000"/>
              </a:lnSpc>
              <a:defRPr/>
            </a:pPr>
            <a:r>
              <a:rPr lang="en-US" sz="1400" b="1" dirty="0" smtClean="0">
                <a:solidFill>
                  <a:srgbClr val="4F5052"/>
                </a:solidFill>
                <a:latin typeface="Arial"/>
                <a:cs typeface="Arial"/>
                <a:sym typeface="Open Sans" charset="0"/>
              </a:rPr>
              <a:t>Economic Development Council </a:t>
            </a:r>
            <a:r>
              <a:rPr lang="en-US" sz="1400" dirty="0" smtClean="0">
                <a:solidFill>
                  <a:srgbClr val="4F5052"/>
                </a:solidFill>
                <a:latin typeface="Arial"/>
                <a:cs typeface="Arial"/>
                <a:sym typeface="Open Sans" charset="0"/>
              </a:rPr>
              <a:t>to leverage state support and investment</a:t>
            </a:r>
            <a:endParaRPr lang="en-US" sz="2400" dirty="0">
              <a:cs typeface="Helvetica Light" charset="0"/>
            </a:endParaRPr>
          </a:p>
        </p:txBody>
      </p:sp>
      <p:pic>
        <p:nvPicPr>
          <p:cNvPr id="23" name="Picture 28" descr="image2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9409" y="4286402"/>
            <a:ext cx="1112464" cy="35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3" name="Picture 32" descr="Louisvill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6600" y="4972202"/>
            <a:ext cx="647917" cy="3937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02432" y="1143000"/>
            <a:ext cx="8839200" cy="461665"/>
          </a:xfrm>
          <a:prstGeom prst="rect">
            <a:avLst/>
          </a:prstGeom>
          <a:solidFill>
            <a:srgbClr val="003366"/>
          </a:solidFill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bg1"/>
                </a:solidFill>
              </a:rPr>
              <a:t>S</a:t>
            </a:r>
            <a:r>
              <a:rPr lang="en-US" sz="2400" i="1" dirty="0" smtClean="0">
                <a:solidFill>
                  <a:schemeClr val="bg1"/>
                </a:solidFill>
              </a:rPr>
              <a:t>erving a partnership of Industry, Academia and government</a:t>
            </a:r>
            <a:endParaRPr lang="en-US" sz="2400" i="1" dirty="0">
              <a:solidFill>
                <a:schemeClr val="bg1"/>
              </a:solidFill>
            </a:endParaRPr>
          </a:p>
        </p:txBody>
      </p:sp>
      <p:pic>
        <p:nvPicPr>
          <p:cNvPr id="93" name="Picture 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5883" y="3052810"/>
            <a:ext cx="2687602" cy="2104603"/>
          </a:xfrm>
          <a:prstGeom prst="rect">
            <a:avLst/>
          </a:prstGeom>
        </p:spPr>
      </p:pic>
      <p:pic>
        <p:nvPicPr>
          <p:cNvPr id="108" name="Picture 107" descr="manufacturers-11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9132" y="11836709"/>
            <a:ext cx="1459079" cy="447985"/>
          </a:xfrm>
          <a:prstGeom prst="rect">
            <a:avLst/>
          </a:prstGeom>
        </p:spPr>
      </p:pic>
      <p:pic>
        <p:nvPicPr>
          <p:cNvPr id="119" name="Picture 118" descr="PolyOne.pn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6000" y="11779236"/>
            <a:ext cx="1501760" cy="562930"/>
          </a:xfrm>
          <a:prstGeom prst="rect">
            <a:avLst/>
          </a:prstGeom>
        </p:spPr>
      </p:pic>
      <p:pic>
        <p:nvPicPr>
          <p:cNvPr id="120" name="Picture 119" descr="PPG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1026" y="11779236"/>
            <a:ext cx="750788" cy="562930"/>
          </a:xfrm>
          <a:prstGeom prst="rect">
            <a:avLst/>
          </a:prstGeom>
        </p:spPr>
      </p:pic>
      <p:pic>
        <p:nvPicPr>
          <p:cNvPr id="121" name="Picture 120" descr="Sabic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5080" y="11685307"/>
            <a:ext cx="750788" cy="750788"/>
          </a:xfrm>
          <a:prstGeom prst="rect">
            <a:avLst/>
          </a:prstGeom>
        </p:spPr>
      </p:pic>
      <p:pic>
        <p:nvPicPr>
          <p:cNvPr id="122" name="Picture 121" descr="Boeing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63973" y="11882063"/>
            <a:ext cx="1626707" cy="357276"/>
          </a:xfrm>
          <a:prstGeom prst="rect">
            <a:avLst/>
          </a:prstGeom>
        </p:spPr>
      </p:pic>
      <p:pic>
        <p:nvPicPr>
          <p:cNvPr id="43" name="Picture 42" descr="manufacturers-05.png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7135" y="3372002"/>
            <a:ext cx="1020619" cy="664478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8934" y="2305202"/>
            <a:ext cx="1179615" cy="502957"/>
          </a:xfrm>
          <a:prstGeom prst="rect">
            <a:avLst/>
          </a:prstGeom>
        </p:spPr>
      </p:pic>
      <p:pic>
        <p:nvPicPr>
          <p:cNvPr id="45" name="Picture 44" descr="Dow.pn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172" y="2229002"/>
            <a:ext cx="1344833" cy="446042"/>
          </a:xfrm>
          <a:prstGeom prst="rect">
            <a:avLst/>
          </a:prstGeom>
        </p:spPr>
      </p:pic>
      <p:pic>
        <p:nvPicPr>
          <p:cNvPr id="46" name="Picture 45" descr="LockheedMartin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4149130"/>
            <a:ext cx="2133600" cy="365872"/>
          </a:xfrm>
          <a:prstGeom prst="rect">
            <a:avLst/>
          </a:prstGeom>
        </p:spPr>
      </p:pic>
      <p:pic>
        <p:nvPicPr>
          <p:cNvPr id="47" name="Picture 2" descr="http://upload.wikimedia.org/wikipedia/commons/thumb/4/40/Volkswagen_logo_2012.svg/1024px-Volkswagen_logo_2012.svg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4591202"/>
            <a:ext cx="712663" cy="71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820" y="3219602"/>
            <a:ext cx="1340791" cy="421391"/>
          </a:xfrm>
          <a:prstGeom prst="rect">
            <a:avLst/>
          </a:prstGeom>
        </p:spPr>
      </p:pic>
      <p:pic>
        <p:nvPicPr>
          <p:cNvPr id="49" name="Picture 48" descr="BASF.png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1153" y="2914802"/>
            <a:ext cx="1173429" cy="419500"/>
          </a:xfrm>
          <a:prstGeom prst="rect">
            <a:avLst/>
          </a:prstGeom>
        </p:spPr>
      </p:pic>
      <p:pic>
        <p:nvPicPr>
          <p:cNvPr id="50" name="Picture 49" descr="Dupont.png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97" y="4591202"/>
            <a:ext cx="1181180" cy="500525"/>
          </a:xfrm>
          <a:prstGeom prst="rect">
            <a:avLst/>
          </a:prstGeom>
        </p:spPr>
      </p:pic>
      <p:pic>
        <p:nvPicPr>
          <p:cNvPr id="51" name="Picture 50" descr="ge-12.png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569" y="2686202"/>
            <a:ext cx="745021" cy="612080"/>
          </a:xfrm>
          <a:prstGeom prst="rect">
            <a:avLst/>
          </a:prstGeom>
        </p:spPr>
      </p:pic>
      <p:pic>
        <p:nvPicPr>
          <p:cNvPr id="52" name="Picture 51" descr="localMotors.png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005" y="5200802"/>
            <a:ext cx="1909595" cy="254496"/>
          </a:xfrm>
          <a:prstGeom prst="rect">
            <a:avLst/>
          </a:prstGeom>
        </p:spPr>
      </p:pic>
      <p:pic>
        <p:nvPicPr>
          <p:cNvPr id="53" name="Picture 52" descr="Boeing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859" y="3981602"/>
            <a:ext cx="1626707" cy="357276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052" y="3219602"/>
            <a:ext cx="752254" cy="758116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437" y="2762402"/>
            <a:ext cx="782320" cy="331922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5639" y="2762402"/>
            <a:ext cx="747919" cy="5334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800" y="4896002"/>
            <a:ext cx="779354" cy="570042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981" y="4667402"/>
            <a:ext cx="846515" cy="793208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3295802"/>
            <a:ext cx="844158" cy="56839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9200" y="3372002"/>
            <a:ext cx="862406" cy="522092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437" y="2152802"/>
            <a:ext cx="2596031" cy="451732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4134002"/>
            <a:ext cx="777490" cy="4888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0" y="2762402"/>
            <a:ext cx="1232090" cy="825500"/>
          </a:xfrm>
          <a:prstGeom prst="rect">
            <a:avLst/>
          </a:prstGeom>
        </p:spPr>
      </p:pic>
      <p:sp>
        <p:nvSpPr>
          <p:cNvPr id="63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96290"/>
          </a:xfrm>
        </p:spPr>
        <p:txBody>
          <a:bodyPr/>
          <a:lstStyle/>
          <a:p>
            <a:r>
              <a:rPr lang="en-US" dirty="0" smtClean="0"/>
              <a:t>Building on Existing Strong Partnerships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60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8636000" cy="415498"/>
          </a:xfrm>
        </p:spPr>
        <p:txBody>
          <a:bodyPr/>
          <a:lstStyle/>
          <a:p>
            <a:r>
              <a:rPr lang="en-US" sz="2400" dirty="0" smtClean="0">
                <a:latin typeface="Arial Black" charset="0"/>
              </a:rPr>
              <a:t>Three Projects Launched in Budget Period 1:</a:t>
            </a:r>
            <a:endParaRPr lang="en-US" sz="2400" dirty="0">
              <a:latin typeface="Arial Black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388" y="609600"/>
            <a:ext cx="6567550" cy="55369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400" dirty="0" smtClean="0">
                <a:ea typeface="+mn-ea"/>
              </a:rPr>
              <a:t>Vehicles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Will develop </a:t>
            </a:r>
            <a:r>
              <a:rPr lang="en-US" sz="1600" b="1" i="1" u="sng" dirty="0" smtClean="0"/>
              <a:t>automotive-specific carbon fiber</a:t>
            </a:r>
            <a:r>
              <a:rPr lang="en-US" sz="1600" dirty="0" smtClean="0"/>
              <a:t>, </a:t>
            </a:r>
            <a:r>
              <a:rPr lang="en-US" sz="1600" b="1" i="1" u="sng" dirty="0" smtClean="0"/>
              <a:t>fast curing resins</a:t>
            </a:r>
            <a:r>
              <a:rPr lang="en-US" sz="1600" dirty="0" smtClean="0"/>
              <a:t>, and target </a:t>
            </a:r>
            <a:r>
              <a:rPr lang="en-US" sz="1600" b="1" i="1" u="sng" dirty="0" smtClean="0"/>
              <a:t>high volume vehicle platforms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Industrial partners: Ford, Dow Chemical, DowAksa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Research team: ORNL, MSU, </a:t>
            </a:r>
            <a:r>
              <a:rPr lang="en-US" sz="1600" b="1" dirty="0" smtClean="0">
                <a:solidFill>
                  <a:srgbClr val="FF6600"/>
                </a:solidFill>
              </a:rPr>
              <a:t>UT</a:t>
            </a:r>
            <a:r>
              <a:rPr lang="en-US" sz="1600" dirty="0" smtClean="0"/>
              <a:t>, UKy, Purdue, Vanderbilt, UDRI</a:t>
            </a:r>
          </a:p>
          <a:p>
            <a:pPr>
              <a:defRPr/>
            </a:pPr>
            <a:r>
              <a:rPr lang="en-US" sz="2400" dirty="0" smtClean="0">
                <a:ea typeface="+mn-ea"/>
              </a:rPr>
              <a:t>Wind Turbines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Will develop </a:t>
            </a:r>
            <a:r>
              <a:rPr lang="en-US" sz="1600" b="1" i="1" u="sng" dirty="0" smtClean="0"/>
              <a:t>reactive infusion thermoplastic resins </a:t>
            </a:r>
            <a:r>
              <a:rPr lang="en-US" sz="1600" dirty="0" smtClean="0"/>
              <a:t>for </a:t>
            </a:r>
            <a:r>
              <a:rPr lang="en-US" sz="1600" b="1" i="1" u="sng" dirty="0" smtClean="0"/>
              <a:t>improved cycle time</a:t>
            </a:r>
            <a:r>
              <a:rPr lang="en-US" sz="1600" dirty="0" smtClean="0"/>
              <a:t>, </a:t>
            </a:r>
            <a:r>
              <a:rPr lang="en-US" sz="1600" b="1" i="1" u="sng" dirty="0" smtClean="0"/>
              <a:t>durability</a:t>
            </a:r>
            <a:r>
              <a:rPr lang="en-US" sz="1600" dirty="0" smtClean="0"/>
              <a:t>, </a:t>
            </a:r>
            <a:r>
              <a:rPr lang="en-US" sz="1600" b="1" i="1" u="sng" dirty="0" smtClean="0"/>
              <a:t>recyclability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Industrial partners: Johns Manville, TPI Composites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Research team: NREL, ORNL, CSM, </a:t>
            </a:r>
            <a:r>
              <a:rPr lang="en-US" sz="1600" b="1" dirty="0">
                <a:solidFill>
                  <a:srgbClr val="FF6600"/>
                </a:solidFill>
              </a:rPr>
              <a:t>UT</a:t>
            </a:r>
            <a:r>
              <a:rPr lang="en-US" sz="1600" dirty="0" smtClean="0"/>
              <a:t>, Purdue, Vanderbilt</a:t>
            </a:r>
          </a:p>
          <a:p>
            <a:pPr>
              <a:defRPr/>
            </a:pPr>
            <a:r>
              <a:rPr lang="en-US" sz="2400" dirty="0" smtClean="0">
                <a:ea typeface="+mn-ea"/>
              </a:rPr>
              <a:t>Compressed Gas Storage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Innovative method to </a:t>
            </a:r>
            <a:r>
              <a:rPr lang="en-US" sz="1600" b="1" i="1" u="sng" dirty="0" smtClean="0"/>
              <a:t>rapidly fabricate impact resistant</a:t>
            </a:r>
            <a:r>
              <a:rPr lang="en-US" sz="1600" dirty="0" smtClean="0"/>
              <a:t>, medium and large CNG Type-IV pressure vessels using braided fabric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Industrial partners: xperion E&amp;E USA, A&amp;P Technologies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Research team: UDRI, Purdue, Vanderbilt, </a:t>
            </a:r>
            <a:r>
              <a:rPr lang="en-US" sz="1600" b="1" dirty="0" smtClean="0">
                <a:solidFill>
                  <a:srgbClr val="FF6600"/>
                </a:solidFill>
              </a:rPr>
              <a:t>UT, </a:t>
            </a:r>
            <a:r>
              <a:rPr lang="en-US" sz="1600" dirty="0" smtClean="0"/>
              <a:t>ORNL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US" sz="1600" dirty="0" smtClean="0"/>
          </a:p>
          <a:p>
            <a:pPr marL="346075" lvl="1" indent="0">
              <a:buFont typeface="Arial" charset="0"/>
              <a:buNone/>
              <a:defRPr/>
            </a:pPr>
            <a:endParaRPr lang="en-US" sz="1800" dirty="0" smtClean="0">
              <a:ea typeface="+mn-ea"/>
            </a:endParaRPr>
          </a:p>
          <a:p>
            <a:pPr marL="346075" lvl="1" indent="0">
              <a:buFont typeface="Arial" charset="0"/>
              <a:buNone/>
              <a:defRPr/>
            </a:pPr>
            <a:endParaRPr lang="en-US" sz="1800" dirty="0">
              <a:ea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937" y="930550"/>
            <a:ext cx="2033993" cy="13920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0609" y="2666485"/>
            <a:ext cx="1578591" cy="1925436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8116" y="4935841"/>
            <a:ext cx="1823575" cy="1365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3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1"/>
            <a:ext cx="8636290" cy="53091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b="1" dirty="0" smtClean="0">
                <a:latin typeface="+mj-lt"/>
              </a:rPr>
              <a:t>IACMI/ CCS Board of Directors</a:t>
            </a:r>
            <a:endParaRPr lang="en-US" b="1" dirty="0">
              <a:solidFill>
                <a:srgbClr val="7030A0"/>
              </a:solidFill>
              <a:latin typeface="+mj-lt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002655" y="5317618"/>
            <a:ext cx="832279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Mustafa 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Yilmaz,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DowAksa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766" y="1897067"/>
            <a:ext cx="762000" cy="76200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743200"/>
            <a:ext cx="762000" cy="7620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3581400"/>
            <a:ext cx="762000" cy="762876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7400" y="1905000"/>
            <a:ext cx="762000" cy="762001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7400" y="2747580"/>
            <a:ext cx="762000" cy="762000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0" y="1905000"/>
            <a:ext cx="762000" cy="76555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7400" y="3585780"/>
            <a:ext cx="762000" cy="77163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0" y="2751133"/>
            <a:ext cx="762000" cy="760248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18" cstate="screen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8800" y="2751132"/>
            <a:ext cx="768824" cy="760248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 rotWithShape="1">
          <a:blip r:embed="rId20" cstate="screen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8800" y="1905000"/>
            <a:ext cx="759691" cy="765553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22" cstate="screen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578"/>
          <a:stretch/>
        </p:blipFill>
        <p:spPr>
          <a:xfrm>
            <a:off x="7467600" y="1900622"/>
            <a:ext cx="762000" cy="762000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24" cstate="screen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1400" y="2743200"/>
            <a:ext cx="931164" cy="760248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26" cstate="screen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7600" y="3581400"/>
            <a:ext cx="738381" cy="760413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28" cstate="screen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4419600"/>
            <a:ext cx="762714" cy="765503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228600" y="990600"/>
            <a:ext cx="1005767" cy="595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Charter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Industry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04819" y="1905000"/>
            <a:ext cx="823981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Burkhard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Huhnke,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VW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90600" y="4495800"/>
            <a:ext cx="926857" cy="757130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Kristen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Bloschock,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Lockheed-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Martin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90600" y="2773618"/>
            <a:ext cx="1002197" cy="757130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Rani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Richardson,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Dassault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Systemes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90600" y="3657600"/>
            <a:ext cx="782587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Mike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Whitens,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Ford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389717" y="2827332"/>
            <a:ext cx="620683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Doug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Parks,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Dow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434908" y="1989132"/>
            <a:ext cx="727892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Taylor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Eighmy,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UT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70535" y="1912933"/>
            <a:ext cx="611065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Martin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Keller,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ORNL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601221" y="2827333"/>
            <a:ext cx="885179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Stacey</a:t>
            </a: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1200" dirty="0" smtClean="0"/>
              <a:t>Patterson,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UTRF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024963" y="4500180"/>
            <a:ext cx="1023037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b="1" dirty="0" smtClean="0"/>
              <a:t>CO, OH,</a:t>
            </a:r>
          </a:p>
          <a:p>
            <a:pPr>
              <a:lnSpc>
                <a:spcPct val="90000"/>
              </a:lnSpc>
            </a:pPr>
            <a:r>
              <a:rPr lang="en-US" sz="1200" b="1" dirty="0" smtClean="0"/>
              <a:t>Appointees</a:t>
            </a:r>
          </a:p>
          <a:p>
            <a:pPr>
              <a:lnSpc>
                <a:spcPct val="90000"/>
              </a:lnSpc>
            </a:pPr>
            <a:r>
              <a:rPr lang="en-US" sz="1200" b="1" dirty="0" smtClean="0"/>
              <a:t>Needed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792401" y="3661980"/>
            <a:ext cx="788999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Chassen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Haynes,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TN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818794" y="1909380"/>
            <a:ext cx="686406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Ian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Steff,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Indiana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819400" y="2823780"/>
            <a:ext cx="806631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Kevin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Kerrigan,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Michigan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211771" y="1905000"/>
            <a:ext cx="793356" cy="594009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Adele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Ratcliffe,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DOD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261169" y="2819400"/>
            <a:ext cx="806631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Mark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Johnson,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DOE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228994" y="3733800"/>
            <a:ext cx="686406" cy="590931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 smtClean="0"/>
              <a:t>David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Howell,</a:t>
            </a:r>
          </a:p>
          <a:p>
            <a:pPr>
              <a:lnSpc>
                <a:spcPct val="90000"/>
              </a:lnSpc>
            </a:pPr>
            <a:r>
              <a:rPr lang="en-US" sz="1200" dirty="0" smtClean="0"/>
              <a:t>DOE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733800" y="3665533"/>
            <a:ext cx="1175460" cy="648896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 b="1" dirty="0" smtClean="0"/>
              <a:t>Premium,</a:t>
            </a:r>
          </a:p>
          <a:p>
            <a:pPr>
              <a:lnSpc>
                <a:spcPct val="90000"/>
              </a:lnSpc>
            </a:pPr>
            <a:r>
              <a:rPr lang="en-US" sz="1000" b="1" dirty="0" smtClean="0"/>
              <a:t>SME Elected</a:t>
            </a:r>
          </a:p>
          <a:p>
            <a:pPr>
              <a:lnSpc>
                <a:spcPct val="90000"/>
              </a:lnSpc>
            </a:pPr>
            <a:r>
              <a:rPr lang="en-US" sz="1000" b="1" dirty="0" smtClean="0"/>
              <a:t>Representatives</a:t>
            </a:r>
          </a:p>
          <a:p>
            <a:pPr>
              <a:lnSpc>
                <a:spcPct val="90000"/>
              </a:lnSpc>
            </a:pPr>
            <a:r>
              <a:rPr lang="en-US" sz="1000" b="1" dirty="0" smtClean="0"/>
              <a:t>Needed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0" cstate="screen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137"/>
          <a:stretch/>
        </p:blipFill>
        <p:spPr>
          <a:xfrm>
            <a:off x="228600" y="5257800"/>
            <a:ext cx="753532" cy="728133"/>
          </a:xfrm>
          <a:prstGeom prst="rect">
            <a:avLst/>
          </a:prstGeom>
        </p:spPr>
      </p:pic>
      <p:sp>
        <p:nvSpPr>
          <p:cNvPr id="5" name="Hexagon 4"/>
          <p:cNvSpPr/>
          <p:nvPr/>
        </p:nvSpPr>
        <p:spPr>
          <a:xfrm>
            <a:off x="152400" y="823267"/>
            <a:ext cx="1211374" cy="929333"/>
          </a:xfrm>
          <a:prstGeom prst="hexagon">
            <a:avLst/>
          </a:prstGeom>
          <a:solidFill>
            <a:schemeClr val="accent3"/>
          </a:solidFill>
          <a:ln w="38100">
            <a:solidFill>
              <a:schemeClr val="tx2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Charter </a:t>
            </a:r>
            <a:r>
              <a:rPr lang="en-US" sz="1500" b="1" dirty="0" smtClean="0">
                <a:solidFill>
                  <a:schemeClr val="bg1"/>
                </a:solidFill>
              </a:rPr>
              <a:t>Industry</a:t>
            </a:r>
          </a:p>
        </p:txBody>
      </p:sp>
      <p:sp>
        <p:nvSpPr>
          <p:cNvPr id="43" name="Hexagon 42"/>
          <p:cNvSpPr/>
          <p:nvPr/>
        </p:nvSpPr>
        <p:spPr>
          <a:xfrm>
            <a:off x="1828800" y="838200"/>
            <a:ext cx="1211374" cy="929333"/>
          </a:xfrm>
          <a:prstGeom prst="hexagon">
            <a:avLst/>
          </a:prstGeom>
          <a:solidFill>
            <a:schemeClr val="accent3"/>
          </a:solidFill>
          <a:ln w="38100">
            <a:solidFill>
              <a:schemeClr val="tx2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b="1" dirty="0" smtClean="0">
                <a:solidFill>
                  <a:schemeClr val="bg1"/>
                </a:solidFill>
              </a:rPr>
              <a:t>Charter State EDA</a:t>
            </a:r>
          </a:p>
        </p:txBody>
      </p:sp>
      <p:sp>
        <p:nvSpPr>
          <p:cNvPr id="44" name="Hexagon 43"/>
          <p:cNvSpPr/>
          <p:nvPr/>
        </p:nvSpPr>
        <p:spPr>
          <a:xfrm>
            <a:off x="3589226" y="838200"/>
            <a:ext cx="1211374" cy="929333"/>
          </a:xfrm>
          <a:prstGeom prst="hexagon">
            <a:avLst/>
          </a:prstGeom>
          <a:solidFill>
            <a:schemeClr val="accent3"/>
          </a:solidFill>
          <a:ln w="38100">
            <a:solidFill>
              <a:schemeClr val="tx2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b="1" dirty="0" smtClean="0">
                <a:solidFill>
                  <a:schemeClr val="bg1"/>
                </a:solidFill>
              </a:rPr>
              <a:t>Ex-Officio</a:t>
            </a:r>
          </a:p>
        </p:txBody>
      </p:sp>
      <p:sp>
        <p:nvSpPr>
          <p:cNvPr id="45" name="Hexagon 44"/>
          <p:cNvSpPr/>
          <p:nvPr/>
        </p:nvSpPr>
        <p:spPr>
          <a:xfrm>
            <a:off x="5418026" y="838200"/>
            <a:ext cx="1211374" cy="929333"/>
          </a:xfrm>
          <a:prstGeom prst="hexagon">
            <a:avLst/>
          </a:prstGeom>
          <a:solidFill>
            <a:schemeClr val="accent3"/>
          </a:solidFill>
          <a:ln w="38100">
            <a:solidFill>
              <a:schemeClr val="tx2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b="1" dirty="0" smtClean="0">
                <a:solidFill>
                  <a:schemeClr val="bg1"/>
                </a:solidFill>
              </a:rPr>
              <a:t>Co-Chairs</a:t>
            </a:r>
          </a:p>
        </p:txBody>
      </p:sp>
      <p:sp>
        <p:nvSpPr>
          <p:cNvPr id="46" name="Hexagon 45"/>
          <p:cNvSpPr/>
          <p:nvPr/>
        </p:nvSpPr>
        <p:spPr>
          <a:xfrm>
            <a:off x="7239000" y="823268"/>
            <a:ext cx="1295400" cy="944266"/>
          </a:xfrm>
          <a:prstGeom prst="hexagon">
            <a:avLst/>
          </a:prstGeom>
          <a:solidFill>
            <a:schemeClr val="accent3"/>
          </a:solidFill>
          <a:ln w="38100">
            <a:solidFill>
              <a:schemeClr val="tx2"/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contourClr>
              <a:schemeClr val="lt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500" b="1" dirty="0" smtClean="0">
                <a:solidFill>
                  <a:schemeClr val="bg1"/>
                </a:solidFill>
              </a:rPr>
              <a:t>Federal Advisory Board</a:t>
            </a:r>
          </a:p>
        </p:txBody>
      </p:sp>
    </p:spTree>
    <p:extLst>
      <p:ext uri="{BB962C8B-B14F-4D97-AF65-F5344CB8AC3E}">
        <p14:creationId xmlns:p14="http://schemas.microsoft.com/office/powerpoint/2010/main" val="356346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55503" cy="835613"/>
          </a:xfrm>
        </p:spPr>
        <p:txBody>
          <a:bodyPr/>
          <a:lstStyle/>
          <a:p>
            <a:r>
              <a:rPr lang="en-US" dirty="0" smtClean="0"/>
              <a:t>Leveraging Core State Partnerships </a:t>
            </a:r>
            <a:br>
              <a:rPr lang="en-US" dirty="0" smtClean="0"/>
            </a:br>
            <a:r>
              <a:rPr lang="en-US" dirty="0" smtClean="0"/>
              <a:t>for STEM and Workforce Development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686993" y="1310745"/>
            <a:ext cx="3770014" cy="4236512"/>
            <a:chOff x="1143000" y="609600"/>
            <a:chExt cx="1731963" cy="194627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6" name="AutoShape 4"/>
            <p:cNvSpPr>
              <a:spLocks noChangeAspect="1" noChangeArrowheads="1" noTextEdit="1"/>
            </p:cNvSpPr>
            <p:nvPr/>
          </p:nvSpPr>
          <p:spPr bwMode="auto">
            <a:xfrm>
              <a:off x="1143000" y="609600"/>
              <a:ext cx="1731963" cy="1946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90000"/>
                </a:lnSpc>
              </a:pPr>
              <a:endParaRPr lang="en-US" dirty="0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1154113" y="620713"/>
              <a:ext cx="820738" cy="922338"/>
            </a:xfrm>
            <a:custGeom>
              <a:avLst/>
              <a:gdLst>
                <a:gd name="T0" fmla="*/ 0 w 517"/>
                <a:gd name="T1" fmla="*/ 581 h 581"/>
                <a:gd name="T2" fmla="*/ 184 w 517"/>
                <a:gd name="T3" fmla="*/ 581 h 581"/>
                <a:gd name="T4" fmla="*/ 184 w 517"/>
                <a:gd name="T5" fmla="*/ 404 h 581"/>
                <a:gd name="T6" fmla="*/ 517 w 517"/>
                <a:gd name="T7" fmla="*/ 213 h 581"/>
                <a:gd name="T8" fmla="*/ 517 w 517"/>
                <a:gd name="T9" fmla="*/ 0 h 581"/>
                <a:gd name="T10" fmla="*/ 0 w 517"/>
                <a:gd name="T11" fmla="*/ 298 h 581"/>
                <a:gd name="T12" fmla="*/ 0 w 517"/>
                <a:gd name="T13" fmla="*/ 581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581">
                  <a:moveTo>
                    <a:pt x="0" y="581"/>
                  </a:moveTo>
                  <a:lnTo>
                    <a:pt x="184" y="581"/>
                  </a:lnTo>
                  <a:lnTo>
                    <a:pt x="184" y="404"/>
                  </a:lnTo>
                  <a:lnTo>
                    <a:pt x="517" y="213"/>
                  </a:lnTo>
                  <a:lnTo>
                    <a:pt x="517" y="0"/>
                  </a:lnTo>
                  <a:lnTo>
                    <a:pt x="0" y="298"/>
                  </a:lnTo>
                  <a:lnTo>
                    <a:pt x="0" y="58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284CE"/>
                </a:gs>
                <a:gs pos="99000">
                  <a:srgbClr val="96D6EE"/>
                </a:gs>
              </a:gsLst>
              <a:lin ang="13020000" scaled="0"/>
              <a:tileRect/>
            </a:gradFill>
            <a:ln w="19050" cap="flat" cmpd="sng">
              <a:solidFill>
                <a:srgbClr val="3C77B0"/>
              </a:solidFill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90000"/>
                </a:lnSpc>
              </a:pPr>
              <a:endParaRPr lang="en-US" dirty="0"/>
            </a:p>
          </p:txBody>
        </p:sp>
        <p:sp>
          <p:nvSpPr>
            <p:cNvPr id="58" name="Freeform 7"/>
            <p:cNvSpPr>
              <a:spLocks/>
            </p:cNvSpPr>
            <p:nvPr/>
          </p:nvSpPr>
          <p:spPr bwMode="auto">
            <a:xfrm>
              <a:off x="2054225" y="620713"/>
              <a:ext cx="820738" cy="922338"/>
            </a:xfrm>
            <a:custGeom>
              <a:avLst/>
              <a:gdLst>
                <a:gd name="T0" fmla="*/ 333 w 517"/>
                <a:gd name="T1" fmla="*/ 581 h 581"/>
                <a:gd name="T2" fmla="*/ 517 w 517"/>
                <a:gd name="T3" fmla="*/ 581 h 581"/>
                <a:gd name="T4" fmla="*/ 517 w 517"/>
                <a:gd name="T5" fmla="*/ 298 h 581"/>
                <a:gd name="T6" fmla="*/ 0 w 517"/>
                <a:gd name="T7" fmla="*/ 0 h 581"/>
                <a:gd name="T8" fmla="*/ 0 w 517"/>
                <a:gd name="T9" fmla="*/ 213 h 581"/>
                <a:gd name="T10" fmla="*/ 333 w 517"/>
                <a:gd name="T11" fmla="*/ 404 h 581"/>
                <a:gd name="T12" fmla="*/ 333 w 517"/>
                <a:gd name="T13" fmla="*/ 581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581">
                  <a:moveTo>
                    <a:pt x="333" y="581"/>
                  </a:moveTo>
                  <a:lnTo>
                    <a:pt x="517" y="581"/>
                  </a:lnTo>
                  <a:lnTo>
                    <a:pt x="517" y="298"/>
                  </a:lnTo>
                  <a:lnTo>
                    <a:pt x="0" y="0"/>
                  </a:lnTo>
                  <a:lnTo>
                    <a:pt x="0" y="213"/>
                  </a:lnTo>
                  <a:lnTo>
                    <a:pt x="333" y="404"/>
                  </a:lnTo>
                  <a:lnTo>
                    <a:pt x="333" y="58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284CE"/>
                </a:gs>
                <a:gs pos="99000">
                  <a:srgbClr val="96D6EE"/>
                </a:gs>
              </a:gsLst>
              <a:lin ang="20280000" scaled="0"/>
              <a:tileRect/>
            </a:gradFill>
            <a:ln w="19050" cap="flat" cmpd="sng">
              <a:solidFill>
                <a:srgbClr val="3C77B0"/>
              </a:solidFill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90000"/>
                </a:lnSpc>
              </a:pPr>
              <a:endParaRPr lang="en-US" dirty="0"/>
            </a:p>
          </p:txBody>
        </p:sp>
        <p:sp>
          <p:nvSpPr>
            <p:cNvPr id="59" name="Freeform 8"/>
            <p:cNvSpPr>
              <a:spLocks/>
            </p:cNvSpPr>
            <p:nvPr/>
          </p:nvSpPr>
          <p:spPr bwMode="auto">
            <a:xfrm>
              <a:off x="2054225" y="1622425"/>
              <a:ext cx="820738" cy="922338"/>
            </a:xfrm>
            <a:custGeom>
              <a:avLst/>
              <a:gdLst>
                <a:gd name="T0" fmla="*/ 0 w 517"/>
                <a:gd name="T1" fmla="*/ 368 h 581"/>
                <a:gd name="T2" fmla="*/ 0 w 517"/>
                <a:gd name="T3" fmla="*/ 581 h 581"/>
                <a:gd name="T4" fmla="*/ 517 w 517"/>
                <a:gd name="T5" fmla="*/ 283 h 581"/>
                <a:gd name="T6" fmla="*/ 517 w 517"/>
                <a:gd name="T7" fmla="*/ 0 h 581"/>
                <a:gd name="T8" fmla="*/ 333 w 517"/>
                <a:gd name="T9" fmla="*/ 0 h 581"/>
                <a:gd name="T10" fmla="*/ 333 w 517"/>
                <a:gd name="T11" fmla="*/ 177 h 581"/>
                <a:gd name="T12" fmla="*/ 0 w 517"/>
                <a:gd name="T13" fmla="*/ 368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581">
                  <a:moveTo>
                    <a:pt x="0" y="368"/>
                  </a:moveTo>
                  <a:lnTo>
                    <a:pt x="0" y="581"/>
                  </a:lnTo>
                  <a:lnTo>
                    <a:pt x="517" y="283"/>
                  </a:lnTo>
                  <a:lnTo>
                    <a:pt x="517" y="0"/>
                  </a:lnTo>
                  <a:lnTo>
                    <a:pt x="333" y="0"/>
                  </a:lnTo>
                  <a:lnTo>
                    <a:pt x="333" y="177"/>
                  </a:lnTo>
                  <a:lnTo>
                    <a:pt x="0" y="36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284CE"/>
                </a:gs>
                <a:gs pos="99000">
                  <a:srgbClr val="96D6EE"/>
                </a:gs>
              </a:gsLst>
              <a:lin ang="20460000" scaled="0"/>
              <a:tileRect/>
            </a:gradFill>
            <a:ln w="19050" cap="flat" cmpd="sng">
              <a:solidFill>
                <a:srgbClr val="3C77B0"/>
              </a:solidFill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90000"/>
                </a:lnSpc>
              </a:pPr>
              <a:endParaRPr lang="en-US" dirty="0"/>
            </a:p>
          </p:txBody>
        </p:sp>
        <p:sp>
          <p:nvSpPr>
            <p:cNvPr id="60" name="Freeform 9"/>
            <p:cNvSpPr>
              <a:spLocks/>
            </p:cNvSpPr>
            <p:nvPr/>
          </p:nvSpPr>
          <p:spPr bwMode="auto">
            <a:xfrm>
              <a:off x="1154113" y="1622425"/>
              <a:ext cx="820738" cy="922338"/>
            </a:xfrm>
            <a:custGeom>
              <a:avLst/>
              <a:gdLst>
                <a:gd name="T0" fmla="*/ 0 w 517"/>
                <a:gd name="T1" fmla="*/ 283 h 581"/>
                <a:gd name="T2" fmla="*/ 517 w 517"/>
                <a:gd name="T3" fmla="*/ 581 h 581"/>
                <a:gd name="T4" fmla="*/ 517 w 517"/>
                <a:gd name="T5" fmla="*/ 368 h 581"/>
                <a:gd name="T6" fmla="*/ 184 w 517"/>
                <a:gd name="T7" fmla="*/ 177 h 581"/>
                <a:gd name="T8" fmla="*/ 184 w 517"/>
                <a:gd name="T9" fmla="*/ 0 h 581"/>
                <a:gd name="T10" fmla="*/ 0 w 517"/>
                <a:gd name="T11" fmla="*/ 0 h 581"/>
                <a:gd name="T12" fmla="*/ 0 w 517"/>
                <a:gd name="T13" fmla="*/ 283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581">
                  <a:moveTo>
                    <a:pt x="0" y="283"/>
                  </a:moveTo>
                  <a:lnTo>
                    <a:pt x="517" y="581"/>
                  </a:lnTo>
                  <a:lnTo>
                    <a:pt x="517" y="368"/>
                  </a:lnTo>
                  <a:lnTo>
                    <a:pt x="184" y="177"/>
                  </a:lnTo>
                  <a:lnTo>
                    <a:pt x="184" y="0"/>
                  </a:lnTo>
                  <a:lnTo>
                    <a:pt x="0" y="0"/>
                  </a:lnTo>
                  <a:lnTo>
                    <a:pt x="0" y="2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284CE"/>
                </a:gs>
                <a:gs pos="99000">
                  <a:srgbClr val="96D6EE"/>
                </a:gs>
              </a:gsLst>
              <a:lin ang="12720000" scaled="0"/>
              <a:tileRect/>
            </a:gradFill>
            <a:ln w="19050" cap="flat" cmpd="sng">
              <a:solidFill>
                <a:srgbClr val="3C77B0"/>
              </a:solidFill>
              <a:prstDash val="solid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90000"/>
                </a:lnSpc>
              </a:pPr>
              <a:endParaRPr lang="en-US" dirty="0"/>
            </a:p>
          </p:txBody>
        </p:sp>
      </p:grpSp>
      <p:sp>
        <p:nvSpPr>
          <p:cNvPr id="63" name="TextBox 30"/>
          <p:cNvSpPr txBox="1">
            <a:spLocks noChangeArrowheads="1"/>
          </p:cNvSpPr>
          <p:nvPr/>
        </p:nvSpPr>
        <p:spPr bwMode="auto">
          <a:xfrm>
            <a:off x="5613767" y="4525779"/>
            <a:ext cx="3252787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595959"/>
                </a:solidFill>
                <a:cs typeface="Arial" pitchFamily="34" charset="0"/>
              </a:rPr>
              <a:t>Universities</a:t>
            </a:r>
            <a:endParaRPr lang="en-US" altLang="en-US" sz="2400" dirty="0">
              <a:solidFill>
                <a:srgbClr val="595959"/>
              </a:solidFill>
              <a:cs typeface="Arial" pitchFamily="34" charset="0"/>
            </a:endParaRPr>
          </a:p>
        </p:txBody>
      </p:sp>
      <p:sp>
        <p:nvSpPr>
          <p:cNvPr id="64" name="TextBox 33"/>
          <p:cNvSpPr txBox="1">
            <a:spLocks noChangeArrowheads="1"/>
          </p:cNvSpPr>
          <p:nvPr/>
        </p:nvSpPr>
        <p:spPr bwMode="auto">
          <a:xfrm>
            <a:off x="469443" y="4525779"/>
            <a:ext cx="3248025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595959"/>
                </a:solidFill>
                <a:cs typeface="Arial" pitchFamily="34" charset="0"/>
              </a:rPr>
              <a:t>Workforce</a:t>
            </a:r>
            <a:br>
              <a:rPr lang="en-US" altLang="en-US" sz="2400" dirty="0" smtClean="0">
                <a:solidFill>
                  <a:srgbClr val="595959"/>
                </a:solidFill>
                <a:cs typeface="Arial" pitchFamily="34" charset="0"/>
              </a:rPr>
            </a:br>
            <a:r>
              <a:rPr lang="en-US" altLang="en-US" sz="2400" dirty="0" smtClean="0">
                <a:solidFill>
                  <a:srgbClr val="595959"/>
                </a:solidFill>
                <a:cs typeface="Arial" pitchFamily="34" charset="0"/>
              </a:rPr>
              <a:t>Retraining</a:t>
            </a:r>
            <a:endParaRPr lang="en-US" altLang="en-US" sz="2400" dirty="0">
              <a:solidFill>
                <a:srgbClr val="595959"/>
              </a:solidFill>
              <a:cs typeface="Arial" pitchFamily="34" charset="0"/>
            </a:endParaRPr>
          </a:p>
        </p:txBody>
      </p:sp>
      <p:sp>
        <p:nvSpPr>
          <p:cNvPr id="65" name="TextBox 39"/>
          <p:cNvSpPr txBox="1">
            <a:spLocks noChangeArrowheads="1"/>
          </p:cNvSpPr>
          <p:nvPr/>
        </p:nvSpPr>
        <p:spPr bwMode="auto">
          <a:xfrm>
            <a:off x="493866" y="2075888"/>
            <a:ext cx="21111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595959"/>
                </a:solidFill>
                <a:cs typeface="Arial" pitchFamily="34" charset="0"/>
              </a:rPr>
              <a:t>K</a:t>
            </a:r>
            <a:r>
              <a:rPr lang="en-US" altLang="en-US" sz="2400" dirty="0">
                <a:solidFill>
                  <a:srgbClr val="595959"/>
                </a:solidFill>
                <a:cs typeface="Arial" pitchFamily="34" charset="0"/>
              </a:rPr>
              <a:t>–</a:t>
            </a:r>
            <a:r>
              <a:rPr lang="en-US" altLang="en-US" sz="2400" dirty="0" smtClean="0">
                <a:solidFill>
                  <a:srgbClr val="595959"/>
                </a:solidFill>
                <a:cs typeface="Arial" pitchFamily="34" charset="0"/>
              </a:rPr>
              <a:t>12</a:t>
            </a:r>
            <a:endParaRPr lang="en-US" altLang="en-US" sz="2400" dirty="0">
              <a:solidFill>
                <a:srgbClr val="595959"/>
              </a:solidFill>
              <a:cs typeface="Arial" pitchFamily="34" charset="0"/>
            </a:endParaRPr>
          </a:p>
        </p:txBody>
      </p:sp>
      <p:sp>
        <p:nvSpPr>
          <p:cNvPr id="66" name="TextBox 61"/>
          <p:cNvSpPr txBox="1">
            <a:spLocks noChangeArrowheads="1"/>
          </p:cNvSpPr>
          <p:nvPr/>
        </p:nvSpPr>
        <p:spPr bwMode="auto">
          <a:xfrm>
            <a:off x="5629438" y="1757785"/>
            <a:ext cx="3228975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lnSpc>
                <a:spcPct val="90000"/>
              </a:lnSpc>
            </a:pPr>
            <a:r>
              <a:rPr lang="en-US" altLang="en-US" sz="2400" dirty="0" smtClean="0">
                <a:solidFill>
                  <a:srgbClr val="595959"/>
                </a:solidFill>
                <a:cs typeface="Arial" pitchFamily="34" charset="0"/>
              </a:rPr>
              <a:t>Community</a:t>
            </a:r>
            <a:br>
              <a:rPr lang="en-US" altLang="en-US" sz="2400" dirty="0" smtClean="0">
                <a:solidFill>
                  <a:srgbClr val="595959"/>
                </a:solidFill>
                <a:cs typeface="Arial" pitchFamily="34" charset="0"/>
              </a:rPr>
            </a:br>
            <a:r>
              <a:rPr lang="en-US" altLang="en-US" sz="2400" dirty="0" smtClean="0">
                <a:solidFill>
                  <a:srgbClr val="595959"/>
                </a:solidFill>
                <a:cs typeface="Arial" pitchFamily="34" charset="0"/>
              </a:rPr>
              <a:t>Colleges</a:t>
            </a:r>
            <a:endParaRPr lang="en-US" altLang="en-US" sz="2400" dirty="0">
              <a:solidFill>
                <a:srgbClr val="595959"/>
              </a:solidFill>
              <a:cs typeface="Arial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3071252" y="1701526"/>
            <a:ext cx="3044696" cy="3499648"/>
          </a:xfrm>
          <a:custGeom>
            <a:avLst/>
            <a:gdLst>
              <a:gd name="connsiteX0" fmla="*/ 0 w 1155485"/>
              <a:gd name="connsiteY0" fmla="*/ 502636 h 1005271"/>
              <a:gd name="connsiteX1" fmla="*/ 251318 w 1155485"/>
              <a:gd name="connsiteY1" fmla="*/ 0 h 1005271"/>
              <a:gd name="connsiteX2" fmla="*/ 904167 w 1155485"/>
              <a:gd name="connsiteY2" fmla="*/ 0 h 1005271"/>
              <a:gd name="connsiteX3" fmla="*/ 1155485 w 1155485"/>
              <a:gd name="connsiteY3" fmla="*/ 502636 h 1005271"/>
              <a:gd name="connsiteX4" fmla="*/ 904167 w 1155485"/>
              <a:gd name="connsiteY4" fmla="*/ 1005271 h 1005271"/>
              <a:gd name="connsiteX5" fmla="*/ 251318 w 1155485"/>
              <a:gd name="connsiteY5" fmla="*/ 1005271 h 1005271"/>
              <a:gd name="connsiteX6" fmla="*/ 0 w 1155485"/>
              <a:gd name="connsiteY6" fmla="*/ 502636 h 100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485" h="1005271">
                <a:moveTo>
                  <a:pt x="577742" y="0"/>
                </a:moveTo>
                <a:lnTo>
                  <a:pt x="1155485" y="218646"/>
                </a:lnTo>
                <a:lnTo>
                  <a:pt x="1155485" y="786625"/>
                </a:lnTo>
                <a:lnTo>
                  <a:pt x="577742" y="1005271"/>
                </a:lnTo>
                <a:lnTo>
                  <a:pt x="0" y="786625"/>
                </a:lnTo>
                <a:lnTo>
                  <a:pt x="0" y="218646"/>
                </a:lnTo>
                <a:lnTo>
                  <a:pt x="577742" y="0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288" tIns="0" rIns="18288" bIns="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smtClean="0">
                <a:solidFill>
                  <a:srgbClr val="595959"/>
                </a:solidFill>
                <a:latin typeface="Arial"/>
                <a:cs typeface="Arial"/>
              </a:rPr>
              <a:t>Internships</a:t>
            </a:r>
            <a:endParaRPr lang="en-US" sz="2400" kern="12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cxnSp>
        <p:nvCxnSpPr>
          <p:cNvPr id="61" name="Straight Arrow Connector 60"/>
          <p:cNvCxnSpPr/>
          <p:nvPr/>
        </p:nvCxnSpPr>
        <p:spPr bwMode="auto">
          <a:xfrm>
            <a:off x="480962" y="2458119"/>
            <a:ext cx="2579928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9B9B9B"/>
            </a:solidFill>
            <a:prstDash val="solid"/>
            <a:round/>
            <a:headEnd type="none" w="med" len="med"/>
            <a:tailEnd type="oval"/>
          </a:ln>
          <a:effectLst>
            <a:outerShdw blurRad="12700" dist="12700" dir="5400000" algn="t" rotWithShape="0">
              <a:srgbClr val="000000">
                <a:alpha val="49804"/>
              </a:srgbClr>
            </a:outerShdw>
          </a:effectLst>
        </p:spPr>
      </p:cxnSp>
      <p:cxnSp>
        <p:nvCxnSpPr>
          <p:cNvPr id="67" name="Straight Arrow Connector 66"/>
          <p:cNvCxnSpPr/>
          <p:nvPr/>
        </p:nvCxnSpPr>
        <p:spPr bwMode="auto">
          <a:xfrm>
            <a:off x="6121777" y="2459483"/>
            <a:ext cx="2744777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9B9B9B"/>
            </a:solidFill>
            <a:prstDash val="solid"/>
            <a:round/>
            <a:headEnd type="oval" w="med" len="med"/>
            <a:tailEnd type="none"/>
          </a:ln>
          <a:effectLst>
            <a:outerShdw blurRad="12700" dist="12700" dir="5400000" algn="t" rotWithShape="0">
              <a:srgbClr val="000000">
                <a:alpha val="49804"/>
              </a:srgbClr>
            </a:outerShdw>
          </a:effectLst>
        </p:spPr>
      </p:cxnSp>
      <p:cxnSp>
        <p:nvCxnSpPr>
          <p:cNvPr id="69" name="Straight Arrow Connector 68"/>
          <p:cNvCxnSpPr/>
          <p:nvPr/>
        </p:nvCxnSpPr>
        <p:spPr bwMode="auto">
          <a:xfrm>
            <a:off x="472821" y="4420151"/>
            <a:ext cx="2579928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9B9B9B"/>
            </a:solidFill>
            <a:prstDash val="solid"/>
            <a:round/>
            <a:headEnd type="none" w="med" len="med"/>
            <a:tailEnd type="oval"/>
          </a:ln>
          <a:effectLst>
            <a:outerShdw blurRad="12700" dist="12700" dir="5400000" algn="t" rotWithShape="0">
              <a:srgbClr val="000000">
                <a:alpha val="49804"/>
              </a:srgbClr>
            </a:outerShdw>
          </a:effectLst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6129918" y="4437802"/>
            <a:ext cx="2744777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9B9B9B"/>
            </a:solidFill>
            <a:prstDash val="solid"/>
            <a:round/>
            <a:headEnd type="oval" w="med" len="med"/>
            <a:tailEnd type="none"/>
          </a:ln>
          <a:effectLst>
            <a:outerShdw blurRad="12700" dist="12700" dir="5400000" algn="t" rotWithShape="0">
              <a:srgbClr val="000000">
                <a:alpha val="49804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88036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609600" y="-228600"/>
            <a:ext cx="9165635" cy="488833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iq\Documents\2013\marketing\logos\DOE_AdvManuf-0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0" y="5752137"/>
            <a:ext cx="2269881" cy="52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698837" y="76200"/>
            <a:ext cx="2445163" cy="7848600"/>
            <a:chOff x="6654101" y="609600"/>
            <a:chExt cx="2445163" cy="7848600"/>
          </a:xfrm>
        </p:grpSpPr>
        <p:sp>
          <p:nvSpPr>
            <p:cNvPr id="14" name="TextBox 13"/>
            <p:cNvSpPr txBox="1"/>
            <p:nvPr/>
          </p:nvSpPr>
          <p:spPr>
            <a:xfrm>
              <a:off x="6654101" y="917674"/>
              <a:ext cx="2445163" cy="75405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700" b="1" dirty="0" smtClean="0">
                <a:latin typeface="Arial Narrow" panose="020B0606020202030204" pitchFamily="34" charset="0"/>
              </a:endParaRPr>
            </a:p>
            <a:p>
              <a:pPr algn="ctr"/>
              <a:endParaRPr lang="en-US" sz="700" b="1" dirty="0" smtClean="0">
                <a:latin typeface="Arial Narrow" panose="020B0606020202030204" pitchFamily="34" charset="0"/>
              </a:endParaRPr>
            </a:p>
            <a:p>
              <a:pPr algn="ctr"/>
              <a:r>
                <a:rPr lang="en-US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Building the Network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400" b="1" dirty="0" smtClean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400" b="1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b="1" dirty="0" smtClean="0"/>
                <a:t>Jan 2015  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en-US" sz="1200" dirty="0" smtClean="0"/>
                <a:t>President Obama, VP Biden announce IACMI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b="1" dirty="0" smtClean="0"/>
                <a:t>June 2015</a:t>
              </a:r>
              <a:br>
                <a:rPr lang="en-US" b="1" dirty="0" smtClean="0"/>
              </a:br>
              <a:r>
                <a:rPr lang="en-US" sz="1200" b="1" dirty="0" smtClean="0"/>
                <a:t>18 | </a:t>
              </a:r>
              <a:r>
                <a:rPr lang="en-US" sz="1200" dirty="0" smtClean="0"/>
                <a:t>Inaugural IACMI Members Meeting with &gt;350 attendees</a:t>
              </a:r>
              <a:br>
                <a:rPr lang="en-US" sz="1200" dirty="0" smtClean="0"/>
              </a:br>
              <a:r>
                <a:rPr lang="en-US" sz="1200" b="1" dirty="0" smtClean="0"/>
                <a:t>23 | </a:t>
              </a:r>
              <a:r>
                <a:rPr lang="en-US" sz="1200" dirty="0" smtClean="0"/>
                <a:t>Purdue breaks ground on $50M composite facility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b="1" dirty="0" smtClean="0"/>
                <a:t>Sept 2015</a:t>
              </a:r>
              <a:br>
                <a:rPr lang="en-US" b="1" dirty="0" smtClean="0"/>
              </a:br>
              <a:r>
                <a:rPr lang="en-US" sz="1200" b="1" dirty="0"/>
                <a:t>4</a:t>
              </a:r>
              <a:r>
                <a:rPr lang="en-US" sz="1200" b="1" dirty="0" smtClean="0"/>
                <a:t> </a:t>
              </a:r>
              <a:r>
                <a:rPr lang="en-US" sz="1200" b="1" dirty="0"/>
                <a:t>| </a:t>
              </a:r>
              <a:r>
                <a:rPr lang="en-US" sz="1200" dirty="0" smtClean="0"/>
                <a:t>IACMI announces Call for Projects 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200" b="1" dirty="0" smtClean="0"/>
                <a:t>9 </a:t>
              </a:r>
              <a:r>
                <a:rPr lang="en-US" sz="1200" b="1" dirty="0"/>
                <a:t>| </a:t>
              </a:r>
              <a:r>
                <a:rPr lang="en-US" sz="1200" dirty="0"/>
                <a:t>IACMI </a:t>
              </a:r>
              <a:r>
                <a:rPr lang="en-US" sz="1200" dirty="0" smtClean="0"/>
                <a:t>team presentation to over 700 attendees at SPE &amp; Automotive Composites Conference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200" b="1" dirty="0" smtClean="0"/>
                <a:t>17 | </a:t>
              </a:r>
              <a:r>
                <a:rPr lang="en-US" sz="1200" dirty="0" smtClean="0"/>
                <a:t>VP Biden announces IACMI’s scale-up facility in Detroit</a:t>
              </a:r>
              <a:br>
                <a:rPr lang="en-US" sz="1200" dirty="0" smtClean="0"/>
              </a:br>
              <a:r>
                <a:rPr lang="en-US" b="1" dirty="0" smtClean="0"/>
                <a:t>October 2015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200" dirty="0" smtClean="0"/>
                <a:t>16 | MOU announcement with CPC in NY establishing IACMI satellite in the Northeast</a:t>
              </a: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200" dirty="0" smtClean="0"/>
                <a:t>26 </a:t>
              </a:r>
              <a:r>
                <a:rPr lang="en-US" sz="1200" dirty="0"/>
                <a:t>| </a:t>
              </a:r>
              <a:r>
                <a:rPr lang="en-US" sz="1200" dirty="0" smtClean="0"/>
                <a:t>IACMI ACMA and Composites One partnerships established and announced to over 7,500 attendees at CAMX.</a:t>
              </a:r>
              <a:endParaRPr lang="en-US" sz="1200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200" dirty="0" smtClean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200" dirty="0" smtClean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200" dirty="0" smtClean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200" dirty="0" smtClean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200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200" dirty="0" smtClean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654101" y="609600"/>
              <a:ext cx="2340429" cy="573286"/>
            </a:xfrm>
            <a:prstGeom prst="flowChartDocumen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10 months</a:t>
              </a:r>
              <a:endPara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200" y="2177018"/>
            <a:ext cx="6629400" cy="448589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iq\Dropbox (ORNL)\Manufacturing (1)\POTUS visit @ Techmer\RS1_0495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400" y="152401"/>
            <a:ext cx="2590800" cy="26038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 bwMode="auto">
          <a:xfrm>
            <a:off x="152400" y="4038600"/>
            <a:ext cx="3543592" cy="1789622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0" lvl="1" indent="-457200">
              <a:spcBef>
                <a:spcPts val="1400"/>
              </a:spcBef>
              <a:spcAft>
                <a:spcPts val="0"/>
              </a:spcAft>
            </a:pPr>
            <a:r>
              <a:rPr lang="en-US" sz="1400" b="1" spc="1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</a:rPr>
              <a:t>…and </a:t>
            </a:r>
            <a:r>
              <a:rPr lang="en-US" sz="1400" b="1" spc="10" dirty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</a:rPr>
              <a:t>today, we’re proud to announce our latest manufacturing hub, and it is right here in Tennessee. </a:t>
            </a:r>
            <a:r>
              <a:rPr lang="en-US" sz="1400" b="1" spc="1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</a:rPr>
              <a:t>Led </a:t>
            </a:r>
            <a:r>
              <a:rPr lang="en-US" sz="1400" b="1" spc="10" dirty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</a:rPr>
              <a:t>by the University of </a:t>
            </a:r>
            <a:r>
              <a:rPr lang="en-US" sz="1400" b="1" spc="1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</a:rPr>
              <a:t>Tennessee–Knoxville</a:t>
            </a:r>
            <a:r>
              <a:rPr lang="en-US" sz="1400" b="1" spc="10" dirty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</a:rPr>
              <a:t>, the hub will be home to 122 public and private partners who are teaming up to develop materials that are lighter and stronger than steel</a:t>
            </a:r>
            <a:r>
              <a:rPr lang="en-US" sz="1400" b="1" spc="1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</a:rPr>
              <a:t>.</a:t>
            </a:r>
          </a:p>
          <a:p>
            <a:pPr marL="0" lvl="1" indent="-457200">
              <a:spcBef>
                <a:spcPts val="1400"/>
              </a:spcBef>
              <a:spcAft>
                <a:spcPts val="0"/>
              </a:spcAft>
            </a:pPr>
            <a:r>
              <a:rPr lang="en-US" sz="1400" b="1" i="1" spc="10" dirty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</a:rPr>
              <a:t>	</a:t>
            </a:r>
            <a:r>
              <a:rPr lang="en-US" sz="1400" b="1" i="1" spc="10" dirty="0" smtClean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</a:rPr>
              <a:t>		</a:t>
            </a:r>
            <a:endParaRPr lang="en-US" sz="1400" spc="1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47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09" y="88900"/>
            <a:ext cx="8800237" cy="458587"/>
          </a:xfrm>
        </p:spPr>
        <p:txBody>
          <a:bodyPr>
            <a:noAutofit/>
          </a:bodyPr>
          <a:lstStyle/>
          <a:p>
            <a:r>
              <a:rPr lang="en-US" sz="2000" dirty="0" smtClean="0"/>
              <a:t>October 16, 2015: Leisure Pools Announces </a:t>
            </a:r>
            <a:r>
              <a:rPr lang="en-US" sz="2000" dirty="0"/>
              <a:t>HQ relocation to </a:t>
            </a:r>
            <a:r>
              <a:rPr lang="en-US" sz="2000" dirty="0" smtClean="0"/>
              <a:t>Knoxville, creation of 1,000 jobs, credits partnership with IACMI and strong local composites workforce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1825" y="1295400"/>
            <a:ext cx="2739775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title="Dr. Uday Vaidya, Governor's Chair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5" y="1287276"/>
            <a:ext cx="2791835" cy="1888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200" y="1295401"/>
            <a:ext cx="2895600" cy="1869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744" y="3783160"/>
            <a:ext cx="7466856" cy="261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hlinkClick r:id="rId6"/>
              </a:rPr>
              <a:t>Knoxnews Front Page</a:t>
            </a:r>
            <a:r>
              <a:rPr lang="en-US" dirty="0" smtClean="0"/>
              <a:t>: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Leisure Pools credits a strong composites workforce and partnerships with IACMI, UT and ORNL as deciding factors in the Knoxville </a:t>
            </a:r>
            <a:r>
              <a:rPr lang="en-US" sz="1600" dirty="0" smtClean="0"/>
              <a:t>location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Creation of 1,000 jobs</a:t>
            </a:r>
          </a:p>
          <a:p>
            <a:pPr>
              <a:lnSpc>
                <a:spcPct val="90000"/>
              </a:lnSpc>
            </a:pPr>
            <a:endParaRPr lang="en-US" sz="1600" dirty="0" smtClean="0"/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Facility will also house Orion Composites, an R&amp;D and manufacturing affiliate of Leisure Pools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 algn="ctr">
              <a:lnSpc>
                <a:spcPct val="9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9012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535" y="787455"/>
            <a:ext cx="1994691" cy="21609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69320" y="521543"/>
            <a:ext cx="2076443" cy="27173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7146" y="874237"/>
            <a:ext cx="1600966" cy="21151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5313" y="3741443"/>
            <a:ext cx="2319142" cy="1854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289" y="3677613"/>
            <a:ext cx="1949924" cy="22174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16388" y="2918426"/>
            <a:ext cx="177484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Patrick Dinicola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Senior, MABE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1255" y="2950844"/>
            <a:ext cx="172361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Jonathan Trent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Junior, MABE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7146" y="2948370"/>
            <a:ext cx="1582549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Brian Young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Junior, MABE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514" y="5788004"/>
            <a:ext cx="1718740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 smtClean="0"/>
              <a:t>James Grandin</a:t>
            </a:r>
          </a:p>
          <a:p>
            <a:pPr algn="ctr">
              <a:lnSpc>
                <a:spcPct val="90000"/>
              </a:lnSpc>
            </a:pPr>
            <a:r>
              <a:rPr lang="en-US" sz="1400" dirty="0" smtClean="0"/>
              <a:t>Sophomore, MABE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4768" y="5895036"/>
            <a:ext cx="162102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Jimmy Bray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Senior, MABE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15322" y="284806"/>
            <a:ext cx="8628678" cy="415498"/>
          </a:xfrm>
        </p:spPr>
        <p:txBody>
          <a:bodyPr/>
          <a:lstStyle/>
          <a:p>
            <a:r>
              <a:rPr lang="en-US" sz="2400" dirty="0" smtClean="0"/>
              <a:t>UT Composites Undergraduate Researchers: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7681" y="3574193"/>
            <a:ext cx="1690646" cy="21909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4331" y="3574193"/>
            <a:ext cx="1350804" cy="21909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11971" y="5712998"/>
            <a:ext cx="192873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David McConnell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Junior, MABE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0873" y="5710524"/>
            <a:ext cx="215956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Luke Calderon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Sophomore, MABE</a:t>
            </a:r>
          </a:p>
        </p:txBody>
      </p:sp>
    </p:spTree>
    <p:extLst>
      <p:ext uri="{BB962C8B-B14F-4D97-AF65-F5344CB8AC3E}">
        <p14:creationId xmlns:p14="http://schemas.microsoft.com/office/powerpoint/2010/main" val="166060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38"/>
    </mc:Choice>
    <mc:Fallback xmlns="">
      <p:transition spd="slow" advTm="9138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680" y="345127"/>
            <a:ext cx="8628678" cy="388568"/>
          </a:xfrm>
        </p:spPr>
        <p:txBody>
          <a:bodyPr/>
          <a:lstStyle/>
          <a:p>
            <a:r>
              <a:rPr lang="en-US" sz="2200" dirty="0" smtClean="0"/>
              <a:t>UT Composites Undergraduate Researchers:</a:t>
            </a:r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46272" y="918869"/>
            <a:ext cx="1552755" cy="22934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0055" y="812039"/>
            <a:ext cx="2422303" cy="24223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3766" y="3761901"/>
            <a:ext cx="2637822" cy="20274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0222" y="812039"/>
            <a:ext cx="1914525" cy="2400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634" y="3935321"/>
            <a:ext cx="2378293" cy="18868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0222" y="3761901"/>
            <a:ext cx="2085355" cy="20853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8514" y="3170970"/>
            <a:ext cx="2108269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Jonathan Brackett,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Junior, MSE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7651" y="3212339"/>
            <a:ext cx="2159567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Matthew Holliday,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Sophomore, MABE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0936" y="3240309"/>
            <a:ext cx="195021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Chris Wellenberg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Junior, MABE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6272" y="5760852"/>
            <a:ext cx="162102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Jacob Hegler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Senior, MABE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2390" y="5822185"/>
            <a:ext cx="162102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Conor O’Dell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Senior, MABE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1613" y="5822185"/>
            <a:ext cx="1582549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/>
              <a:t>Lee Fullam</a:t>
            </a:r>
          </a:p>
          <a:p>
            <a:pPr algn="ctr">
              <a:lnSpc>
                <a:spcPct val="90000"/>
              </a:lnSpc>
            </a:pPr>
            <a:r>
              <a:rPr lang="en-US" dirty="0" smtClean="0"/>
              <a:t>Junior, MABE</a:t>
            </a:r>
          </a:p>
        </p:txBody>
      </p:sp>
    </p:spTree>
    <p:extLst>
      <p:ext uri="{BB962C8B-B14F-4D97-AF65-F5344CB8AC3E}">
        <p14:creationId xmlns:p14="http://schemas.microsoft.com/office/powerpoint/2010/main" val="361752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5"/>
    </mc:Choice>
    <mc:Fallback xmlns="">
      <p:transition spd="slow" advTm="8655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910" y="177800"/>
            <a:ext cx="8636290" cy="496290"/>
          </a:xfrm>
        </p:spPr>
        <p:txBody>
          <a:bodyPr/>
          <a:lstStyle/>
          <a:p>
            <a:r>
              <a:rPr lang="en-US" dirty="0" smtClean="0"/>
              <a:t>Questions: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23" y="1239934"/>
            <a:ext cx="7351888" cy="4903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04335" y="3886200"/>
            <a:ext cx="2793999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Please feel free to contact me:</a:t>
            </a:r>
            <a:endParaRPr lang="en-US" sz="2000" dirty="0"/>
          </a:p>
          <a:p>
            <a:endParaRPr lang="en-US" sz="2000" dirty="0">
              <a:hlinkClick r:id="rId3"/>
            </a:endParaRPr>
          </a:p>
          <a:p>
            <a:r>
              <a:rPr lang="en-US" sz="2000" dirty="0" smtClean="0">
                <a:hlinkClick r:id="rId3"/>
              </a:rPr>
              <a:t>teighmy</a:t>
            </a:r>
            <a:r>
              <a:rPr lang="en-US" sz="2000" dirty="0">
                <a:hlinkClick r:id="rId3"/>
              </a:rPr>
              <a:t>@</a:t>
            </a:r>
            <a:r>
              <a:rPr lang="en-US" sz="2000" dirty="0" smtClean="0">
                <a:hlinkClick r:id="rId3"/>
              </a:rPr>
              <a:t>utk.edu</a:t>
            </a:r>
            <a:endParaRPr lang="en-US" sz="2000" dirty="0"/>
          </a:p>
          <a:p>
            <a:r>
              <a:rPr lang="en-US" sz="2000" dirty="0" smtClean="0"/>
              <a:t>(865)974-8701 (office)</a:t>
            </a:r>
            <a:endParaRPr lang="en-US" sz="2000" dirty="0"/>
          </a:p>
          <a:p>
            <a:r>
              <a:rPr lang="en-US" sz="2000" dirty="0"/>
              <a:t>(806)252-6444 (cell</a:t>
            </a:r>
            <a:r>
              <a:rPr lang="en-US" sz="2000" dirty="0" smtClean="0"/>
              <a:t>)</a:t>
            </a:r>
          </a:p>
          <a:p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iacmi.org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936143883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Theme">
  <a:themeElements>
    <a:clrScheme name="ACMII color scheme">
      <a:dk1>
        <a:sysClr val="windowText" lastClr="000000"/>
      </a:dk1>
      <a:lt1>
        <a:sysClr val="window" lastClr="FFFFFF"/>
      </a:lt1>
      <a:dk2>
        <a:srgbClr val="132D9E"/>
      </a:dk2>
      <a:lt2>
        <a:srgbClr val="FFFFFF"/>
      </a:lt2>
      <a:accent1>
        <a:srgbClr val="A0CC3A"/>
      </a:accent1>
      <a:accent2>
        <a:srgbClr val="F2D03A"/>
      </a:accent2>
      <a:accent3>
        <a:srgbClr val="049FD8"/>
      </a:accent3>
      <a:accent4>
        <a:srgbClr val="02518B"/>
      </a:accent4>
      <a:accent5>
        <a:srgbClr val="133155"/>
      </a:accent5>
      <a:accent6>
        <a:srgbClr val="8C1182"/>
      </a:accent6>
      <a:hlink>
        <a:srgbClr val="2A6EBB"/>
      </a:hlink>
      <a:folHlink>
        <a:srgbClr val="207C47"/>
      </a:folHlink>
    </a:clrScheme>
    <a:fontScheme name="ORNL 2013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accent1"/>
          </a:solidFill>
        </a:ln>
        <a:effectLst/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contourClr>
            <a:schemeClr val="lt1"/>
          </a:contourClr>
        </a:sp3d>
      </a:spPr>
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ctr">
          <a:lnSpc>
            <a:spcPct val="90000"/>
          </a:lnSpc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5205</TotalTime>
  <Words>1095</Words>
  <Application>Microsoft Office PowerPoint</Application>
  <PresentationFormat>On-screen Show (4:3)</PresentationFormat>
  <Paragraphs>265</Paragraphs>
  <Slides>22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1_Default Theme</vt:lpstr>
      <vt:lpstr>The Composites Institute  Presentation to THEC (11-19-15)</vt:lpstr>
      <vt:lpstr>Our RD&amp;D Foundation:</vt:lpstr>
      <vt:lpstr>Our Growing Automotive and Aerospace Advanced Manufacturing R&amp;D Ecosystem:</vt:lpstr>
      <vt:lpstr>Strategic Investment in Automotive and Aerospace Advanced Manufacturing R&amp;D: </vt:lpstr>
      <vt:lpstr>Strategic Investment in Automotive and Aerospace Advanced Manufacturing R&amp;D: Concept Laser</vt:lpstr>
      <vt:lpstr>Strategic Investment in Automotive and Aerospace Advanced Manufacturing R&amp;D: BAAM</vt:lpstr>
      <vt:lpstr>The National Network for Manufacturing Innovation:</vt:lpstr>
      <vt:lpstr>Manufacturing Innovation Institutes:</vt:lpstr>
      <vt:lpstr>PowerPoint Presentation</vt:lpstr>
      <vt:lpstr>Technical Focus on  Advanced Composites and Structures</vt:lpstr>
      <vt:lpstr>Materials and Process Technology Area:</vt:lpstr>
      <vt:lpstr>PowerPoint Presentation</vt:lpstr>
      <vt:lpstr>IACMI is a National Institute</vt:lpstr>
      <vt:lpstr>Building on Existing Strong Partnerships</vt:lpstr>
      <vt:lpstr>Three Projects Launched in Budget Period 1:</vt:lpstr>
      <vt:lpstr>IACMI/ CCS Board of Directors</vt:lpstr>
      <vt:lpstr>Leveraging Core State Partnerships  for STEM and Workforce Development</vt:lpstr>
      <vt:lpstr>PowerPoint Presentation</vt:lpstr>
      <vt:lpstr>October 16, 2015: Leisure Pools Announces HQ relocation to Knoxville, creation of 1,000 jobs, credits partnership with IACMI and strong local composites workforce  </vt:lpstr>
      <vt:lpstr>UT Composites Undergraduate Researchers:</vt:lpstr>
      <vt:lpstr>UT Composites Undergraduate Researchers:</vt:lpstr>
      <vt:lpstr>Questions:</vt:lpstr>
    </vt:vector>
  </TitlesOfParts>
  <Company>ORNL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Roy, Donna Jo</dc:creator>
  <cp:lastModifiedBy>Smart Board</cp:lastModifiedBy>
  <cp:revision>117</cp:revision>
  <dcterms:created xsi:type="dcterms:W3CDTF">2014-03-17T19:44:56Z</dcterms:created>
  <dcterms:modified xsi:type="dcterms:W3CDTF">2015-11-19T14:36:30Z</dcterms:modified>
</cp:coreProperties>
</file>