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2"/>
    <p:sldMasterId id="2147483672" r:id="rId13"/>
  </p:sldMasterIdLst>
  <p:notesMasterIdLst>
    <p:notesMasterId r:id="rId28"/>
  </p:notesMasterIdLst>
  <p:handoutMasterIdLst>
    <p:handoutMasterId r:id="rId29"/>
  </p:handoutMasterIdLst>
  <p:sldIdLst>
    <p:sldId id="330" r:id="rId14"/>
    <p:sldId id="323" r:id="rId15"/>
    <p:sldId id="318" r:id="rId16"/>
    <p:sldId id="317" r:id="rId17"/>
    <p:sldId id="324" r:id="rId18"/>
    <p:sldId id="327" r:id="rId19"/>
    <p:sldId id="329" r:id="rId20"/>
    <p:sldId id="328" r:id="rId21"/>
    <p:sldId id="319" r:id="rId22"/>
    <p:sldId id="320" r:id="rId23"/>
    <p:sldId id="322" r:id="rId24"/>
    <p:sldId id="321" r:id="rId25"/>
    <p:sldId id="325" r:id="rId26"/>
    <p:sldId id="316" r:id="rId2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443D9B1-185D-4ED2-B9B6-0BF991EB4947}">
          <p14:sldIdLst>
            <p14:sldId id="330"/>
            <p14:sldId id="323"/>
            <p14:sldId id="318"/>
            <p14:sldId id="317"/>
            <p14:sldId id="324"/>
            <p14:sldId id="327"/>
            <p14:sldId id="329"/>
            <p14:sldId id="328"/>
            <p14:sldId id="319"/>
            <p14:sldId id="320"/>
            <p14:sldId id="322"/>
            <p14:sldId id="321"/>
            <p14:sldId id="325"/>
            <p14:sldId id="31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31" autoAdjust="0"/>
    <p:restoredTop sz="87790" autoAdjust="0"/>
  </p:normalViewPr>
  <p:slideViewPr>
    <p:cSldViewPr>
      <p:cViewPr>
        <p:scale>
          <a:sx n="85" d="100"/>
          <a:sy n="85" d="100"/>
        </p:scale>
        <p:origin x="-858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-2016" y="-90"/>
      </p:cViewPr>
      <p:guideLst>
        <p:guide orient="horz" pos="2930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slideMaster" Target="slideMasters/slideMaster2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7" Type="http://schemas.openxmlformats.org/officeDocument/2006/relationships/customXml" Target="../customXml/item7.xml"/><Relationship Id="rId12" Type="http://schemas.openxmlformats.org/officeDocument/2006/relationships/slideMaster" Target="slideMasters/slideMaster1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slide" Target="slides/slide11.xml"/><Relationship Id="rId32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notesMaster" Target="notesMasters/notesMaster1.xml"/><Relationship Id="rId10" Type="http://schemas.openxmlformats.org/officeDocument/2006/relationships/customXml" Target="../customXml/item10.xml"/><Relationship Id="rId19" Type="http://schemas.openxmlformats.org/officeDocument/2006/relationships/slide" Target="slides/slide6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4416" tIns="47208" rIns="94416" bIns="4720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4416" tIns="47208" rIns="94416" bIns="47208" rtlCol="0"/>
          <a:lstStyle>
            <a:lvl1pPr algn="r">
              <a:defRPr sz="1200"/>
            </a:lvl1pPr>
          </a:lstStyle>
          <a:p>
            <a:fld id="{F85722E4-84C9-42CB-919E-1537511093AC}" type="datetimeFigureOut">
              <a:rPr lang="en-US" smtClean="0"/>
              <a:pPr/>
              <a:t>7/22/2015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29968"/>
            <a:ext cx="3037840" cy="464820"/>
          </a:xfrm>
          <a:prstGeom prst="rect">
            <a:avLst/>
          </a:prstGeom>
        </p:spPr>
        <p:txBody>
          <a:bodyPr vert="horz" lIns="94416" tIns="47208" rIns="94416" bIns="4720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29968"/>
            <a:ext cx="3037840" cy="464820"/>
          </a:xfrm>
          <a:prstGeom prst="rect">
            <a:avLst/>
          </a:prstGeom>
        </p:spPr>
        <p:txBody>
          <a:bodyPr vert="horz" lIns="94416" tIns="47208" rIns="94416" bIns="47208" rtlCol="0" anchor="b"/>
          <a:lstStyle>
            <a:lvl1pPr algn="r">
              <a:defRPr sz="1200"/>
            </a:lvl1pPr>
          </a:lstStyle>
          <a:p>
            <a:fld id="{49E93076-A0D1-4259-B7A5-8B79FFE5B6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188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4820"/>
          </a:xfrm>
          <a:prstGeom prst="rect">
            <a:avLst/>
          </a:prstGeom>
        </p:spPr>
        <p:txBody>
          <a:bodyPr vert="horz" lIns="94416" tIns="47208" rIns="94416" bIns="4720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4820"/>
          </a:xfrm>
          <a:prstGeom prst="rect">
            <a:avLst/>
          </a:prstGeom>
        </p:spPr>
        <p:txBody>
          <a:bodyPr vert="horz" lIns="94416" tIns="47208" rIns="94416" bIns="47208" rtlCol="0"/>
          <a:lstStyle>
            <a:lvl1pPr algn="r">
              <a:defRPr sz="1200"/>
            </a:lvl1pPr>
          </a:lstStyle>
          <a:p>
            <a:fld id="{7F281368-182C-4750-947E-9C2E65EC2F47}" type="datetimeFigureOut">
              <a:rPr lang="en-US" smtClean="0"/>
              <a:pPr/>
              <a:t>7/22/2015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5025" cy="3484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416" tIns="47208" rIns="94416" bIns="4720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2"/>
            <a:ext cx="5608320" cy="4183380"/>
          </a:xfrm>
          <a:prstGeom prst="rect">
            <a:avLst/>
          </a:prstGeom>
        </p:spPr>
        <p:txBody>
          <a:bodyPr vert="horz" lIns="94416" tIns="47208" rIns="94416" bIns="472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8"/>
            <a:ext cx="3037840" cy="464820"/>
          </a:xfrm>
          <a:prstGeom prst="rect">
            <a:avLst/>
          </a:prstGeom>
        </p:spPr>
        <p:txBody>
          <a:bodyPr vert="horz" lIns="94416" tIns="47208" rIns="94416" bIns="4720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4820"/>
          </a:xfrm>
          <a:prstGeom prst="rect">
            <a:avLst/>
          </a:prstGeom>
        </p:spPr>
        <p:txBody>
          <a:bodyPr vert="horz" lIns="94416" tIns="47208" rIns="94416" bIns="47208" rtlCol="0" anchor="b"/>
          <a:lstStyle>
            <a:lvl1pPr algn="r">
              <a:defRPr sz="1200"/>
            </a:lvl1pPr>
          </a:lstStyle>
          <a:p>
            <a:fld id="{62F75613-A536-4D10-9365-D3158F422F7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630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BBF5C-1A38-44F0-87F9-46AAE17F42F3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915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733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Advisory Committee:</a:t>
            </a:r>
            <a:r>
              <a:rPr lang="en-US" baseline="0" dirty="0" smtClean="0"/>
              <a:t> </a:t>
            </a:r>
            <a:r>
              <a:rPr lang="en-US" baseline="0" dirty="0" smtClean="0"/>
              <a:t>Academic Affairs </a:t>
            </a:r>
            <a:r>
              <a:rPr lang="en-US" baseline="0" dirty="0" smtClean="0"/>
              <a:t>staff, presidents, system staff</a:t>
            </a:r>
          </a:p>
          <a:p>
            <a:r>
              <a:rPr lang="en-US" dirty="0" smtClean="0"/>
              <a:t>Scoring Sub: Academic</a:t>
            </a:r>
            <a:r>
              <a:rPr lang="en-US" baseline="0" dirty="0" smtClean="0"/>
              <a:t> Affairs/ IR (boots on the ground)</a:t>
            </a:r>
          </a:p>
          <a:p>
            <a:r>
              <a:rPr lang="en-US" baseline="0" dirty="0" smtClean="0"/>
              <a:t>Academic Program Subs: Faculty!!!</a:t>
            </a:r>
          </a:p>
          <a:p>
            <a:r>
              <a:rPr lang="en-US" baseline="0" dirty="0" smtClean="0"/>
              <a:t>THEC: Academic Affairs, PPR and Fiscal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144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9046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Test Options</a:t>
            </a:r>
            <a:r>
              <a:rPr lang="en-US" dirty="0" smtClean="0"/>
              <a:t>: California</a:t>
            </a:r>
            <a:r>
              <a:rPr lang="en-US" baseline="0" dirty="0" smtClean="0"/>
              <a:t> Critical Thinking Skills Test and ETS Proficiency Profile</a:t>
            </a:r>
            <a:endParaRPr lang="en-US" dirty="0" smtClean="0"/>
          </a:p>
          <a:p>
            <a:r>
              <a:rPr lang="en-US" b="1" dirty="0" smtClean="0"/>
              <a:t>Art and Trans</a:t>
            </a:r>
            <a:r>
              <a:rPr lang="en-US" dirty="0" smtClean="0"/>
              <a:t>: universities test when receiving Bachelor</a:t>
            </a:r>
            <a:r>
              <a:rPr lang="en-US" baseline="0" dirty="0" smtClean="0"/>
              <a:t> degree</a:t>
            </a:r>
            <a:endParaRPr lang="en-US" dirty="0" smtClean="0"/>
          </a:p>
          <a:p>
            <a:r>
              <a:rPr lang="en-US" b="1" dirty="0" smtClean="0"/>
              <a:t>Sampling</a:t>
            </a:r>
            <a:r>
              <a:rPr lang="en-US" dirty="0" smtClean="0"/>
              <a:t>:</a:t>
            </a:r>
            <a:r>
              <a:rPr lang="en-US" baseline="0" dirty="0" smtClean="0"/>
              <a:t> </a:t>
            </a:r>
            <a:r>
              <a:rPr lang="en-US" dirty="0" smtClean="0"/>
              <a:t>Any institution requesting to use sampling must meet a minimum threshold of a 95 % confidence level with a margin of error of 3.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1146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LDT timeline now 3</a:t>
            </a:r>
            <a:r>
              <a:rPr lang="en-US" baseline="0" dirty="0" smtClean="0"/>
              <a:t> year process: planning, baseline and reporting.  Use baseline year for scoring comparison.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595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Two pieces to standard:</a:t>
            </a:r>
            <a:r>
              <a:rPr lang="en-US" baseline="0" dirty="0" smtClean="0"/>
              <a:t> accreditation and evaluation or those where accreditation not appropriate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5574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List</a:t>
            </a:r>
            <a:r>
              <a:rPr lang="en-US" baseline="0" dirty="0" smtClean="0"/>
              <a:t> of what institutions used which before</a:t>
            </a:r>
          </a:p>
          <a:p>
            <a:r>
              <a:rPr lang="en-US" baseline="0" dirty="0" smtClean="0"/>
              <a:t>Info on each survey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9708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Points 10</a:t>
            </a:r>
          </a:p>
          <a:p>
            <a:r>
              <a:rPr lang="en-US" b="1" dirty="0" smtClean="0"/>
              <a:t>Qualitative:  </a:t>
            </a:r>
            <a:r>
              <a:rPr lang="en-US" dirty="0" smtClean="0"/>
              <a:t>Institutions perform a self-study, gather feedback from adult students and develop an action plan to better serve the needs of adult students.</a:t>
            </a:r>
          </a:p>
          <a:p>
            <a:r>
              <a:rPr lang="en-US" b="1" dirty="0" smtClean="0"/>
              <a:t>Quantitative</a:t>
            </a:r>
            <a:r>
              <a:rPr lang="en-US" dirty="0" smtClean="0"/>
              <a:t>:  Institutions work to increase the retention and completion rates of adults.</a:t>
            </a:r>
          </a:p>
          <a:p>
            <a:r>
              <a:rPr lang="en-US" b="1" dirty="0" smtClean="0"/>
              <a:t>When Sub Pop</a:t>
            </a:r>
            <a:r>
              <a:rPr lang="en-US" dirty="0" smtClean="0"/>
              <a:t>:</a:t>
            </a:r>
            <a:r>
              <a:rPr lang="en-US" baseline="0" dirty="0" smtClean="0"/>
              <a:t> only UTK and U of M not pick adults!!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675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89 percent show up in TLDS data:</a:t>
            </a:r>
            <a:r>
              <a:rPr lang="en-US" baseline="0" dirty="0" smtClean="0"/>
              <a:t> enrolled in CC or Univ, UI, full time or part time.</a:t>
            </a:r>
          </a:p>
          <a:p>
            <a:r>
              <a:rPr lang="en-US" baseline="0" dirty="0" smtClean="0"/>
              <a:t>THANKS BRIAN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4784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 commission approval</a:t>
            </a:r>
            <a:r>
              <a:rPr lang="en-US" baseline="0" dirty="0" smtClean="0"/>
              <a:t> do the following</a:t>
            </a:r>
          </a:p>
          <a:p>
            <a:r>
              <a:rPr lang="en-US" baseline="0" dirty="0" smtClean="0"/>
              <a:t>What year show up in Funding Formula?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F75613-A536-4D10-9365-D3158F422F7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985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278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507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0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879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715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634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520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591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5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296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8956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F4E89-5846-4E62-8EE1-D79F98905E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2259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31B93-B86A-4B42-A081-5AFF5DADEBA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6435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EB71D-DDCE-420A-844D-B4926E8075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1280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5FC64-6E0D-4F52-BD8F-FE49D348A1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5424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2C74E-7C23-4BA4-82DE-B95884ACD9C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1316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ED00A-0851-4853-93F7-3CB257F5018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4545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8AA11-1D41-42F7-AAA9-055DF902CE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5062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6F22A-EE26-489E-ABCF-B513D195616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9846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5884-7C3A-4A8F-ABB2-B552C80B2EA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5291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245D0-3B68-4B61-A4FA-540B705205F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3064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A7224-A950-431F-A1A7-5BE96EB517F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898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7AD1D-EBCE-4993-84A4-8CDBD9A35C0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7/22/2015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9BC2C-4713-47A4-8757-AFE23EB9B85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266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0"/>
            <a:ext cx="8686800" cy="1470025"/>
          </a:xfrm>
        </p:spPr>
        <p:txBody>
          <a:bodyPr>
            <a:normAutofit/>
          </a:bodyPr>
          <a:lstStyle/>
          <a:p>
            <a:r>
              <a:rPr lang="en-US" sz="4800" b="1" dirty="0" smtClean="0"/>
              <a:t>Quality Assurance Funding</a:t>
            </a:r>
            <a:endParaRPr lang="en-US" sz="4800" b="1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884663" y="3200400"/>
            <a:ext cx="7620000" cy="914400"/>
          </a:xfrm>
        </p:spPr>
        <p:txBody>
          <a:bodyPr>
            <a:noAutofit/>
          </a:bodyPr>
          <a:lstStyle/>
          <a:p>
            <a:r>
              <a:rPr lang="en-US" sz="3600" i="1" dirty="0" smtClean="0">
                <a:solidFill>
                  <a:schemeClr val="tx1"/>
                </a:solidFill>
              </a:rPr>
              <a:t>2015-20 Cycle Standards </a:t>
            </a:r>
            <a:endParaRPr lang="en-US" sz="3600" i="1" dirty="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477000"/>
            <a:ext cx="2286000" cy="381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6477000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prstClr val="white"/>
                </a:solidFill>
              </a:rPr>
              <a:t>Tennessee Higher Education Commission</a:t>
            </a:r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5334000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prstClr val="black"/>
                </a:solidFill>
              </a:rPr>
              <a:t>July </a:t>
            </a:r>
            <a:r>
              <a:rPr lang="en-US" sz="2400" b="1" dirty="0" smtClean="0">
                <a:solidFill>
                  <a:prstClr val="black"/>
                </a:solidFill>
              </a:rPr>
              <a:t>22, 2015</a:t>
            </a:r>
            <a:endParaRPr lang="en-US" sz="2400" b="1" i="1" dirty="0" smtClean="0">
              <a:solidFill>
                <a:prstClr val="black"/>
              </a:solidFill>
            </a:endParaRPr>
          </a:p>
          <a:p>
            <a:pPr algn="ctr"/>
            <a:endParaRPr lang="en-US" sz="2000" i="1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68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0"/>
          <p:cNvSpPr txBox="1">
            <a:spLocks noChangeArrowheads="1"/>
          </p:cNvSpPr>
          <p:nvPr/>
        </p:nvSpPr>
        <p:spPr>
          <a:xfrm>
            <a:off x="1447800" y="609600"/>
            <a:ext cx="73914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 smtClean="0">
                <a:cs typeface="Arial" pitchFamily="34" charset="0"/>
              </a:rPr>
              <a:t>History of Performance Funding in TN</a:t>
            </a:r>
            <a:endParaRPr lang="en-US" sz="3600" b="1" i="1" dirty="0" smtClean="0">
              <a:cs typeface="Arial" pitchFamily="34" charset="0"/>
            </a:endParaRPr>
          </a:p>
        </p:txBody>
      </p:sp>
      <p:sp>
        <p:nvSpPr>
          <p:cNvPr id="29" name="Rectangle 3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05400" y="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bg1">
                    <a:lumMod val="85000"/>
                  </a:schemeClr>
                </a:solidFill>
              </a:rPr>
              <a:t>2015-20 Quality Assurance Funding</a:t>
            </a:r>
            <a:endParaRPr lang="en-US" sz="2000" b="1" i="1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714356"/>
              </p:ext>
            </p:extLst>
          </p:nvPr>
        </p:nvGraphicFramePr>
        <p:xfrm>
          <a:off x="381000" y="1600200"/>
          <a:ext cx="8191500" cy="4658040"/>
        </p:xfrm>
        <a:graphic>
          <a:graphicData uri="http://schemas.openxmlformats.org/drawingml/2006/table">
            <a:tbl>
              <a:tblPr firstRow="1" firstCol="1" bandRow="1"/>
              <a:tblGrid>
                <a:gridCol w="1485900"/>
                <a:gridCol w="6705600"/>
              </a:tblGrid>
              <a:tr h="69038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1974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Planning begins with collaboration between higher education institutions, governing boards, national advisory panel and THEC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3531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1978-1982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Tennessee first state to utilize outcomes for state funding</a:t>
                      </a:r>
                    </a:p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Institutions earn up to 2% over operating budget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1988-1992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Emphasis shifts from process of assessment to performance outcomes </a:t>
                      </a:r>
                    </a:p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Institutions 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earn up to 5.45% over operating budget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95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2000-2005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Aligned </a:t>
                      </a: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with Master 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Plan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21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2005-2010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Focus on Articulation and Transfer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309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2010-2015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Shift </a:t>
                      </a: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retention and graduation rates to Outcomes Based Funding Formula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701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2015-2020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16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Name change to Quality Assurance Funding (QAF) to distinguish mission of QAF from the Outcomes Based Funding Formula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36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762000"/>
            <a:ext cx="7543800" cy="566738"/>
          </a:xfrm>
        </p:spPr>
        <p:txBody>
          <a:bodyPr>
            <a:noAutofit/>
          </a:bodyPr>
          <a:lstStyle/>
          <a:p>
            <a:r>
              <a:rPr lang="en-US" sz="3600" dirty="0" smtClean="0"/>
              <a:t>Standards Review Process</a:t>
            </a:r>
            <a:endParaRPr lang="en-US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524000"/>
            <a:ext cx="8077200" cy="198120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Collaboration between institutions, governing boards and THEC staff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Advisory Committee (11 members)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Scoring Subcommittee (5 members)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Academic Program Subcommittees (21 members)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105400" y="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bg1">
                    <a:lumMod val="85000"/>
                  </a:schemeClr>
                </a:solidFill>
              </a:rPr>
              <a:t>2015-20 Quality Assurance Funding</a:t>
            </a:r>
            <a:endParaRPr lang="en-US" sz="2000" b="1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7394" y="3657600"/>
            <a:ext cx="400700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QAF Advisory Committee</a:t>
            </a:r>
          </a:p>
          <a:p>
            <a:endParaRPr lang="en-US" sz="1200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Dr. Karen Adsit – UTC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Dr. Tristan </a:t>
            </a:r>
            <a:r>
              <a:rPr lang="en-US" sz="2000" dirty="0" smtClean="0"/>
              <a:t>Denley </a:t>
            </a:r>
            <a:r>
              <a:rPr lang="en-US" sz="2000" dirty="0" smtClean="0"/>
              <a:t>– TBR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Dr. Allana Hamilton – NeSCC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Dr. Katie High – UT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Dr. Sharon Huo – TTU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Dr. Susan Martin - UTK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5105400" y="4114800"/>
            <a:ext cx="3657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Dr. Warren Nichols - TBR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Dr. Tom Rakes - UTM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Dr. Randy Schulte - TBR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Dr. Janet Smith – CoSCC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Dr. Kim Sokoya - MTSU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3246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762000"/>
            <a:ext cx="4762500" cy="566738"/>
          </a:xfrm>
        </p:spPr>
        <p:txBody>
          <a:bodyPr>
            <a:noAutofit/>
          </a:bodyPr>
          <a:lstStyle/>
          <a:p>
            <a:r>
              <a:rPr lang="en-US" sz="3200" dirty="0" smtClean="0"/>
              <a:t>2015-20 QAF Standards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bg1">
                    <a:lumMod val="85000"/>
                  </a:schemeClr>
                </a:solidFill>
              </a:rPr>
              <a:t>2015-20 Quality Assurance Funding</a:t>
            </a:r>
            <a:endParaRPr lang="en-US" sz="2000" b="1" i="1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7719946"/>
              </p:ext>
            </p:extLst>
          </p:nvPr>
        </p:nvGraphicFramePr>
        <p:xfrm>
          <a:off x="457200" y="1828800"/>
          <a:ext cx="8153400" cy="3983635"/>
        </p:xfrm>
        <a:graphic>
          <a:graphicData uri="http://schemas.openxmlformats.org/drawingml/2006/table">
            <a:tbl>
              <a:tblPr firstRow="1" firstCol="1" bandRow="1"/>
              <a:tblGrid>
                <a:gridCol w="5391528"/>
                <a:gridCol w="1395627"/>
                <a:gridCol w="1366245"/>
              </a:tblGrid>
              <a:tr h="71203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Standard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Community College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University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560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j-lt"/>
                          <a:ea typeface="Times New Roman"/>
                        </a:rPr>
                        <a:t>I. Student Learning and Engagement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j-lt"/>
                          <a:ea typeface="Times New Roman"/>
                        </a:rPr>
                        <a:t>75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j-lt"/>
                          <a:ea typeface="Times New Roman"/>
                        </a:rPr>
                        <a:t>75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16"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2000" i="1" dirty="0" smtClean="0">
                          <a:effectLst/>
                          <a:latin typeface="+mj-lt"/>
                          <a:ea typeface="Times New Roman"/>
                        </a:rPr>
                        <a:t>     A. General </a:t>
                      </a:r>
                      <a:r>
                        <a:rPr lang="en-US" sz="2000" i="1" dirty="0">
                          <a:effectLst/>
                          <a:latin typeface="+mj-lt"/>
                          <a:ea typeface="Times New Roman"/>
                        </a:rPr>
                        <a:t>Education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i="1" dirty="0">
                          <a:effectLst/>
                          <a:latin typeface="+mj-lt"/>
                          <a:ea typeface="Times New Roman"/>
                        </a:rPr>
                        <a:t>15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i="1" dirty="0">
                          <a:effectLst/>
                          <a:latin typeface="+mj-lt"/>
                          <a:ea typeface="Times New Roman"/>
                        </a:rPr>
                        <a:t>15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16"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2000" i="1" dirty="0" smtClean="0">
                          <a:effectLst/>
                          <a:latin typeface="+mj-lt"/>
                          <a:ea typeface="Times New Roman"/>
                        </a:rPr>
                        <a:t>     B. Major </a:t>
                      </a:r>
                      <a:r>
                        <a:rPr lang="en-US" sz="2000" i="1" dirty="0">
                          <a:effectLst/>
                          <a:latin typeface="+mj-lt"/>
                          <a:ea typeface="Times New Roman"/>
                        </a:rPr>
                        <a:t>Field Assessment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i="1" dirty="0">
                          <a:effectLst/>
                          <a:latin typeface="+mj-lt"/>
                          <a:ea typeface="Times New Roman"/>
                        </a:rPr>
                        <a:t>15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i="1" dirty="0">
                          <a:effectLst/>
                          <a:latin typeface="+mj-lt"/>
                          <a:ea typeface="Times New Roman"/>
                        </a:rPr>
                        <a:t>15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16"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2000" i="1" dirty="0" smtClean="0">
                          <a:effectLst/>
                          <a:latin typeface="+mj-lt"/>
                          <a:ea typeface="Times New Roman"/>
                        </a:rPr>
                        <a:t>     C. Academic </a:t>
                      </a:r>
                      <a:r>
                        <a:rPr lang="en-US" sz="2000" i="1" dirty="0">
                          <a:effectLst/>
                          <a:latin typeface="+mj-lt"/>
                          <a:ea typeface="Times New Roman"/>
                        </a:rPr>
                        <a:t>Programs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i="1" dirty="0">
                          <a:effectLst/>
                          <a:latin typeface="+mj-lt"/>
                          <a:ea typeface="Times New Roman"/>
                        </a:rPr>
                        <a:t>15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i="1" dirty="0">
                          <a:effectLst/>
                          <a:latin typeface="+mj-lt"/>
                          <a:ea typeface="Times New Roman"/>
                        </a:rPr>
                        <a:t>25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16"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2000" i="1" dirty="0" smtClean="0">
                          <a:effectLst/>
                          <a:latin typeface="+mj-lt"/>
                          <a:ea typeface="Times New Roman"/>
                        </a:rPr>
                        <a:t>     D. Institutional </a:t>
                      </a:r>
                      <a:r>
                        <a:rPr lang="en-US" sz="2000" i="1" dirty="0">
                          <a:effectLst/>
                          <a:latin typeface="+mj-lt"/>
                          <a:ea typeface="Times New Roman"/>
                        </a:rPr>
                        <a:t>Satisfaction Study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i="1" dirty="0">
                          <a:effectLst/>
                          <a:latin typeface="+mj-lt"/>
                          <a:ea typeface="Times New Roman"/>
                        </a:rPr>
                        <a:t>10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i="1" dirty="0">
                          <a:effectLst/>
                          <a:latin typeface="+mj-lt"/>
                          <a:ea typeface="Times New Roman"/>
                        </a:rPr>
                        <a:t>10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16"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2000" i="1" dirty="0" smtClean="0">
                          <a:effectLst/>
                          <a:latin typeface="+mj-lt"/>
                          <a:ea typeface="Times New Roman"/>
                        </a:rPr>
                        <a:t>     E. Adult </a:t>
                      </a:r>
                      <a:r>
                        <a:rPr lang="en-US" sz="2000" i="1" dirty="0">
                          <a:effectLst/>
                          <a:latin typeface="+mj-lt"/>
                          <a:ea typeface="Times New Roman"/>
                        </a:rPr>
                        <a:t>Learner Success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i="1" dirty="0">
                          <a:effectLst/>
                          <a:latin typeface="+mj-lt"/>
                          <a:ea typeface="Times New Roman"/>
                        </a:rPr>
                        <a:t>10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i="1" dirty="0">
                          <a:effectLst/>
                          <a:latin typeface="+mj-lt"/>
                          <a:ea typeface="Times New Roman"/>
                        </a:rPr>
                        <a:t>10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271"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en-US" sz="2000" i="1" dirty="0" smtClean="0">
                          <a:effectLst/>
                          <a:latin typeface="+mj-lt"/>
                          <a:ea typeface="Times New Roman"/>
                        </a:rPr>
                        <a:t>     F. Tennessee </a:t>
                      </a:r>
                      <a:r>
                        <a:rPr lang="en-US" sz="2000" i="1" dirty="0">
                          <a:effectLst/>
                          <a:latin typeface="+mj-lt"/>
                          <a:ea typeface="Times New Roman"/>
                        </a:rPr>
                        <a:t>Job Market Graduate Placement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i="1" dirty="0">
                          <a:effectLst/>
                          <a:latin typeface="+mj-lt"/>
                          <a:ea typeface="Times New Roman"/>
                        </a:rPr>
                        <a:t>10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i="1" dirty="0">
                          <a:effectLst/>
                          <a:latin typeface="+mj-lt"/>
                          <a:ea typeface="Times New Roman"/>
                        </a:rPr>
                        <a:t>NA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1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j-lt"/>
                          <a:ea typeface="Times New Roman"/>
                        </a:rPr>
                        <a:t>II. Student Access and Success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effectLst/>
                          <a:latin typeface="+mj-lt"/>
                          <a:ea typeface="Times New Roman"/>
                        </a:rPr>
                        <a:t>25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effectLst/>
                          <a:latin typeface="+mj-lt"/>
                          <a:ea typeface="Times New Roman"/>
                        </a:rPr>
                        <a:t>25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21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+mj-lt"/>
                          <a:ea typeface="Times New Roman"/>
                        </a:rPr>
                        <a:t>TOTAL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j-lt"/>
                          <a:ea typeface="Times New Roman"/>
                        </a:rPr>
                        <a:t>100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j-lt"/>
                          <a:ea typeface="Times New Roman"/>
                        </a:rPr>
                        <a:t>100</a:t>
                      </a:r>
                      <a:endParaRPr lang="en-US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6266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762000"/>
            <a:ext cx="7543800" cy="566738"/>
          </a:xfrm>
        </p:spPr>
        <p:txBody>
          <a:bodyPr>
            <a:noAutofit/>
          </a:bodyPr>
          <a:lstStyle/>
          <a:p>
            <a:r>
              <a:rPr lang="en-US" sz="3600" dirty="0" smtClean="0"/>
              <a:t>General Education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bg1">
                    <a:lumMod val="85000"/>
                  </a:schemeClr>
                </a:solidFill>
              </a:rPr>
              <a:t>2015-20 Quality Assurance Funding</a:t>
            </a:r>
            <a:endParaRPr lang="en-US" sz="2000" b="1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2873" y="1828800"/>
            <a:ext cx="8229600" cy="4038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 smtClean="0"/>
              <a:t>Purpose</a:t>
            </a:r>
            <a:r>
              <a:rPr lang="en-US" sz="2400" dirty="0"/>
              <a:t>: </a:t>
            </a:r>
            <a:r>
              <a:rPr lang="en-US" sz="2400" dirty="0" smtClean="0"/>
              <a:t>incentivize improvement </a:t>
            </a:r>
            <a:r>
              <a:rPr lang="en-US" sz="2400" dirty="0"/>
              <a:t>in the quality of </a:t>
            </a:r>
            <a:r>
              <a:rPr lang="en-US" sz="2400" dirty="0" smtClean="0"/>
              <a:t>undergraduate </a:t>
            </a:r>
            <a:r>
              <a:rPr lang="en-US" sz="2400" dirty="0"/>
              <a:t>general education program as measured by the performance of graduates on </a:t>
            </a:r>
            <a:r>
              <a:rPr lang="en-US" sz="2400" dirty="0" smtClean="0"/>
              <a:t>a standardized </a:t>
            </a:r>
            <a:r>
              <a:rPr lang="en-US" sz="2400" dirty="0"/>
              <a:t>test of general education.</a:t>
            </a: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 smtClean="0"/>
              <a:t>2015-20 Cycle Revisions</a:t>
            </a:r>
          </a:p>
          <a:p>
            <a:endParaRPr lang="en-US" sz="1200" dirty="0" smtClean="0"/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000" dirty="0" smtClean="0"/>
              <a:t>Review of general education assessments</a:t>
            </a:r>
          </a:p>
          <a:p>
            <a:pPr lvl="2"/>
            <a:endParaRPr lang="en-US" sz="1200" dirty="0" smtClean="0"/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000" dirty="0" smtClean="0"/>
              <a:t>Incorporate Reverse Transfer policy</a:t>
            </a:r>
          </a:p>
          <a:p>
            <a:pPr lvl="2"/>
            <a:endParaRPr lang="en-US" sz="1200" dirty="0" smtClean="0"/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000" dirty="0" smtClean="0"/>
              <a:t>Sampling options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8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762000"/>
            <a:ext cx="7543800" cy="566738"/>
          </a:xfrm>
        </p:spPr>
        <p:txBody>
          <a:bodyPr>
            <a:noAutofit/>
          </a:bodyPr>
          <a:lstStyle/>
          <a:p>
            <a:r>
              <a:rPr lang="en-US" sz="3600" dirty="0" smtClean="0"/>
              <a:t>Major Field Assessment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bg1">
                    <a:lumMod val="85000"/>
                  </a:schemeClr>
                </a:solidFill>
              </a:rPr>
              <a:t>2015-20 Quality Assurance Funding</a:t>
            </a:r>
            <a:endParaRPr lang="en-US" sz="2000" b="1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981200"/>
            <a:ext cx="8229600" cy="39087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 smtClean="0"/>
              <a:t>Purpose</a:t>
            </a:r>
            <a:r>
              <a:rPr lang="en-US" sz="2400" dirty="0"/>
              <a:t>: </a:t>
            </a:r>
            <a:r>
              <a:rPr lang="en-US" sz="2400" dirty="0" smtClean="0"/>
              <a:t>incentivize improvement in </a:t>
            </a:r>
            <a:r>
              <a:rPr lang="en-US" sz="2400" dirty="0"/>
              <a:t>the quality of major field programs as evaluated by the performance of graduates on approved examinations. </a:t>
            </a:r>
            <a:endParaRPr lang="en-US" sz="2400" dirty="0" smtClean="0"/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 smtClean="0"/>
              <a:t>2015-20 Cycle Revisions</a:t>
            </a:r>
          </a:p>
          <a:p>
            <a:endParaRPr lang="en-US" sz="800" dirty="0"/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Review list of approved examinations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sz="1050" dirty="0"/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Amend development of Local Test process and timeline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363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914400"/>
            <a:ext cx="7543800" cy="566738"/>
          </a:xfrm>
        </p:spPr>
        <p:txBody>
          <a:bodyPr>
            <a:noAutofit/>
          </a:bodyPr>
          <a:lstStyle/>
          <a:p>
            <a:r>
              <a:rPr lang="en-US" sz="3600" dirty="0" smtClean="0"/>
              <a:t>2015-20 Defining Features</a:t>
            </a:r>
            <a:endParaRPr lang="en-US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905000"/>
            <a:ext cx="8077200" cy="4114800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Academic Programs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Institutional Satisfaction Study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Adult Learner Success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Tennessee Job Market Graduate Placement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Student Access and Success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05400" y="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prstClr val="white">
                    <a:lumMod val="85000"/>
                  </a:prstClr>
                </a:solidFill>
              </a:rPr>
              <a:t>2015-20 Quality Assurance Funding</a:t>
            </a:r>
            <a:endParaRPr lang="en-US" sz="2000" b="1" i="1" dirty="0">
              <a:solidFill>
                <a:prstClr val="white">
                  <a:lumMod val="8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46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762000"/>
            <a:ext cx="7543800" cy="566738"/>
          </a:xfrm>
        </p:spPr>
        <p:txBody>
          <a:bodyPr>
            <a:noAutofit/>
          </a:bodyPr>
          <a:lstStyle/>
          <a:p>
            <a:r>
              <a:rPr lang="en-US" sz="3600" dirty="0" smtClean="0"/>
              <a:t>Academic Programs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bg1">
                    <a:lumMod val="85000"/>
                  </a:schemeClr>
                </a:solidFill>
              </a:rPr>
              <a:t>2015-20 Quality Assurance Funding</a:t>
            </a:r>
            <a:endParaRPr lang="en-US" sz="2000" b="1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828800"/>
            <a:ext cx="8229600" cy="381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 smtClean="0"/>
              <a:t>Purpose</a:t>
            </a:r>
            <a:r>
              <a:rPr lang="en-US" sz="2400" dirty="0"/>
              <a:t>: </a:t>
            </a:r>
            <a:r>
              <a:rPr lang="en-US" sz="2400" dirty="0" smtClean="0"/>
              <a:t>incentivize institutions </a:t>
            </a:r>
            <a:r>
              <a:rPr lang="en-US" sz="2400" dirty="0"/>
              <a:t>to achieve and maintain program excellence and </a:t>
            </a:r>
            <a:r>
              <a:rPr lang="en-US" sz="2400" dirty="0" smtClean="0"/>
              <a:t>accreditation</a:t>
            </a:r>
            <a:endParaRPr lang="en-US" sz="2800" dirty="0" smtClean="0"/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US" sz="2000" dirty="0" smtClean="0"/>
              <a:t>Accreditation or Program Evaluation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Revision of Program </a:t>
            </a:r>
            <a:r>
              <a:rPr lang="en-US" sz="2400" dirty="0"/>
              <a:t>Review and Academic Audit </a:t>
            </a:r>
            <a:r>
              <a:rPr lang="en-US" sz="2400" dirty="0" smtClean="0"/>
              <a:t>rubrics by faculty committees:</a:t>
            </a:r>
          </a:p>
          <a:p>
            <a:endParaRPr lang="en-US" sz="800" dirty="0"/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/>
              <a:t>Increase uniformity across content and </a:t>
            </a:r>
            <a:r>
              <a:rPr lang="en-US" sz="2000" dirty="0" smtClean="0"/>
              <a:t>scoring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sz="1050" dirty="0"/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Reflect </a:t>
            </a:r>
            <a:r>
              <a:rPr lang="en-US" sz="2000" dirty="0"/>
              <a:t>research-based best practices </a:t>
            </a:r>
            <a:endParaRPr lang="en-US" sz="2000" dirty="0" smtClean="0"/>
          </a:p>
          <a:p>
            <a:pPr marL="800100" lvl="1" indent="-342900">
              <a:buFont typeface="Courier New" panose="02070309020205020404" pitchFamily="49" charset="0"/>
              <a:buChar char="o"/>
            </a:pPr>
            <a:endParaRPr lang="en-US" sz="1050" dirty="0"/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Align more closely with </a:t>
            </a:r>
            <a:r>
              <a:rPr lang="en-US" sz="2000" dirty="0"/>
              <a:t>SACS-COC </a:t>
            </a:r>
            <a:r>
              <a:rPr lang="en-US" sz="2000" dirty="0" smtClean="0"/>
              <a:t>standards</a:t>
            </a: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03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762000"/>
            <a:ext cx="7239000" cy="566738"/>
          </a:xfrm>
        </p:spPr>
        <p:txBody>
          <a:bodyPr>
            <a:noAutofit/>
          </a:bodyPr>
          <a:lstStyle/>
          <a:p>
            <a:r>
              <a:rPr lang="en-US" sz="3600" dirty="0" smtClean="0"/>
              <a:t>Institutional Satisfaction Study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bg1">
                    <a:lumMod val="85000"/>
                  </a:schemeClr>
                </a:solidFill>
              </a:rPr>
              <a:t>2015-20 Quality Assurance Funding</a:t>
            </a:r>
            <a:endParaRPr lang="en-US" sz="2000" b="1" i="1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297598"/>
              </p:ext>
            </p:extLst>
          </p:nvPr>
        </p:nvGraphicFramePr>
        <p:xfrm>
          <a:off x="1371600" y="4191000"/>
          <a:ext cx="6400801" cy="1905000"/>
        </p:xfrm>
        <a:graphic>
          <a:graphicData uri="http://schemas.openxmlformats.org/drawingml/2006/table">
            <a:tbl>
              <a:tblPr firstRow="1" firstCol="1" bandRow="1"/>
              <a:tblGrid>
                <a:gridCol w="1909161"/>
                <a:gridCol w="2224512"/>
                <a:gridCol w="2267128"/>
              </a:tblGrid>
              <a:tr h="3468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Cycle Year</a:t>
                      </a:r>
                      <a:endParaRPr lang="en-US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University</a:t>
                      </a:r>
                      <a:endParaRPr lang="en-US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Calibri"/>
                          <a:cs typeface="Times New Roman"/>
                        </a:rPr>
                        <a:t>Community College</a:t>
                      </a:r>
                      <a:endParaRPr lang="en-US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31798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Year 1 – 2015-16</a:t>
                      </a:r>
                      <a:endParaRPr lang="en-US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NSSE Survey</a:t>
                      </a:r>
                      <a:endParaRPr lang="en-US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SENSE Survey</a:t>
                      </a:r>
                      <a:endParaRPr lang="en-US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98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Year 2 – 2016-17</a:t>
                      </a:r>
                      <a:endParaRPr lang="en-US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FSSE Survey</a:t>
                      </a:r>
                      <a:endParaRPr lang="en-US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CCSSE Survey</a:t>
                      </a:r>
                      <a:endParaRPr lang="en-US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98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Year 3 – 2017-18</a:t>
                      </a:r>
                      <a:endParaRPr lang="en-US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 smtClean="0">
                          <a:effectLst/>
                          <a:latin typeface="+mj-lt"/>
                          <a:ea typeface="Calibri"/>
                          <a:cs typeface="Times New Roman"/>
                        </a:rPr>
                        <a:t>PEG Alumni </a:t>
                      </a:r>
                      <a:r>
                        <a:rPr lang="en-US" sz="16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Survey</a:t>
                      </a:r>
                      <a:endParaRPr lang="en-US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SENSE Survey</a:t>
                      </a:r>
                      <a:endParaRPr lang="en-US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98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Year 4 – 2018-19</a:t>
                      </a:r>
                      <a:endParaRPr lang="en-US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NSSE Survey</a:t>
                      </a:r>
                      <a:endParaRPr lang="en-US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CCSSE Survey</a:t>
                      </a:r>
                      <a:endParaRPr lang="en-US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618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Times New Roman"/>
                        </a:rPr>
                        <a:t>Year 5 – 2019-20</a:t>
                      </a:r>
                      <a:endParaRPr lang="en-US" sz="12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Comprehensive Report</a:t>
                      </a:r>
                      <a:endParaRPr lang="en-US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6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Comprehensive Report</a:t>
                      </a:r>
                      <a:endParaRPr lang="en-US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" y="1600200"/>
            <a:ext cx="8382000" cy="2286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Purpose</a:t>
            </a:r>
            <a:r>
              <a:rPr lang="en-US" sz="2400" dirty="0" smtClean="0"/>
              <a:t>: incentivize institutions </a:t>
            </a:r>
            <a:r>
              <a:rPr lang="en-US" sz="2400" dirty="0"/>
              <a:t>to improve the quality of </a:t>
            </a:r>
            <a:r>
              <a:rPr lang="en-US" sz="2400" dirty="0" smtClean="0"/>
              <a:t>programs and services as </a:t>
            </a:r>
            <a:r>
              <a:rPr lang="en-US" sz="2400" dirty="0"/>
              <a:t>evaluated by surveys of </a:t>
            </a:r>
            <a:r>
              <a:rPr lang="en-US" sz="2400" dirty="0" smtClean="0"/>
              <a:t>key stakeholders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1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Unique schedule for universities and community colleges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Universities: students, faculty and alumni</a:t>
            </a:r>
            <a:endParaRPr lang="en-US" dirty="0" smtClean="0"/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Community colleges: students with focus on TN Promise students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9049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762000"/>
            <a:ext cx="7239000" cy="566738"/>
          </a:xfrm>
        </p:spPr>
        <p:txBody>
          <a:bodyPr>
            <a:noAutofit/>
          </a:bodyPr>
          <a:lstStyle/>
          <a:p>
            <a:r>
              <a:rPr lang="en-US" sz="3600" dirty="0" smtClean="0"/>
              <a:t>Adult Learner Success</a:t>
            </a:r>
            <a:endParaRPr lang="en-US" sz="36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1600200"/>
            <a:ext cx="8229600" cy="4191000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Purpose</a:t>
            </a:r>
            <a:r>
              <a:rPr lang="en-US" sz="2400" dirty="0" smtClean="0"/>
              <a:t>: incentivize institutions to address unique needs and improve services for adult learners</a:t>
            </a:r>
            <a:endParaRPr lang="en-US" sz="6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Alignment with Tennessee Reconnect and 2015-25 Master Plan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bg1">
                    <a:lumMod val="85000"/>
                  </a:schemeClr>
                </a:solidFill>
              </a:rPr>
              <a:t>2015-20 Quality Assurance Funding</a:t>
            </a:r>
            <a:endParaRPr lang="en-US" sz="2000" b="1" i="1" dirty="0">
              <a:solidFill>
                <a:schemeClr val="bg1">
                  <a:lumMod val="85000"/>
                </a:schemeClr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6940640"/>
              </p:ext>
            </p:extLst>
          </p:nvPr>
        </p:nvGraphicFramePr>
        <p:xfrm>
          <a:off x="1371600" y="2667000"/>
          <a:ext cx="6286500" cy="2206136"/>
        </p:xfrm>
        <a:graphic>
          <a:graphicData uri="http://schemas.openxmlformats.org/drawingml/2006/table">
            <a:tbl>
              <a:tblPr firstRow="1" firstCol="1" bandRow="1"/>
              <a:tblGrid>
                <a:gridCol w="1173480"/>
                <a:gridCol w="2514600"/>
                <a:gridCol w="2598420"/>
              </a:tblGrid>
              <a:tr h="23861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Year</a:t>
                      </a:r>
                      <a:endParaRPr lang="en-US" sz="14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Qualitative</a:t>
                      </a:r>
                      <a:endParaRPr lang="en-US" sz="14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Quantitative</a:t>
                      </a:r>
                      <a:endParaRPr lang="en-US" sz="14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97D"/>
                    </a:solidFill>
                  </a:tcPr>
                </a:tc>
              </a:tr>
              <a:tr h="37158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2015-16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Self Assessment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Graduate</a:t>
                      </a:r>
                      <a:r>
                        <a:rPr lang="en-US" sz="1600" baseline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Rate</a:t>
                      </a:r>
                      <a:endParaRPr lang="en-US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0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2016-17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Action Plan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Retention</a:t>
                      </a:r>
                      <a:r>
                        <a:rPr lang="en-US" sz="1600" baseline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&amp; </a:t>
                      </a:r>
                      <a:r>
                        <a:rPr lang="en-US" sz="16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Graduate</a:t>
                      </a:r>
                      <a:r>
                        <a:rPr lang="en-US" sz="1600" baseline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Rates</a:t>
                      </a:r>
                      <a:endParaRPr lang="en-US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0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2017-18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Status Report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Retention</a:t>
                      </a:r>
                      <a:r>
                        <a:rPr lang="en-US" sz="1600" baseline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&amp; </a:t>
                      </a:r>
                      <a:r>
                        <a:rPr lang="en-US" sz="16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Graduate</a:t>
                      </a:r>
                      <a:r>
                        <a:rPr lang="en-US" sz="1600" baseline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Rates</a:t>
                      </a:r>
                      <a:endParaRPr lang="en-US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0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2018-19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Status Report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Retention</a:t>
                      </a:r>
                      <a:r>
                        <a:rPr lang="en-US" sz="1600" baseline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&amp; </a:t>
                      </a:r>
                      <a:r>
                        <a:rPr lang="en-US" sz="16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Graduate</a:t>
                      </a:r>
                      <a:r>
                        <a:rPr lang="en-US" sz="1600" baseline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Rates</a:t>
                      </a:r>
                      <a:endParaRPr lang="en-US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05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2019-20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Comprehensive Report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Retention</a:t>
                      </a:r>
                      <a:r>
                        <a:rPr lang="en-US" sz="1600" baseline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&amp; </a:t>
                      </a:r>
                      <a:r>
                        <a:rPr lang="en-US" sz="160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Graduate</a:t>
                      </a:r>
                      <a:r>
                        <a:rPr lang="en-US" sz="1600" baseline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Rates</a:t>
                      </a:r>
                      <a:endParaRPr lang="en-US" sz="160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328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762000"/>
            <a:ext cx="7239000" cy="566738"/>
          </a:xfrm>
        </p:spPr>
        <p:txBody>
          <a:bodyPr>
            <a:noAutofit/>
          </a:bodyPr>
          <a:lstStyle/>
          <a:p>
            <a:r>
              <a:rPr lang="en-US" sz="3600" dirty="0" smtClean="0"/>
              <a:t>TN Job Market Graduate Placement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bg1">
                    <a:lumMod val="85000"/>
                  </a:schemeClr>
                </a:solidFill>
              </a:rPr>
              <a:t>2015-20 Quality Assurance Funding</a:t>
            </a:r>
            <a:endParaRPr lang="en-US" sz="2000" b="1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752600"/>
            <a:ext cx="8229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Purpose</a:t>
            </a:r>
            <a:r>
              <a:rPr lang="en-US" sz="2400" dirty="0"/>
              <a:t>: </a:t>
            </a:r>
            <a:r>
              <a:rPr lang="en-US" sz="2400" dirty="0" smtClean="0"/>
              <a:t>incentivize community </a:t>
            </a:r>
            <a:r>
              <a:rPr lang="en-US" sz="2400" dirty="0"/>
              <a:t>colleges to continue to improve job placement of </a:t>
            </a:r>
            <a:r>
              <a:rPr lang="en-US" sz="2400" dirty="0" smtClean="0"/>
              <a:t>program graduates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Utilize data from Tennessee State Longitudinal Data System (TLDS) that allows for uniform data analysis across all community colleges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TLDS compiles data from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TN Department </a:t>
            </a:r>
            <a:r>
              <a:rPr lang="en-US" sz="2000" dirty="0"/>
              <a:t>of Education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TN Department </a:t>
            </a:r>
            <a:r>
              <a:rPr lang="en-US" sz="2000" dirty="0"/>
              <a:t>of Labor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THEC</a:t>
            </a:r>
          </a:p>
        </p:txBody>
      </p:sp>
    </p:spTree>
    <p:extLst>
      <p:ext uri="{BB962C8B-B14F-4D97-AF65-F5344CB8AC3E}">
        <p14:creationId xmlns:p14="http://schemas.microsoft.com/office/powerpoint/2010/main" val="21572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762000"/>
            <a:ext cx="7239000" cy="566738"/>
          </a:xfrm>
        </p:spPr>
        <p:txBody>
          <a:bodyPr>
            <a:noAutofit/>
          </a:bodyPr>
          <a:lstStyle/>
          <a:p>
            <a:r>
              <a:rPr lang="en-US" sz="3600" dirty="0" smtClean="0"/>
              <a:t>Student Access and Success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bg1">
                    <a:lumMod val="85000"/>
                  </a:schemeClr>
                </a:solidFill>
              </a:rPr>
              <a:t>2015-20 Quality Assurance Funding</a:t>
            </a:r>
            <a:endParaRPr lang="en-US" sz="2000" b="1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0571" y="1752600"/>
            <a:ext cx="8153400" cy="1752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Purpose</a:t>
            </a:r>
            <a:r>
              <a:rPr lang="en-US" sz="2400" dirty="0" smtClean="0"/>
              <a:t>: incentivize institutions </a:t>
            </a:r>
            <a:r>
              <a:rPr lang="en-US" sz="2400" dirty="0"/>
              <a:t>to increase the number of graduates from select focus </a:t>
            </a:r>
            <a:r>
              <a:rPr lang="en-US" sz="2400" dirty="0" smtClean="0"/>
              <a:t>populations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</a:t>
            </a:r>
            <a:r>
              <a:rPr lang="en-US" sz="2400" dirty="0" smtClean="0"/>
              <a:t>ocus populations aligned with 2015-25 Master Plan</a:t>
            </a:r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5539094"/>
              </p:ext>
            </p:extLst>
          </p:nvPr>
        </p:nvGraphicFramePr>
        <p:xfrm>
          <a:off x="592873" y="3505200"/>
          <a:ext cx="7811429" cy="206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8829"/>
                <a:gridCol w="2895600"/>
                <a:gridCol w="2667000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2015-20 Focus</a:t>
                      </a:r>
                      <a:r>
                        <a:rPr lang="en-US" baseline="0" dirty="0" smtClean="0"/>
                        <a:t> Populations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African-Americans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High Needs Geographic Area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Health Programs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Hispanic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Low-Income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STEM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Males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Veterans*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Institutional Selection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Assoc. Degree Grads Enrolled</a:t>
                      </a:r>
                      <a:r>
                        <a:rPr lang="en-US" sz="1600" baseline="0" dirty="0" smtClean="0"/>
                        <a:t> at</a:t>
                      </a:r>
                      <a:r>
                        <a:rPr lang="en-US" sz="1600" dirty="0" smtClean="0"/>
                        <a:t> Public Univ.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Baccalaureate Degree Grads Previously Earned Assoc.</a:t>
                      </a:r>
                      <a:r>
                        <a:rPr lang="en-US" sz="1600" baseline="0" dirty="0" smtClean="0"/>
                        <a:t> </a:t>
                      </a:r>
                      <a:r>
                        <a:rPr lang="en-US" sz="1600" dirty="0" smtClean="0"/>
                        <a:t>Degree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Graduate Degrees:  African American, Hispanic or STEM*</a:t>
                      </a:r>
                      <a:endParaRPr lang="en-US" sz="16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2873" y="5833646"/>
            <a:ext cx="5296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* New in the 2015-20 QAF cycle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9979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685800"/>
            <a:ext cx="7162800" cy="566738"/>
          </a:xfrm>
        </p:spPr>
        <p:txBody>
          <a:bodyPr>
            <a:noAutofit/>
          </a:bodyPr>
          <a:lstStyle/>
          <a:p>
            <a:r>
              <a:rPr lang="en-US" sz="3600" dirty="0" smtClean="0"/>
              <a:t>Next Steps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bg1">
                    <a:lumMod val="85000"/>
                  </a:schemeClr>
                </a:solidFill>
              </a:rPr>
              <a:t>2015-20 Quality Assurance Funding</a:t>
            </a:r>
            <a:endParaRPr lang="en-US" sz="2000" b="1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2790" y="1752600"/>
            <a:ext cx="7848600" cy="2590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Dissemination of Guidebook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Tennessee Association of Institutional Research (TENNAIR)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dirty="0" smtClean="0"/>
              <a:t>Workshop with institutions August 6, 2015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First report due from campuses August 2016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83333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2743200"/>
            <a:ext cx="3962400" cy="566738"/>
          </a:xfrm>
        </p:spPr>
        <p:txBody>
          <a:bodyPr>
            <a:noAutofit/>
          </a:bodyPr>
          <a:lstStyle/>
          <a:p>
            <a:pPr algn="ctr"/>
            <a:r>
              <a:rPr lang="en-US" sz="5400" dirty="0" smtClean="0"/>
              <a:t>Questions </a:t>
            </a:r>
            <a:endParaRPr lang="en-US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5105400" y="0"/>
            <a:ext cx="4038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bg1">
                    <a:lumMod val="85000"/>
                  </a:schemeClr>
                </a:solidFill>
              </a:rPr>
              <a:t>2015-20 Quality Assurance Funding</a:t>
            </a:r>
            <a:endParaRPr lang="en-US" sz="2000" b="1" i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0" y="3918828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 smtClean="0"/>
              <a:t>Victoria.Harpool@tn.gov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22849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C Powerpoint Slide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EsriMapsInfo xmlns="ESRI.ArcGIS.Mapping.OfficeIntegration.PowerPointInfo">
  <Version>Version1</Version>
  <RequiresSignIn>False</RequiresSignIn>
</EsriMapsInfo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EsriMapsInfo xmlns="ESRI.ArcGIS.Mapping.OfficeIntegration.PowerPointInfo">
  <Version>Version1</Version>
  <RequiresSignIn>False</RequiresSignIn>
</EsriMapsInfo>
</file>

<file path=customXml/item11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F7B063A7-5A33-4210-9F5E-454456C79C63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293D139B-4AE4-4261-98C3-6F45A7FC713C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26DB79BE-FE66-4D6C-B4B7-73481348FA1E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E47C5F19-C7B3-4048-9C1A-051DFFDACECB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E7C3121E-7E2E-44A0-BCD6-A057D40B6B17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7296ADBB-494B-4648-8E90-FB3836498676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B8B23180-6F5C-485D-BB70-58588740BF40}">
  <ds:schemaRefs>
    <ds:schemaRef ds:uri="ESRI.ArcGIS.Mapping.OfficeIntegration.PowerPointInfo"/>
  </ds:schemaRefs>
</ds:datastoreItem>
</file>

<file path=customXml/itemProps8.xml><?xml version="1.0" encoding="utf-8"?>
<ds:datastoreItem xmlns:ds="http://schemas.openxmlformats.org/officeDocument/2006/customXml" ds:itemID="{16BED97D-84A8-4132-A847-B065429A1FC4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21ECA8CC-7DDB-4695-88E8-45499ED16B17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17E9F462-075D-4756-A97E-440A8680E7FB}">
  <ds:schemaRefs>
    <ds:schemaRef ds:uri="ESRI.ArcGIS.Mapping.OfficeIntegration.PowerPointInfo"/>
  </ds:schemaRefs>
</ds:datastoreItem>
</file>

<file path=customXml/itemProps11.xml><?xml version="1.0" encoding="utf-8"?>
<ds:datastoreItem xmlns:ds="http://schemas.openxmlformats.org/officeDocument/2006/customXml" ds:itemID="{C6542A92-FDA8-4A4C-9B8D-8425261A48A4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THEC Powerpoint Slide Master</Template>
  <TotalTime>15249</TotalTime>
  <Words>1044</Words>
  <Application>Microsoft Office PowerPoint</Application>
  <PresentationFormat>On-screen Show (4:3)</PresentationFormat>
  <Paragraphs>245</Paragraphs>
  <Slides>14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THEC Powerpoint Slide Master</vt:lpstr>
      <vt:lpstr>Office Theme</vt:lpstr>
      <vt:lpstr>Quality Assurance Funding</vt:lpstr>
      <vt:lpstr>PowerPoint Presentation</vt:lpstr>
      <vt:lpstr>Standards Review Process</vt:lpstr>
      <vt:lpstr>2015-20 QAF Standards</vt:lpstr>
      <vt:lpstr>General Education</vt:lpstr>
      <vt:lpstr>Major Field Assessment</vt:lpstr>
      <vt:lpstr>2015-20 Defining Features</vt:lpstr>
      <vt:lpstr>Academic Programs</vt:lpstr>
      <vt:lpstr>Institutional Satisfaction Study</vt:lpstr>
      <vt:lpstr>Adult Learner Success</vt:lpstr>
      <vt:lpstr>TN Job Market Graduate Placement</vt:lpstr>
      <vt:lpstr>Student Access and Success</vt:lpstr>
      <vt:lpstr>Next Steps</vt:lpstr>
      <vt:lpstr>Questions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Academic Affairs</dc:creator>
  <cp:lastModifiedBy>Betty.Dandridge Johnson</cp:lastModifiedBy>
  <cp:revision>478</cp:revision>
  <cp:lastPrinted>2013-08-23T12:58:46Z</cp:lastPrinted>
  <dcterms:created xsi:type="dcterms:W3CDTF">2006-08-16T00:00:00Z</dcterms:created>
  <dcterms:modified xsi:type="dcterms:W3CDTF">2015-07-22T11:58:09Z</dcterms:modified>
</cp:coreProperties>
</file>