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89" r:id="rId3"/>
    <p:sldId id="290" r:id="rId4"/>
    <p:sldId id="291" r:id="rId5"/>
    <p:sldId id="292" r:id="rId6"/>
    <p:sldId id="28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0C20B4-36EC-4D20-A1F0-6577FBB6216D}">
          <p14:sldIdLst>
            <p14:sldId id="260"/>
            <p14:sldId id="289"/>
            <p14:sldId id="290"/>
            <p14:sldId id="291"/>
            <p14:sldId id="292"/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87" autoAdjust="0"/>
  </p:normalViewPr>
  <p:slideViewPr>
    <p:cSldViewPr>
      <p:cViewPr>
        <p:scale>
          <a:sx n="76" d="100"/>
          <a:sy n="76" d="100"/>
        </p:scale>
        <p:origin x="-738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BCFBD-AECD-4B4F-83EA-71E27D6C32D0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F16BB-A437-4957-A6C9-E68FDEDD8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9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Primarily within TN higher </a:t>
            </a:r>
            <a:r>
              <a:rPr lang="en-US" dirty="0" err="1" smtClean="0"/>
              <a:t>ed</a:t>
            </a:r>
            <a:r>
              <a:rPr lang="en-US" dirty="0" smtClean="0"/>
              <a:t>, or</a:t>
            </a:r>
            <a:r>
              <a:rPr lang="en-US" baseline="0" dirty="0" smtClean="0"/>
              <a:t> TN residents coming back into the state after leaving to enroll out-of-state.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8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thec/article/2015-legislative-report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mily.house@tn.gov" TargetMode="External"/><Relationship Id="rId2" Type="http://schemas.openxmlformats.org/officeDocument/2006/relationships/hyperlink" Target="mailto:alexander.gorbunov@tn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Articulation and Transfer Report: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AY 2014-15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4267200"/>
            <a:ext cx="77724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solidFill>
                  <a:srgbClr val="000090"/>
                </a:solidFill>
              </a:rPr>
              <a:t>Emily House</a:t>
            </a:r>
          </a:p>
          <a:p>
            <a:r>
              <a:rPr lang="en-US" sz="2800" dirty="0">
                <a:solidFill>
                  <a:srgbClr val="000090"/>
                </a:solidFill>
              </a:rPr>
              <a:t>Tennessee Higher Education </a:t>
            </a:r>
            <a:r>
              <a:rPr lang="en-US" sz="2800" dirty="0" smtClean="0">
                <a:solidFill>
                  <a:srgbClr val="000090"/>
                </a:solidFill>
              </a:rPr>
              <a:t>Commission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Fall Quarterly Meeting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November 19, 2015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Report available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marL="0" indent="0" algn="ctr">
              <a:buNone/>
            </a:pPr>
            <a:endParaRPr lang="en-US" sz="2800" dirty="0" smtClean="0">
              <a:hlinkClick r:id="rId2"/>
            </a:endParaRPr>
          </a:p>
          <a:p>
            <a:pPr marL="0" indent="0" algn="ctr">
              <a:buNone/>
            </a:pPr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://www.tn.gov/thec/article/2015-legislative-</a:t>
            </a:r>
            <a:r>
              <a:rPr lang="en-US" sz="2400" dirty="0" smtClean="0">
                <a:hlinkClick r:id="rId2"/>
              </a:rPr>
              <a:t>reports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0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Where transfer occurs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rcRect t="673" b="673"/>
          <a:stretch>
            <a:fillRect/>
          </a:stretch>
        </p:blipFill>
        <p:spPr>
          <a:xfrm>
            <a:off x="381000" y="1371600"/>
            <a:ext cx="83820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976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Transfer is multi-directional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49831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905001" y="1459535"/>
            <a:ext cx="5562600" cy="4865065"/>
            <a:chOff x="0" y="0"/>
            <a:chExt cx="4400549" cy="3576978"/>
          </a:xfrm>
        </p:grpSpPr>
        <p:sp>
          <p:nvSpPr>
            <p:cNvPr id="22" name="TextBox 22"/>
            <p:cNvSpPr txBox="1"/>
            <p:nvPr/>
          </p:nvSpPr>
          <p:spPr>
            <a:xfrm>
              <a:off x="1038223" y="2333625"/>
              <a:ext cx="1038225" cy="25717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00">
                  <a:latin typeface="Open Sans" pitchFamily="34" charset="0"/>
                  <a:ea typeface="Open Sans" pitchFamily="34" charset="0"/>
                  <a:cs typeface="Open Sans" pitchFamily="34" charset="0"/>
                </a:rPr>
                <a:t>Horizontal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0"/>
              <a:ext cx="4400549" cy="3576978"/>
              <a:chOff x="0" y="0"/>
              <a:chExt cx="4400549" cy="3576978"/>
            </a:xfrm>
          </p:grpSpPr>
          <p:sp>
            <p:nvSpPr>
              <p:cNvPr id="24" name="TextBox 19"/>
              <p:cNvSpPr txBox="1"/>
              <p:nvPr/>
            </p:nvSpPr>
            <p:spPr>
              <a:xfrm>
                <a:off x="2533650" y="2324976"/>
                <a:ext cx="895350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Vertical</a:t>
                </a:r>
              </a:p>
            </p:txBody>
          </p:sp>
          <p:sp>
            <p:nvSpPr>
              <p:cNvPr id="25" name="TextBox 2"/>
              <p:cNvSpPr txBox="1"/>
              <p:nvPr/>
            </p:nvSpPr>
            <p:spPr>
              <a:xfrm>
                <a:off x="1028698" y="962025"/>
                <a:ext cx="857251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Vertical</a:t>
                </a:r>
              </a:p>
            </p:txBody>
          </p:sp>
          <p:sp>
            <p:nvSpPr>
              <p:cNvPr id="26" name="TextBox 20"/>
              <p:cNvSpPr txBox="1"/>
              <p:nvPr/>
            </p:nvSpPr>
            <p:spPr>
              <a:xfrm>
                <a:off x="2362199" y="952500"/>
                <a:ext cx="1047751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Horizontal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0" y="0"/>
                <a:ext cx="4400549" cy="3576978"/>
                <a:chOff x="0" y="0"/>
                <a:chExt cx="4400549" cy="3576978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0" y="0"/>
                  <a:ext cx="4400549" cy="3576978"/>
                  <a:chOff x="0" y="0"/>
                  <a:chExt cx="3562350" cy="3005480"/>
                </a:xfrm>
              </p:grpSpPr>
              <p:sp>
                <p:nvSpPr>
                  <p:cNvPr id="30" name="Flowchart: Alternate Process 29"/>
                  <p:cNvSpPr/>
                  <p:nvPr/>
                </p:nvSpPr>
                <p:spPr>
                  <a:xfrm>
                    <a:off x="0" y="120967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COMMUNITY COLLEGE</a:t>
                    </a:r>
                  </a:p>
                </p:txBody>
              </p:sp>
              <p:sp>
                <p:nvSpPr>
                  <p:cNvPr id="31" name="Up Arrow 30"/>
                  <p:cNvSpPr/>
                  <p:nvPr/>
                </p:nvSpPr>
                <p:spPr>
                  <a:xfrm rot="2803996">
                    <a:off x="372907" y="123040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6,092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47.2%</a:t>
                    </a:r>
                  </a:p>
                </p:txBody>
              </p:sp>
              <p:sp>
                <p:nvSpPr>
                  <p:cNvPr id="32" name="Flowchart: Alternate Process 31"/>
                  <p:cNvSpPr/>
                  <p:nvPr/>
                </p:nvSpPr>
                <p:spPr>
                  <a:xfrm>
                    <a:off x="1195388" y="240982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COMMUNITY COLLEGE</a:t>
                    </a:r>
                  </a:p>
                </p:txBody>
              </p:sp>
              <p:sp>
                <p:nvSpPr>
                  <p:cNvPr id="33" name="Flowchart: Alternate Process 32"/>
                  <p:cNvSpPr/>
                  <p:nvPr/>
                </p:nvSpPr>
                <p:spPr>
                  <a:xfrm>
                    <a:off x="1195388" y="0"/>
                    <a:ext cx="1212010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PUBLIC UNIVERSITY</a:t>
                    </a:r>
                  </a:p>
                </p:txBody>
              </p:sp>
              <p:sp>
                <p:nvSpPr>
                  <p:cNvPr id="34" name="Flowchart: Alternate Process 33"/>
                  <p:cNvSpPr/>
                  <p:nvPr/>
                </p:nvSpPr>
                <p:spPr>
                  <a:xfrm>
                    <a:off x="2371725" y="120967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PUBLIC UNIVERSITY</a:t>
                    </a:r>
                  </a:p>
                </p:txBody>
              </p:sp>
              <p:sp>
                <p:nvSpPr>
                  <p:cNvPr id="35" name="Up Arrow 34"/>
                  <p:cNvSpPr/>
                  <p:nvPr/>
                </p:nvSpPr>
                <p:spPr>
                  <a:xfrm rot="19001877">
                    <a:off x="268131" y="1828014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1,709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13.2%</a:t>
                    </a:r>
                  </a:p>
                  <a:p>
                    <a:pPr algn="ctr"/>
                    <a:endParaRPr lang="en-US" sz="90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110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  <p:sp>
                <p:nvSpPr>
                  <p:cNvPr id="36" name="Up Arrow 35"/>
                  <p:cNvSpPr/>
                  <p:nvPr/>
                </p:nvSpPr>
                <p:spPr>
                  <a:xfrm rot="13597837">
                    <a:off x="2525558" y="1961365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3,376</a:t>
                    </a:r>
                  </a:p>
                  <a:p>
                    <a:pPr algn="ctr"/>
                    <a:r>
                      <a:rPr lang="en-US" sz="13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26.1%</a:t>
                    </a:r>
                  </a:p>
                  <a:p>
                    <a:pPr algn="ctr"/>
                    <a:endParaRPr lang="en-US" sz="800" dirty="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900" dirty="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1100" dirty="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  <p:sp>
                <p:nvSpPr>
                  <p:cNvPr id="37" name="Up Arrow 36"/>
                  <p:cNvSpPr/>
                  <p:nvPr/>
                </p:nvSpPr>
                <p:spPr>
                  <a:xfrm rot="8230758">
                    <a:off x="2573181" y="275439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1,740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13.5%</a:t>
                    </a:r>
                  </a:p>
                  <a:p>
                    <a:pPr algn="ctr"/>
                    <a:endParaRPr lang="en-US" sz="110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</p:grpSp>
            <p:sp>
              <p:nvSpPr>
                <p:cNvPr id="29" name="TextBox 1"/>
                <p:cNvSpPr txBox="1"/>
                <p:nvPr/>
              </p:nvSpPr>
              <p:spPr>
                <a:xfrm>
                  <a:off x="1485899" y="1628775"/>
                  <a:ext cx="1438275" cy="371475"/>
                </a:xfrm>
                <a:prstGeom prst="rect">
                  <a:avLst/>
                </a:prstGeom>
                <a:solidFill>
                  <a:schemeClr val="lt1"/>
                </a:solidFill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>
                      <a:latin typeface="Open Sans" pitchFamily="34" charset="0"/>
                      <a:ea typeface="Open Sans" pitchFamily="34" charset="0"/>
                      <a:cs typeface="Open Sans" pitchFamily="34" charset="0"/>
                    </a:rPr>
                    <a:t>N = 12,917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1293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47" y="1066800"/>
            <a:ext cx="8233353" cy="530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Out-of-state transfers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7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D22630"/>
                </a:solidFill>
              </a:rPr>
              <a:t>Questions?</a:t>
            </a:r>
            <a:endParaRPr lang="en-US" dirty="0">
              <a:solidFill>
                <a:srgbClr val="D2263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alexander.gorbunov@tn.gov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emily.house@tn.gov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706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84</Words>
  <Application>Microsoft Office PowerPoint</Application>
  <PresentationFormat>On-screen Show (4:3)</PresentationFormat>
  <Paragraphs>37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Articulation and Transfer Report: AY 2014-15</vt:lpstr>
      <vt:lpstr>Report available</vt:lpstr>
      <vt:lpstr>Where transfer occurs</vt:lpstr>
      <vt:lpstr>Transfer is multi-directional</vt:lpstr>
      <vt:lpstr>Out-of-state transfers</vt:lpstr>
      <vt:lpstr>Questions?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Emily House</cp:lastModifiedBy>
  <cp:revision>31</cp:revision>
  <dcterms:created xsi:type="dcterms:W3CDTF">2015-09-11T02:11:17Z</dcterms:created>
  <dcterms:modified xsi:type="dcterms:W3CDTF">2015-11-18T14:46:32Z</dcterms:modified>
</cp:coreProperties>
</file>