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3" r:id="rId20"/>
    <p:sldId id="271" r:id="rId21"/>
    <p:sldId id="274" r:id="rId22"/>
    <p:sldId id="272" r:id="rId23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246"/>
    <a:srgbClr val="1A2343"/>
    <a:srgbClr val="011D5F"/>
    <a:srgbClr val="E71B1B"/>
    <a:srgbClr val="7E7E82"/>
    <a:srgbClr val="C8141E"/>
    <a:srgbClr val="514F50"/>
    <a:srgbClr val="FF1925"/>
    <a:srgbClr val="7F7F7F"/>
    <a:srgbClr val="D42A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8A98C9-C4F7-4CBF-B709-DBD37F9903AC}" v="2" dt="2024-07-31T23:30:53.9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44888" autoAdjust="0"/>
  </p:normalViewPr>
  <p:slideViewPr>
    <p:cSldViewPr>
      <p:cViewPr varScale="1">
        <p:scale>
          <a:sx n="45" d="100"/>
          <a:sy n="45" d="100"/>
        </p:scale>
        <p:origin x="2286" y="4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0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rek C. Fregeolle" userId="8aeb80d1-910b-4bc6-b235-e873adf24855" providerId="ADAL" clId="{9804025D-069B-4801-A646-4DF59D4F7E51}"/>
    <pc:docChg chg="custSel modSld">
      <pc:chgData name="Derek C. Fregeolle" userId="8aeb80d1-910b-4bc6-b235-e873adf24855" providerId="ADAL" clId="{9804025D-069B-4801-A646-4DF59D4F7E51}" dt="2023-03-07T17:58:09.695" v="1725" actId="20577"/>
      <pc:docMkLst>
        <pc:docMk/>
      </pc:docMkLst>
      <pc:sldChg chg="modSp mod">
        <pc:chgData name="Derek C. Fregeolle" userId="8aeb80d1-910b-4bc6-b235-e873adf24855" providerId="ADAL" clId="{9804025D-069B-4801-A646-4DF59D4F7E51}" dt="2023-03-01T15:44:47.035" v="17" actId="27636"/>
        <pc:sldMkLst>
          <pc:docMk/>
          <pc:sldMk cId="2681747527" sldId="256"/>
        </pc:sldMkLst>
        <pc:spChg chg="mod">
          <ac:chgData name="Derek C. Fregeolle" userId="8aeb80d1-910b-4bc6-b235-e873adf24855" providerId="ADAL" clId="{9804025D-069B-4801-A646-4DF59D4F7E51}" dt="2023-03-01T15:44:47.035" v="17" actId="27636"/>
          <ac:spMkLst>
            <pc:docMk/>
            <pc:sldMk cId="2681747527" sldId="256"/>
            <ac:spMk id="20" creationId="{00000000-0000-0000-0000-000000000000}"/>
          </ac:spMkLst>
        </pc:spChg>
      </pc:sldChg>
      <pc:sldChg chg="modSp mod">
        <pc:chgData name="Derek C. Fregeolle" userId="8aeb80d1-910b-4bc6-b235-e873adf24855" providerId="ADAL" clId="{9804025D-069B-4801-A646-4DF59D4F7E51}" dt="2023-03-07T17:52:21.343" v="1482" actId="13926"/>
        <pc:sldMkLst>
          <pc:docMk/>
          <pc:sldMk cId="894153485" sldId="262"/>
        </pc:sldMkLst>
        <pc:spChg chg="mod">
          <ac:chgData name="Derek C. Fregeolle" userId="8aeb80d1-910b-4bc6-b235-e873adf24855" providerId="ADAL" clId="{9804025D-069B-4801-A646-4DF59D4F7E51}" dt="2023-03-07T17:52:21.343" v="1482" actId="13926"/>
          <ac:spMkLst>
            <pc:docMk/>
            <pc:sldMk cId="894153485" sldId="262"/>
            <ac:spMk id="3" creationId="{A74EAB3B-6658-62F4-C44D-D4C58B9E423C}"/>
          </ac:spMkLst>
        </pc:spChg>
      </pc:sldChg>
      <pc:sldChg chg="addSp delSp modSp mod modNotesTx">
        <pc:chgData name="Derek C. Fregeolle" userId="8aeb80d1-910b-4bc6-b235-e873adf24855" providerId="ADAL" clId="{9804025D-069B-4801-A646-4DF59D4F7E51}" dt="2023-03-07T17:54:17.506" v="1524" actId="478"/>
        <pc:sldMkLst>
          <pc:docMk/>
          <pc:sldMk cId="2844399095" sldId="267"/>
        </pc:sldMkLst>
        <pc:spChg chg="mod">
          <ac:chgData name="Derek C. Fregeolle" userId="8aeb80d1-910b-4bc6-b235-e873adf24855" providerId="ADAL" clId="{9804025D-069B-4801-A646-4DF59D4F7E51}" dt="2023-03-07T17:52:44.654" v="1484" actId="27636"/>
          <ac:spMkLst>
            <pc:docMk/>
            <pc:sldMk cId="2844399095" sldId="267"/>
            <ac:spMk id="3" creationId="{BA9570AD-9F1B-DB3D-B676-15B30BCA756B}"/>
          </ac:spMkLst>
        </pc:spChg>
        <pc:spChg chg="add del mod">
          <ac:chgData name="Derek C. Fregeolle" userId="8aeb80d1-910b-4bc6-b235-e873adf24855" providerId="ADAL" clId="{9804025D-069B-4801-A646-4DF59D4F7E51}" dt="2023-03-07T17:54:17.506" v="1524" actId="478"/>
          <ac:spMkLst>
            <pc:docMk/>
            <pc:sldMk cId="2844399095" sldId="267"/>
            <ac:spMk id="4" creationId="{210EAAD4-46F8-A9FB-EDE0-F7C19F59EE5F}"/>
          </ac:spMkLst>
        </pc:spChg>
      </pc:sldChg>
      <pc:sldChg chg="addSp modSp mod modNotesTx">
        <pc:chgData name="Derek C. Fregeolle" userId="8aeb80d1-910b-4bc6-b235-e873adf24855" providerId="ADAL" clId="{9804025D-069B-4801-A646-4DF59D4F7E51}" dt="2023-03-07T17:55:14.811" v="1536" actId="6549"/>
        <pc:sldMkLst>
          <pc:docMk/>
          <pc:sldMk cId="999149397" sldId="268"/>
        </pc:sldMkLst>
        <pc:spChg chg="mod">
          <ac:chgData name="Derek C. Fregeolle" userId="8aeb80d1-910b-4bc6-b235-e873adf24855" providerId="ADAL" clId="{9804025D-069B-4801-A646-4DF59D4F7E51}" dt="2023-03-07T17:55:04.688" v="1534" actId="404"/>
          <ac:spMkLst>
            <pc:docMk/>
            <pc:sldMk cId="999149397" sldId="268"/>
            <ac:spMk id="3" creationId="{A4BFB799-C06C-0801-CFA5-C08789F6C2D7}"/>
          </ac:spMkLst>
        </pc:spChg>
        <pc:spChg chg="add mod">
          <ac:chgData name="Derek C. Fregeolle" userId="8aeb80d1-910b-4bc6-b235-e873adf24855" providerId="ADAL" clId="{9804025D-069B-4801-A646-4DF59D4F7E51}" dt="2023-03-01T16:38:10.713" v="973" actId="1076"/>
          <ac:spMkLst>
            <pc:docMk/>
            <pc:sldMk cId="999149397" sldId="268"/>
            <ac:spMk id="4" creationId="{4B8A2723-1AF7-5B59-5864-C6FA595DBEDF}"/>
          </ac:spMkLst>
        </pc:spChg>
      </pc:sldChg>
      <pc:sldChg chg="addSp delSp modSp mod">
        <pc:chgData name="Derek C. Fregeolle" userId="8aeb80d1-910b-4bc6-b235-e873adf24855" providerId="ADAL" clId="{9804025D-069B-4801-A646-4DF59D4F7E51}" dt="2023-03-07T17:55:42.321" v="1537" actId="478"/>
        <pc:sldMkLst>
          <pc:docMk/>
          <pc:sldMk cId="3717000306" sldId="269"/>
        </pc:sldMkLst>
        <pc:spChg chg="mod">
          <ac:chgData name="Derek C. Fregeolle" userId="8aeb80d1-910b-4bc6-b235-e873adf24855" providerId="ADAL" clId="{9804025D-069B-4801-A646-4DF59D4F7E51}" dt="2023-03-01T16:44:06.453" v="1254" actId="20577"/>
          <ac:spMkLst>
            <pc:docMk/>
            <pc:sldMk cId="3717000306" sldId="269"/>
            <ac:spMk id="3" creationId="{4FB45A3D-CBDE-4A91-9E6E-A8CC137FE231}"/>
          </ac:spMkLst>
        </pc:spChg>
        <pc:spChg chg="add del mod">
          <ac:chgData name="Derek C. Fregeolle" userId="8aeb80d1-910b-4bc6-b235-e873adf24855" providerId="ADAL" clId="{9804025D-069B-4801-A646-4DF59D4F7E51}" dt="2023-03-07T17:55:42.321" v="1537" actId="478"/>
          <ac:spMkLst>
            <pc:docMk/>
            <pc:sldMk cId="3717000306" sldId="269"/>
            <ac:spMk id="4" creationId="{D14D9A15-40B7-5DFE-8B07-724ACCD9F915}"/>
          </ac:spMkLst>
        </pc:spChg>
      </pc:sldChg>
      <pc:sldChg chg="addSp delSp modSp mod">
        <pc:chgData name="Derek C. Fregeolle" userId="8aeb80d1-910b-4bc6-b235-e873adf24855" providerId="ADAL" clId="{9804025D-069B-4801-A646-4DF59D4F7E51}" dt="2023-03-07T17:55:51.870" v="1538" actId="478"/>
        <pc:sldMkLst>
          <pc:docMk/>
          <pc:sldMk cId="2926392688" sldId="270"/>
        </pc:sldMkLst>
        <pc:spChg chg="mod">
          <ac:chgData name="Derek C. Fregeolle" userId="8aeb80d1-910b-4bc6-b235-e873adf24855" providerId="ADAL" clId="{9804025D-069B-4801-A646-4DF59D4F7E51}" dt="2023-03-01T16:46:20.886" v="1424" actId="404"/>
          <ac:spMkLst>
            <pc:docMk/>
            <pc:sldMk cId="2926392688" sldId="270"/>
            <ac:spMk id="3" creationId="{E223465C-D460-4145-A8C0-F4C7CF9F4D55}"/>
          </ac:spMkLst>
        </pc:spChg>
        <pc:spChg chg="add del mod">
          <ac:chgData name="Derek C. Fregeolle" userId="8aeb80d1-910b-4bc6-b235-e873adf24855" providerId="ADAL" clId="{9804025D-069B-4801-A646-4DF59D4F7E51}" dt="2023-03-07T17:55:51.870" v="1538" actId="478"/>
          <ac:spMkLst>
            <pc:docMk/>
            <pc:sldMk cId="2926392688" sldId="270"/>
            <ac:spMk id="4" creationId="{84E9E6F3-1FC3-1FBF-1E79-9EE659A1780C}"/>
          </ac:spMkLst>
        </pc:spChg>
      </pc:sldChg>
      <pc:sldChg chg="modSp mod">
        <pc:chgData name="Derek C. Fregeolle" userId="8aeb80d1-910b-4bc6-b235-e873adf24855" providerId="ADAL" clId="{9804025D-069B-4801-A646-4DF59D4F7E51}" dt="2023-03-01T16:46:44.700" v="1425" actId="2710"/>
        <pc:sldMkLst>
          <pc:docMk/>
          <pc:sldMk cId="4088806858" sldId="271"/>
        </pc:sldMkLst>
        <pc:spChg chg="mod">
          <ac:chgData name="Derek C. Fregeolle" userId="8aeb80d1-910b-4bc6-b235-e873adf24855" providerId="ADAL" clId="{9804025D-069B-4801-A646-4DF59D4F7E51}" dt="2023-03-01T16:46:44.700" v="1425" actId="2710"/>
          <ac:spMkLst>
            <pc:docMk/>
            <pc:sldMk cId="4088806858" sldId="271"/>
            <ac:spMk id="3" creationId="{1205D4DE-D974-0D5E-84A1-5BB2BF5951A3}"/>
          </ac:spMkLst>
        </pc:spChg>
      </pc:sldChg>
      <pc:sldChg chg="addSp delSp modSp mod modNotesTx">
        <pc:chgData name="Derek C. Fregeolle" userId="8aeb80d1-910b-4bc6-b235-e873adf24855" providerId="ADAL" clId="{9804025D-069B-4801-A646-4DF59D4F7E51}" dt="2023-03-07T17:58:09.695" v="1725" actId="20577"/>
        <pc:sldMkLst>
          <pc:docMk/>
          <pc:sldMk cId="4165078905" sldId="273"/>
        </pc:sldMkLst>
        <pc:spChg chg="mod">
          <ac:chgData name="Derek C. Fregeolle" userId="8aeb80d1-910b-4bc6-b235-e873adf24855" providerId="ADAL" clId="{9804025D-069B-4801-A646-4DF59D4F7E51}" dt="2023-03-07T17:58:09.695" v="1725" actId="20577"/>
          <ac:spMkLst>
            <pc:docMk/>
            <pc:sldMk cId="4165078905" sldId="273"/>
            <ac:spMk id="3" creationId="{E223465C-D460-4145-A8C0-F4C7CF9F4D55}"/>
          </ac:spMkLst>
        </pc:spChg>
        <pc:spChg chg="add del mod">
          <ac:chgData name="Derek C. Fregeolle" userId="8aeb80d1-910b-4bc6-b235-e873adf24855" providerId="ADAL" clId="{9804025D-069B-4801-A646-4DF59D4F7E51}" dt="2023-03-07T17:55:54.864" v="1539" actId="478"/>
          <ac:spMkLst>
            <pc:docMk/>
            <pc:sldMk cId="4165078905" sldId="273"/>
            <ac:spMk id="4" creationId="{042A6E20-3EBE-0101-BDCE-23B206AE5D64}"/>
          </ac:spMkLst>
        </pc:spChg>
      </pc:sldChg>
    </pc:docChg>
  </pc:docChgLst>
  <pc:docChgLst>
    <pc:chgData name="Alex Pellom" userId="a35f2645-9638-4b8d-96b8-b57c69a04712" providerId="ADAL" clId="{4C6063E3-2220-425B-AE44-81F008A51A38}"/>
    <pc:docChg chg="custSel modSld">
      <pc:chgData name="Alex Pellom" userId="a35f2645-9638-4b8d-96b8-b57c69a04712" providerId="ADAL" clId="{4C6063E3-2220-425B-AE44-81F008A51A38}" dt="2024-07-31T21:08:53.614" v="14" actId="20577"/>
      <pc:docMkLst>
        <pc:docMk/>
      </pc:docMkLst>
      <pc:sldChg chg="modSp mod">
        <pc:chgData name="Alex Pellom" userId="a35f2645-9638-4b8d-96b8-b57c69a04712" providerId="ADAL" clId="{4C6063E3-2220-425B-AE44-81F008A51A38}" dt="2024-07-31T21:03:14.219" v="1" actId="14100"/>
        <pc:sldMkLst>
          <pc:docMk/>
          <pc:sldMk cId="2681747527" sldId="256"/>
        </pc:sldMkLst>
        <pc:spChg chg="mod">
          <ac:chgData name="Alex Pellom" userId="a35f2645-9638-4b8d-96b8-b57c69a04712" providerId="ADAL" clId="{4C6063E3-2220-425B-AE44-81F008A51A38}" dt="2024-07-31T21:03:14.219" v="1" actId="14100"/>
          <ac:spMkLst>
            <pc:docMk/>
            <pc:sldMk cId="2681747527" sldId="256"/>
            <ac:spMk id="18" creationId="{00000000-0000-0000-0000-000000000000}"/>
          </ac:spMkLst>
        </pc:spChg>
      </pc:sldChg>
      <pc:sldChg chg="modSp mod">
        <pc:chgData name="Alex Pellom" userId="a35f2645-9638-4b8d-96b8-b57c69a04712" providerId="ADAL" clId="{4C6063E3-2220-425B-AE44-81F008A51A38}" dt="2024-07-31T21:08:53.614" v="14" actId="20577"/>
        <pc:sldMkLst>
          <pc:docMk/>
          <pc:sldMk cId="2844399095" sldId="267"/>
        </pc:sldMkLst>
        <pc:spChg chg="mod">
          <ac:chgData name="Alex Pellom" userId="a35f2645-9638-4b8d-96b8-b57c69a04712" providerId="ADAL" clId="{4C6063E3-2220-425B-AE44-81F008A51A38}" dt="2024-07-31T21:08:53.614" v="14" actId="20577"/>
          <ac:spMkLst>
            <pc:docMk/>
            <pc:sldMk cId="2844399095" sldId="267"/>
            <ac:spMk id="3" creationId="{BA9570AD-9F1B-DB3D-B676-15B30BCA756B}"/>
          </ac:spMkLst>
        </pc:spChg>
      </pc:sldChg>
      <pc:sldChg chg="delSp modSp mod">
        <pc:chgData name="Alex Pellom" userId="a35f2645-9638-4b8d-96b8-b57c69a04712" providerId="ADAL" clId="{4C6063E3-2220-425B-AE44-81F008A51A38}" dt="2024-07-31T21:08:20.930" v="8" actId="20577"/>
        <pc:sldMkLst>
          <pc:docMk/>
          <pc:sldMk cId="999149397" sldId="268"/>
        </pc:sldMkLst>
        <pc:spChg chg="mod">
          <ac:chgData name="Alex Pellom" userId="a35f2645-9638-4b8d-96b8-b57c69a04712" providerId="ADAL" clId="{4C6063E3-2220-425B-AE44-81F008A51A38}" dt="2024-07-31T21:08:20.930" v="8" actId="20577"/>
          <ac:spMkLst>
            <pc:docMk/>
            <pc:sldMk cId="999149397" sldId="268"/>
            <ac:spMk id="3" creationId="{A4BFB799-C06C-0801-CFA5-C08789F6C2D7}"/>
          </ac:spMkLst>
        </pc:spChg>
        <pc:spChg chg="del">
          <ac:chgData name="Alex Pellom" userId="a35f2645-9638-4b8d-96b8-b57c69a04712" providerId="ADAL" clId="{4C6063E3-2220-425B-AE44-81F008A51A38}" dt="2024-07-31T21:07:04.013" v="2" actId="478"/>
          <ac:spMkLst>
            <pc:docMk/>
            <pc:sldMk cId="999149397" sldId="268"/>
            <ac:spMk id="4" creationId="{4B8A2723-1AF7-5B59-5864-C6FA595DBEDF}"/>
          </ac:spMkLst>
        </pc:spChg>
      </pc:sldChg>
      <pc:sldChg chg="modSp mod">
        <pc:chgData name="Alex Pellom" userId="a35f2645-9638-4b8d-96b8-b57c69a04712" providerId="ADAL" clId="{4C6063E3-2220-425B-AE44-81F008A51A38}" dt="2024-07-31T21:08:28.864" v="10" actId="20577"/>
        <pc:sldMkLst>
          <pc:docMk/>
          <pc:sldMk cId="2926392688" sldId="270"/>
        </pc:sldMkLst>
        <pc:spChg chg="mod">
          <ac:chgData name="Alex Pellom" userId="a35f2645-9638-4b8d-96b8-b57c69a04712" providerId="ADAL" clId="{4C6063E3-2220-425B-AE44-81F008A51A38}" dt="2024-07-31T21:08:28.864" v="10" actId="20577"/>
          <ac:spMkLst>
            <pc:docMk/>
            <pc:sldMk cId="2926392688" sldId="270"/>
            <ac:spMk id="3" creationId="{E223465C-D460-4145-A8C0-F4C7CF9F4D55}"/>
          </ac:spMkLst>
        </pc:spChg>
      </pc:sldChg>
      <pc:sldChg chg="modSp mod">
        <pc:chgData name="Alex Pellom" userId="a35f2645-9638-4b8d-96b8-b57c69a04712" providerId="ADAL" clId="{4C6063E3-2220-425B-AE44-81F008A51A38}" dt="2024-07-31T21:08:36.082" v="11" actId="20577"/>
        <pc:sldMkLst>
          <pc:docMk/>
          <pc:sldMk cId="4165078905" sldId="273"/>
        </pc:sldMkLst>
        <pc:spChg chg="mod">
          <ac:chgData name="Alex Pellom" userId="a35f2645-9638-4b8d-96b8-b57c69a04712" providerId="ADAL" clId="{4C6063E3-2220-425B-AE44-81F008A51A38}" dt="2024-07-31T21:08:36.082" v="11" actId="20577"/>
          <ac:spMkLst>
            <pc:docMk/>
            <pc:sldMk cId="4165078905" sldId="273"/>
            <ac:spMk id="3" creationId="{E223465C-D460-4145-A8C0-F4C7CF9F4D5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A529B845-3DE4-C44E-82C8-700AB11ED3A6}" type="datetime1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A796EF79-0BF4-924E-943E-33FECC0BC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3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6" y="4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/>
          <a:lstStyle>
            <a:lvl1pPr algn="r">
              <a:defRPr sz="1200"/>
            </a:lvl1pPr>
          </a:lstStyle>
          <a:p>
            <a:fld id="{D55E2DDC-EEF2-C84C-B230-6800F23774E3}" type="datetime1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21" tIns="44062" rIns="88121" bIns="440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7" y="4416102"/>
            <a:ext cx="5607711" cy="4182457"/>
          </a:xfrm>
          <a:prstGeom prst="rect">
            <a:avLst/>
          </a:prstGeom>
        </p:spPr>
        <p:txBody>
          <a:bodyPr vert="horz" lIns="88121" tIns="44062" rIns="88121" bIns="440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661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6" y="8830661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 anchor="b"/>
          <a:lstStyle>
            <a:lvl1pPr algn="r">
              <a:defRPr sz="1200"/>
            </a:lvl1pPr>
          </a:lstStyle>
          <a:p>
            <a:fld id="{DE8B79F1-B7B6-4FD2-9263-BB9B47A6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6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10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50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95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48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00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29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15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09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81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06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4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lvl="0" indent="0">
              <a:buSzTx/>
              <a:buNone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sz="2000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respond to an active shooter event during lunch?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your school’s initial response priorities?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does the first (after recognition or notification) 30-seconds for a staff member look like?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does the first (after recognition or notification) 30-seconds for a student look like?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teachers trained to do in response to shots heard?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Lockdown?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Evacuate?</a:t>
            </a:r>
          </a:p>
          <a:p>
            <a:pPr marL="685800" marR="0" lvl="1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cafeteria staff trained to do in response to shots heard?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substitute teachers, volunteers, and other transient staff trained in the school’s response measures?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can place the school on lockdown?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process for this? 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is this communicated?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process for notifying the School Resource Officer (if staffed)?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calls 911?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your initial actions and the actions of the staff?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immediate concerns?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students taught for response?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Run, Hide, Fight / Avoid, Deny, Defend?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interact with officers? 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they’re engaged or near the shooter, what to do: phone on silent, hide, etc.?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to evacuate? 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communicate with others?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respond to an active shooter?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agencies are notified to respond and how are these agencies notified?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school is on lockdown, how does law enforcement gain access to the building?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terms of securing the scene, what are the immediate priorities?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Given the situation, what protective measures would you adopt at this point, if any?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resource needs be prioritized in the event of a secondary attack?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the school trained or exercised with local first responders?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immediate medical/mass care priorities?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partners would you begin to coordinate with at this point?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critical decisions/preparations might need to be made at this point?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issue warnings, alerts, and other emergency messaging?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guide your internal and external communications strategies?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individual (or position) coordinates and delivers your school’s public messaging?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encourage students, staff, and families to take individual steps to prepare for a potential active shooter incident?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school/district encourage staff, students, and the community to report suspicious activity/threats?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method does the school/district use to allow staff, students, and the community to report suspicious activity/threats?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5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is the lead agency on this incident?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guide response efforts at this point?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your school maintain an effective command structure to coordinate emergency response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your school establish a command structure to coordinate your immediate response efforts?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a staging or incident command post being created?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key decision-makers collect information to assess the extent of the situation, including injuries and fatalities?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resources are currently available?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are the key external partners that would support response efforts?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responders enter: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 and group/tactical team approach?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Immediate tactical intervention/first man in?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Another strategy?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actions do the responders on-scene take? What kind of response is needed?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response plans and protocols would your school activate at this point?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will students and staff know when the threat is neutralized, and the scene is secure?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communications methods are the officers using while entering and clearing rooms in the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additional protective measures would be implemented at this time based on your earlier decision to either evacuate, shelter-in-place, or lock-down the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any additional agencies or resources needed?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potential mass care challenges does this type of incident pose for emergency managers and law enforcement response personnel?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your school address challenges of injured students both on-scene and those fleeing away from the scene?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the jurisdiction engage in Rescue Task Force training?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the jurisdiction have the proper equipment to perform this function?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at the school is taking lead on communication with outside agencies?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consistent, coordinated public messaging throughout this phase of response operations?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timely and accurate situational updates for internal and external partners throughout the response period?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and when does your school activate its crisis communications plan?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notify families, key partners, and the public of fatalities or serious injuries?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69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 begin to conduct accountability for students and staff?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are the fleeing students being told (or trained) to go?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fleeing students being searched for weapons?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the students being tracked once they’ve exited school?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fleeing students being helped?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someone screening fleeing students for injuries?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there a notification system used to alert families/all staff?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we gather parents/guardians to keep them informed and calm?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social media have a part in the school systems response to the public?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the off-grounds teacher and students notified of the incident?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directions are they given?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37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coordinate the transition from response to short-term recovery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has the authority to end the lockdown? How is this communicated and what is the process?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the students moved out of the area and safely reunited with parents?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buses used to transport students off-site? How are busses summoned? How long does it take for busses to arrive?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other resources/locations needed for drop-off/pick-up?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guide your school’s short-term recovery process?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meet these priorities?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we reunifying parents with students?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we addressing the parents who are not being reunified?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there any changes that would be made to the reunification site?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victims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multiple students (one victim)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 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Debrief / Interview Areas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/ Guardians without proper identification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Custody concerns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Non-English speaking parents/guardians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is the school system handling the death of on-duty employees?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Notification of next-of-kin?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procedures are in place to manage and secure the scene following the incident?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partners would be engaged to assist with these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your process for tracking the status and location of individuals who have been injured or fatally wounded?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investigative response methods need to be used?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Evidence collection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Field interviews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your school’s mass care recovery priorities at this point?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handle the notification of death or injury to relatives?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policies are in place to support affected populations with counseling and behavioral health resources?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additional resources, if any, would be needed to support family reunification and other support services for families, students, and staff?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information is being pushed out to media, and how? Is there a public information officer (PIO) at your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consistent, coordinated public messaging throughout the recovery period?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provide internal and external partners with timely updates concerning recovery efforts? With families, students, staff, and alumni?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your recovery communications methods include the capability to communicate with students and staff who have language or access and functional needs requirements?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your school and your community thought about the aftermath of this type of incident and what the priorities, needs, and expectations are of the students, staff, families, and community?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district resources are we deploying and where? (for short-term recovery goals)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Psychological/Mental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Reunification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Workers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Transportation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29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u="sng" dirty="0"/>
              <a:t>Facilitator Questions: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Continuity of Learning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long would the school be shut down for? Alternate facility?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learning continues during the period of school closure? What plans exist to facilitate this?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supports will exist for students during lunchtime upon return to school?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coordinate the transition from short-term to long-term recovery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other resources/locations needed are needed?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Victims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Students/staff present during the incident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victims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multiple students (one victim)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 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Non-English speaking parents/guardians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guide your school’s long-term recovery process?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meet these priorities?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procedures are in place to provide continued security to the campus?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partners would be engaged to assist with these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plans/procedures exist to monitor threats and suspicious activity?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information is being pushed out to media, and how?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provide internal and external partners with timely updates concerning recovery efforts? With families, students, staff, and community?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your school/district have the ability to support long-term behavioral health needs for students and staff? If not, are there public or private resources that can support these requirements?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actions, if any, have been identified to help the community heal?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district resources are we deploying and where? (regarding long-term recovery goals)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Psychological/Mental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Workers/Guidance Counselors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64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86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796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59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391020" y="2343150"/>
            <a:ext cx="0" cy="5929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43420" y="2686050"/>
            <a:ext cx="2133600" cy="314324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43420" y="2286001"/>
            <a:ext cx="5181600" cy="400049"/>
          </a:xfrm>
        </p:spPr>
        <p:txBody>
          <a:bodyPr anchor="ctr">
            <a:noAutofit/>
          </a:bodyPr>
          <a:lstStyle>
            <a:lvl1pPr algn="l">
              <a:defRPr sz="2000" b="1" cap="all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477000" y="4572000"/>
            <a:ext cx="2133600" cy="342900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31"/>
          <a:stretch/>
        </p:blipFill>
        <p:spPr>
          <a:xfrm>
            <a:off x="1447800" y="2131219"/>
            <a:ext cx="867021" cy="97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5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accent5"/>
                </a:solidFill>
              </a:defRPr>
            </a:lvl1pPr>
            <a:lvl2pPr marL="742950" indent="-285750">
              <a:buFont typeface="Calibri" panose="020F0502020204030204" pitchFamily="34" charset="0"/>
              <a:buChar char="▫"/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3109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3733800" y="2343150"/>
            <a:ext cx="0" cy="5929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2400" y="2457450"/>
            <a:ext cx="3581400" cy="342900"/>
          </a:xfrm>
        </p:spPr>
        <p:txBody>
          <a:bodyPr anchor="t">
            <a:noAutofit/>
          </a:bodyPr>
          <a:lstStyle>
            <a:lvl1pPr algn="l">
              <a:defRPr sz="24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  <a:endParaRPr lang="en-JM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31" b="1086"/>
          <a:stretch/>
        </p:blipFill>
        <p:spPr>
          <a:xfrm>
            <a:off x="2971801" y="2258615"/>
            <a:ext cx="685799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51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 rot="16200000">
            <a:off x="8315325" y="4600575"/>
            <a:ext cx="285750" cy="457200"/>
          </a:xfrm>
          <a:prstGeom prst="rect">
            <a:avLst/>
          </a:prstGeom>
          <a:noFill/>
        </p:spPr>
        <p:txBody>
          <a:bodyPr vert="vert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B4D3B3-1937-AB48-AF5F-DF2988F16F28}" type="slidenum">
              <a:rPr lang="en-US" sz="1200" smtClean="0">
                <a:solidFill>
                  <a:schemeClr val="accent5"/>
                </a:solidFill>
              </a:rPr>
              <a:t>‹#›</a:t>
            </a:fld>
            <a:endParaRPr lang="en-US" sz="1200" dirty="0">
              <a:solidFill>
                <a:schemeClr val="accent5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57370"/>
            <a:ext cx="754380" cy="75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0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1" r:id="rId3"/>
    <p:sldLayoutId id="2147483690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i="0" kern="1200">
          <a:solidFill>
            <a:schemeClr val="tx2"/>
          </a:solidFill>
          <a:latin typeface="PermianSlabSerifTypeface"/>
          <a:ea typeface="Open Sans Light" panose="020B0306030504020204" pitchFamily="34" charset="0"/>
          <a:cs typeface="PermianSlabSerifTypefac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71B1B"/>
        </a:buClr>
        <a:buFont typeface="Arial" panose="020B0604020202020204" pitchFamily="34" charset="0"/>
        <a:buChar char="•"/>
        <a:defRPr sz="1800" kern="1200">
          <a:solidFill>
            <a:srgbClr val="7E7E82"/>
          </a:solidFill>
          <a:latin typeface="Open Sans"/>
          <a:ea typeface="+mn-ea"/>
          <a:cs typeface="Open San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▫"/>
        <a:defRPr sz="1600" kern="1200">
          <a:solidFill>
            <a:srgbClr val="7E7E82"/>
          </a:solidFill>
          <a:latin typeface="Open Sans"/>
          <a:ea typeface="+mn-ea"/>
          <a:cs typeface="Open San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–"/>
        <a:defRPr sz="1400" kern="1200">
          <a:solidFill>
            <a:srgbClr val="7E7E82"/>
          </a:solidFill>
          <a:latin typeface="Open Sans"/>
          <a:ea typeface="+mn-ea"/>
          <a:cs typeface="Open San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71B1B"/>
        </a:buClr>
        <a:buFont typeface="Wingdings" panose="05000000000000000000" pitchFamily="2" charset="2"/>
        <a:buChar char="§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71B1B"/>
        </a:buClr>
        <a:buFont typeface="Arial" pitchFamily="34" charset="0"/>
        <a:buChar char="»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2514600" y="2666999"/>
            <a:ext cx="3200400" cy="31432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Tabletop Exercise Series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idx="4294967295"/>
          </p:nvPr>
        </p:nvSpPr>
        <p:spPr>
          <a:xfrm>
            <a:off x="4343400" y="4572000"/>
            <a:ext cx="4419604" cy="342900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en-US" dirty="0">
                <a:solidFill>
                  <a:srgbClr val="514F50"/>
                </a:solidFill>
              </a:rPr>
              <a:t>Scenario 3: Active Aggressor at Lunchtime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2514600" y="2266951"/>
            <a:ext cx="6096000" cy="314324"/>
          </a:xfrm>
        </p:spPr>
        <p:txBody>
          <a:bodyPr/>
          <a:lstStyle/>
          <a:p>
            <a:r>
              <a:rPr lang="en-US" sz="3200" dirty="0"/>
              <a:t>Tennessee T.E.S.T Program</a:t>
            </a:r>
          </a:p>
        </p:txBody>
      </p:sp>
    </p:spTree>
    <p:extLst>
      <p:ext uri="{BB962C8B-B14F-4D97-AF65-F5344CB8AC3E}">
        <p14:creationId xmlns:p14="http://schemas.microsoft.com/office/powerpoint/2010/main" val="268174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6EAFD2-E0BB-6ED7-D3A5-9191C224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A8B584-66D1-14ED-11BF-B34BC1E835D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Introductions</a:t>
            </a:r>
          </a:p>
          <a:p>
            <a:r>
              <a:rPr lang="en-US" dirty="0"/>
              <a:t>Name?</a:t>
            </a:r>
          </a:p>
          <a:p>
            <a:r>
              <a:rPr lang="en-US" dirty="0"/>
              <a:t>Organization?</a:t>
            </a:r>
          </a:p>
          <a:p>
            <a:r>
              <a:rPr lang="en-US" dirty="0"/>
              <a:t>What is your role in today’s exercise?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57EFD9-8E23-0F6A-2669-5777A789752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Housekeeping</a:t>
            </a:r>
          </a:p>
          <a:p>
            <a:r>
              <a:rPr lang="en-US" dirty="0"/>
              <a:t>Sign-in Sheets</a:t>
            </a:r>
          </a:p>
          <a:p>
            <a:r>
              <a:rPr lang="en-US" dirty="0"/>
              <a:t>Emergency Exits</a:t>
            </a:r>
          </a:p>
          <a:p>
            <a:r>
              <a:rPr lang="en-US" dirty="0"/>
              <a:t>Restrooms</a:t>
            </a:r>
          </a:p>
          <a:p>
            <a:r>
              <a:rPr lang="en-US" dirty="0"/>
              <a:t>Phones/radios</a:t>
            </a:r>
          </a:p>
          <a:p>
            <a:r>
              <a:rPr lang="en-US" dirty="0"/>
              <a:t>Breaks</a:t>
            </a:r>
          </a:p>
          <a:p>
            <a:r>
              <a:rPr lang="en-US" dirty="0"/>
              <a:t>Refreshments</a:t>
            </a:r>
          </a:p>
          <a:p>
            <a:r>
              <a:rPr lang="en-US" dirty="0"/>
              <a:t>Feedback Forms</a:t>
            </a:r>
          </a:p>
        </p:txBody>
      </p:sp>
    </p:spTree>
    <p:extLst>
      <p:ext uri="{BB962C8B-B14F-4D97-AF65-F5344CB8AC3E}">
        <p14:creationId xmlns:p14="http://schemas.microsoft.com/office/powerpoint/2010/main" val="40405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C0690-34B1-C4BA-83DC-B5358712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Agenda</a:t>
            </a:r>
          </a:p>
        </p:txBody>
      </p:sp>
      <p:pic>
        <p:nvPicPr>
          <p:cNvPr id="6" name="Content Placeholder 5" descr="Clock with solid fill">
            <a:extLst>
              <a:ext uri="{FF2B5EF4-FFF2-40B4-BE49-F238E27FC236}">
                <a16:creationId xmlns:a16="http://schemas.microsoft.com/office/drawing/2014/main" id="{89C21CDC-6CA3-1578-F7F2-496B18CC155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0" y="1666875"/>
            <a:ext cx="2324100" cy="2324100"/>
          </a:xfr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8D783F9-5CEF-2E57-F7C6-6595567B25D4}"/>
              </a:ext>
            </a:extLst>
          </p:cNvPr>
          <p:cNvSpPr txBox="1">
            <a:spLocks/>
          </p:cNvSpPr>
          <p:nvPr/>
        </p:nvSpPr>
        <p:spPr>
          <a:xfrm>
            <a:off x="4572000" y="666750"/>
            <a:ext cx="41148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en-US" b="1" dirty="0"/>
              <a:t>Pre-Exercise (15 minutes)</a:t>
            </a:r>
          </a:p>
          <a:p>
            <a:pPr>
              <a:lnSpc>
                <a:spcPct val="170000"/>
              </a:lnSpc>
            </a:pPr>
            <a:r>
              <a:rPr lang="en-US" dirty="0"/>
              <a:t>Welcome and introductions</a:t>
            </a:r>
          </a:p>
          <a:p>
            <a:pPr>
              <a:lnSpc>
                <a:spcPct val="170000"/>
              </a:lnSpc>
            </a:pPr>
            <a:r>
              <a:rPr lang="en-US" dirty="0"/>
              <a:t>Purpose &amp; objectives</a:t>
            </a:r>
          </a:p>
          <a:p>
            <a:pPr>
              <a:lnSpc>
                <a:spcPct val="170000"/>
              </a:lnSpc>
            </a:pPr>
            <a:r>
              <a:rPr lang="en-US" dirty="0"/>
              <a:t>Roles &amp; guidelines</a:t>
            </a:r>
          </a:p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en-US" b="1" dirty="0"/>
              <a:t>Exercise (1-2 hours)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1- Initial Notification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2- Response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3- Short-Term Recovery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4- Long-Term Recovery</a:t>
            </a:r>
          </a:p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en-US" b="1" dirty="0"/>
              <a:t>Post-Exercise (20 minutes)</a:t>
            </a:r>
          </a:p>
          <a:p>
            <a:pPr>
              <a:lnSpc>
                <a:spcPct val="170000"/>
              </a:lnSpc>
            </a:pPr>
            <a:r>
              <a:rPr lang="en-US" dirty="0"/>
              <a:t>Hotwash/Take-away 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673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F41883-7C5E-E850-174A-CBD08A14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 Purpose </a:t>
            </a:r>
            <a:r>
              <a:rPr lang="en-US" dirty="0"/>
              <a:t>and Scope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F193AE-58CA-3E31-9D54-001931CF5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276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purpose of this exercise is to provide participants an opportunity to exercise current plans, procedures, and capabilities to respond to an active aggressor event.</a:t>
            </a:r>
          </a:p>
          <a:p>
            <a:pPr lvl="1">
              <a:lnSpc>
                <a:spcPct val="150000"/>
              </a:lnSpc>
            </a:pPr>
            <a:r>
              <a:rPr lang="en-US" b="1" i="1" dirty="0"/>
              <a:t>Tabletop exercises are intended to test plans and procedures, not individuals.</a:t>
            </a:r>
          </a:p>
          <a:p>
            <a:pPr>
              <a:lnSpc>
                <a:spcPct val="150000"/>
              </a:lnSpc>
            </a:pPr>
            <a:r>
              <a:rPr lang="en-US" dirty="0"/>
              <a:t>The exercise will focus on the roles, responsibilities, and response aspects of personnel and emergency partners necessary to protect human health and safety. </a:t>
            </a:r>
          </a:p>
          <a:p>
            <a:pPr>
              <a:lnSpc>
                <a:spcPct val="150000"/>
              </a:lnSpc>
            </a:pPr>
            <a:r>
              <a:rPr lang="en-US" dirty="0"/>
              <a:t>The focus will be on processes and decision-making abilities rather than minute details.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77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69937-D6C2-5FB2-B74A-2E41741A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and Responsibilities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A5E69-578F-0DF1-98BC-EB26A40677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3049047"/>
            <a:ext cx="2362200" cy="146422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Facilitators</a:t>
            </a:r>
          </a:p>
          <a:p>
            <a:pPr marL="0" indent="0" algn="ctr">
              <a:buNone/>
            </a:pPr>
            <a:r>
              <a:rPr lang="en-US" sz="1600" dirty="0"/>
              <a:t>Moderate the flow of discussion and keep the TTX moving and on-track.</a:t>
            </a:r>
          </a:p>
          <a:p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989A71-4A88-46E4-55EE-BCC8F70A4E50}"/>
              </a:ext>
            </a:extLst>
          </p:cNvPr>
          <p:cNvSpPr txBox="1">
            <a:spLocks/>
          </p:cNvSpPr>
          <p:nvPr/>
        </p:nvSpPr>
        <p:spPr>
          <a:xfrm>
            <a:off x="1676400" y="1200150"/>
            <a:ext cx="2362200" cy="1464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Participants</a:t>
            </a:r>
          </a:p>
          <a:p>
            <a:pPr marL="0" indent="0" algn="ctr">
              <a:buNone/>
            </a:pPr>
            <a:r>
              <a:rPr lang="en-US" sz="1600" dirty="0"/>
              <a:t>Represent your agency &amp; discuss your planned response to the scenario.</a:t>
            </a:r>
          </a:p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80BC2DD-D806-4D96-126F-F49DFCF040E6}"/>
              </a:ext>
            </a:extLst>
          </p:cNvPr>
          <p:cNvSpPr txBox="1">
            <a:spLocks/>
          </p:cNvSpPr>
          <p:nvPr/>
        </p:nvSpPr>
        <p:spPr>
          <a:xfrm>
            <a:off x="5715000" y="1220763"/>
            <a:ext cx="2362200" cy="1464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Evaluators</a:t>
            </a:r>
          </a:p>
          <a:p>
            <a:pPr marL="0" indent="0" algn="ctr">
              <a:buNone/>
            </a:pPr>
            <a:r>
              <a:rPr lang="en-US" sz="1600" dirty="0"/>
              <a:t>Record strengths, note areas of improvement, and capture lessons learned</a:t>
            </a:r>
          </a:p>
          <a:p>
            <a:endParaRPr lang="en-US" dirty="0"/>
          </a:p>
        </p:txBody>
      </p:sp>
      <p:pic>
        <p:nvPicPr>
          <p:cNvPr id="12" name="Graphic 11" descr="Glasses with solid fill">
            <a:extLst>
              <a:ext uri="{FF2B5EF4-FFF2-40B4-BE49-F238E27FC236}">
                <a16:creationId xmlns:a16="http://schemas.microsoft.com/office/drawing/2014/main" id="{A704404A-09BC-F554-30D6-DD9A2AB2B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8925" y="3290765"/>
            <a:ext cx="914400" cy="914400"/>
          </a:xfrm>
          <a:prstGeom prst="rect">
            <a:avLst/>
          </a:prstGeom>
        </p:spPr>
      </p:pic>
      <p:pic>
        <p:nvPicPr>
          <p:cNvPr id="14" name="Graphic 13" descr="Clipboard Partially Checked with solid fill">
            <a:extLst>
              <a:ext uri="{FF2B5EF4-FFF2-40B4-BE49-F238E27FC236}">
                <a16:creationId xmlns:a16="http://schemas.microsoft.com/office/drawing/2014/main" id="{BFD5D199-A833-1D86-8F7E-DDAD1921A7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1195" y="1495676"/>
            <a:ext cx="914400" cy="914400"/>
          </a:xfrm>
          <a:prstGeom prst="rect">
            <a:avLst/>
          </a:prstGeom>
        </p:spPr>
      </p:pic>
      <p:pic>
        <p:nvPicPr>
          <p:cNvPr id="16" name="Graphic 15" descr="Lecturer with solid fill">
            <a:extLst>
              <a:ext uri="{FF2B5EF4-FFF2-40B4-BE49-F238E27FC236}">
                <a16:creationId xmlns:a16="http://schemas.microsoft.com/office/drawing/2014/main" id="{E79E7556-0884-D07C-1134-01A7B8601E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800" y="3304728"/>
            <a:ext cx="914400" cy="914400"/>
          </a:xfrm>
          <a:prstGeom prst="rect">
            <a:avLst/>
          </a:prstGeom>
        </p:spPr>
      </p:pic>
      <p:pic>
        <p:nvPicPr>
          <p:cNvPr id="18" name="Graphic 17" descr="Meeting with solid fill">
            <a:extLst>
              <a:ext uri="{FF2B5EF4-FFF2-40B4-BE49-F238E27FC236}">
                <a16:creationId xmlns:a16="http://schemas.microsoft.com/office/drawing/2014/main" id="{9F8824B6-532B-5A4F-782C-9677DA8236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4270" y="1469312"/>
            <a:ext cx="914400" cy="914400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7FF63902-BF80-27C1-869C-35B4880D91E8}"/>
              </a:ext>
            </a:extLst>
          </p:cNvPr>
          <p:cNvSpPr txBox="1">
            <a:spLocks/>
          </p:cNvSpPr>
          <p:nvPr/>
        </p:nvSpPr>
        <p:spPr>
          <a:xfrm>
            <a:off x="5715000" y="3024065"/>
            <a:ext cx="23622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Observers</a:t>
            </a:r>
            <a:endParaRPr lang="en-US" sz="2000" b="1" dirty="0"/>
          </a:p>
          <a:p>
            <a:pPr marL="0" indent="0" algn="ctr">
              <a:buNone/>
            </a:pPr>
            <a:r>
              <a:rPr lang="en-US" sz="1600" dirty="0"/>
              <a:t>Here to gain insight from the exercise, refrain from interjecting during the exercise.</a:t>
            </a:r>
          </a:p>
        </p:txBody>
      </p:sp>
    </p:spTree>
    <p:extLst>
      <p:ext uri="{BB962C8B-B14F-4D97-AF65-F5344CB8AC3E}">
        <p14:creationId xmlns:p14="http://schemas.microsoft.com/office/powerpoint/2010/main" val="2647527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B06C4-384E-4A23-F4DB-FFFA1DAD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999F0-CE31-CEDB-14FA-8ED4A75B0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5850"/>
            <a:ext cx="8229600" cy="331470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en-US" dirty="0"/>
              <a:t>This is an </a:t>
            </a:r>
            <a:r>
              <a:rPr lang="en-US" u="sng" dirty="0"/>
              <a:t>open, low-stress, no-fault </a:t>
            </a:r>
            <a:r>
              <a:rPr lang="en-US" dirty="0"/>
              <a:t>environment</a:t>
            </a:r>
          </a:p>
          <a:p>
            <a:pPr>
              <a:lnSpc>
                <a:spcPct val="160000"/>
              </a:lnSpc>
            </a:pPr>
            <a:r>
              <a:rPr lang="en-US" dirty="0"/>
              <a:t>The scenario is plausible, the events occur as presented</a:t>
            </a:r>
          </a:p>
          <a:p>
            <a:pPr>
              <a:lnSpc>
                <a:spcPct val="160000"/>
              </a:lnSpc>
            </a:pPr>
            <a:r>
              <a:rPr lang="en-US" dirty="0"/>
              <a:t>There is no hidden agenda or trick questions</a:t>
            </a:r>
          </a:p>
          <a:p>
            <a:pPr>
              <a:lnSpc>
                <a:spcPct val="160000"/>
              </a:lnSpc>
            </a:pPr>
            <a:r>
              <a:rPr lang="en-US" dirty="0"/>
              <a:t>Don’t fight the scenario</a:t>
            </a:r>
          </a:p>
          <a:p>
            <a:pPr>
              <a:lnSpc>
                <a:spcPct val="160000"/>
              </a:lnSpc>
            </a:pPr>
            <a:r>
              <a:rPr lang="en-US" dirty="0"/>
              <a:t>Be a respectful and active participant</a:t>
            </a:r>
          </a:p>
          <a:p>
            <a:pPr>
              <a:lnSpc>
                <a:spcPct val="160000"/>
              </a:lnSpc>
            </a:pPr>
            <a:r>
              <a:rPr lang="en-US" dirty="0"/>
              <a:t>Base your response actions on the current plans and capabilities of your department</a:t>
            </a:r>
          </a:p>
          <a:p>
            <a:pPr>
              <a:lnSpc>
                <a:spcPct val="160000"/>
              </a:lnSpc>
            </a:pPr>
            <a:r>
              <a:rPr lang="en-US" dirty="0"/>
              <a:t>Decisions made during the exercise do not set policy</a:t>
            </a:r>
          </a:p>
          <a:p>
            <a:pPr>
              <a:lnSpc>
                <a:spcPct val="160000"/>
              </a:lnSpc>
            </a:pPr>
            <a:r>
              <a:rPr lang="en-US" dirty="0"/>
              <a:t>Consider different approaches &amp; suggest improvements</a:t>
            </a:r>
          </a:p>
          <a:p>
            <a:pPr>
              <a:lnSpc>
                <a:spcPct val="160000"/>
              </a:lnSpc>
            </a:pPr>
            <a:r>
              <a:rPr lang="en-US" dirty="0"/>
              <a:t>Participants are encouraged to discuss issues in depth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98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B9E9-6B45-13B7-8946-A7178185F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Content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EAB3B-6658-62F4-C44D-D4C58B9E4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50519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Lockdown</a:t>
            </a:r>
          </a:p>
          <a:p>
            <a:pPr>
              <a:lnSpc>
                <a:spcPct val="160000"/>
              </a:lnSpc>
            </a:pPr>
            <a:r>
              <a:rPr lang="en-US" dirty="0"/>
              <a:t>School staff will initiate a lockdown procedure immediately following an active aggressor event.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Emergency Communication-Internal</a:t>
            </a:r>
          </a:p>
          <a:p>
            <a:pPr>
              <a:lnSpc>
                <a:spcPct val="160000"/>
              </a:lnSpc>
            </a:pPr>
            <a:r>
              <a:rPr lang="en-US" dirty="0"/>
              <a:t>School officials will ensure quick and accurate incident notification to staff and response agencies and disseminate information as incident progresses.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Mental Health &amp; Healing</a:t>
            </a:r>
          </a:p>
          <a:p>
            <a:pPr>
              <a:lnSpc>
                <a:spcPct val="160000"/>
              </a:lnSpc>
            </a:pPr>
            <a:r>
              <a:rPr lang="en-US" dirty="0"/>
              <a:t>Once immediate safety issues have been addressed, staff will assess need for mental stress following trauma and provide services to those in need.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Student Accountability and Reunification</a:t>
            </a:r>
            <a:endParaRPr lang="en-US" dirty="0"/>
          </a:p>
          <a:p>
            <a:pPr>
              <a:lnSpc>
                <a:spcPct val="160000"/>
              </a:lnSpc>
            </a:pPr>
            <a:r>
              <a:rPr lang="en-US" dirty="0"/>
              <a:t>Students are accounted for and reunited with parent/guardian during unsafe situations while ensuring secure and calm procedures.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03B-D229-44B0-4091-D964A9E95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82C5D-F53F-0D6B-8849-9EC8BBF18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List the specific participants or stakeholders that will be participating in the exercise today </a:t>
            </a:r>
          </a:p>
          <a:p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Recommended participants include: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Administration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Various School Staff, including health officials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Security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maintenance or janitorial staff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Law Enforcement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Fire and Emergency Medical Service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Emergency Management 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Dispatch Center (911)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Anyone else who may have a role in response or recovery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2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08B87-CB3D-0776-5250-7A547E6B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the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20CEE-A5A8-AFD3-CEC3-CADC60A46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Consider including the following information:</a:t>
            </a:r>
          </a:p>
          <a:p>
            <a:r>
              <a:rPr lang="en-US" i="1" dirty="0">
                <a:solidFill>
                  <a:srgbClr val="FF0000"/>
                </a:solidFill>
              </a:rPr>
              <a:t>Date and Time</a:t>
            </a:r>
          </a:p>
          <a:p>
            <a:r>
              <a:rPr lang="en-US" i="1" dirty="0">
                <a:solidFill>
                  <a:srgbClr val="FF0000"/>
                </a:solidFill>
              </a:rPr>
              <a:t>School Name</a:t>
            </a:r>
          </a:p>
          <a:p>
            <a:r>
              <a:rPr lang="en-US" i="1" dirty="0">
                <a:solidFill>
                  <a:srgbClr val="FF0000"/>
                </a:solidFill>
              </a:rPr>
              <a:t>Number of students</a:t>
            </a:r>
          </a:p>
          <a:p>
            <a:r>
              <a:rPr lang="en-US" i="1" dirty="0">
                <a:solidFill>
                  <a:srgbClr val="FF0000"/>
                </a:solidFill>
              </a:rPr>
              <a:t>Number of staff</a:t>
            </a:r>
          </a:p>
          <a:p>
            <a:r>
              <a:rPr lang="en-US" i="1" dirty="0">
                <a:solidFill>
                  <a:srgbClr val="FF0000"/>
                </a:solidFill>
              </a:rPr>
              <a:t>Weather conditions (simulate or real world)</a:t>
            </a:r>
          </a:p>
          <a:p>
            <a:r>
              <a:rPr lang="en-US" i="1" dirty="0">
                <a:solidFill>
                  <a:srgbClr val="FF0000"/>
                </a:solidFill>
              </a:rPr>
              <a:t>Current events in the area</a:t>
            </a:r>
          </a:p>
          <a:p>
            <a:r>
              <a:rPr lang="en-US" i="1" dirty="0">
                <a:solidFill>
                  <a:srgbClr val="FF0000"/>
                </a:solidFill>
              </a:rPr>
              <a:t>Maps, floor plans, diagrams,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64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39555-B238-84F7-166D-5CE70B83C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/>
          <a:lstStyle/>
          <a:p>
            <a:r>
              <a:rPr lang="en-US" dirty="0"/>
              <a:t>Overview Map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BE50EF-C3AB-ABB4-ECD8-077456B31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914" y="1047750"/>
            <a:ext cx="6662171" cy="377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57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39555-B238-84F7-166D-5CE70B83C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/>
          <a:lstStyle/>
          <a:p>
            <a:r>
              <a:rPr lang="en-US" dirty="0"/>
              <a:t>Satellite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AE045-D0B0-829B-9880-E28405D4C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714" y="1071644"/>
            <a:ext cx="6814571" cy="386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8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AE0BD-DACF-5DCC-34C6-377AAA522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1 – Initial Notification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570AD-9F1B-DB3D-B676-15B30BCA7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20040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At 12:05 p.m., </a:t>
            </a:r>
            <a:r>
              <a:rPr lang="en-US" b="1" dirty="0"/>
              <a:t>lunchtime</a:t>
            </a:r>
            <a:r>
              <a:rPr lang="en-US" dirty="0"/>
              <a:t> at </a:t>
            </a:r>
            <a:r>
              <a:rPr lang="en-US" i="1" dirty="0">
                <a:solidFill>
                  <a:srgbClr val="FF0000"/>
                </a:solidFill>
              </a:rPr>
              <a:t>[Insert School Name]</a:t>
            </a:r>
            <a:r>
              <a:rPr lang="en-US" dirty="0"/>
              <a:t>, many students and staff are currently eating lunch in the cafeteria and in the hallways in moving to and from class.</a:t>
            </a:r>
          </a:p>
          <a:p>
            <a:pPr>
              <a:lnSpc>
                <a:spcPct val="150000"/>
              </a:lnSpc>
            </a:pPr>
            <a:r>
              <a:rPr lang="en-US" dirty="0"/>
              <a:t>A male student, wearing a hooded sweatshirt and a full-face covering, is seen exiting the restroom near the cafeteria</a:t>
            </a:r>
          </a:p>
          <a:p>
            <a:pPr>
              <a:lnSpc>
                <a:spcPct val="150000"/>
              </a:lnSpc>
            </a:pPr>
            <a:r>
              <a:rPr lang="en-US" dirty="0"/>
              <a:t>He begins to walk towards the cafeteria where a staff member confronts him about the face covering. He then pulls a handgun from his sweatshirt pocket and shoots the staff member. He turns and begins shooting at students in the hallway  </a:t>
            </a:r>
          </a:p>
          <a:p>
            <a:pPr>
              <a:lnSpc>
                <a:spcPct val="150000"/>
              </a:lnSpc>
            </a:pPr>
            <a:r>
              <a:rPr lang="en-US" dirty="0"/>
              <a:t>Multiple shots are heard by staff in the nearby main office and the cafeteria.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u="sng" dirty="0"/>
              <a:t>Based on this information, what initial actions are taken?</a:t>
            </a:r>
          </a:p>
        </p:txBody>
      </p:sp>
    </p:spTree>
    <p:extLst>
      <p:ext uri="{BB962C8B-B14F-4D97-AF65-F5344CB8AC3E}">
        <p14:creationId xmlns:p14="http://schemas.microsoft.com/office/powerpoint/2010/main" val="2844399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D297-383B-041C-EDFD-40077924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 – Response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FB799-C06C-0801-CFA5-C08789F6C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37338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70000"/>
              </a:lnSpc>
            </a:pPr>
            <a:r>
              <a:rPr lang="en-US" dirty="0"/>
              <a:t>Lockdown has been initiated in the classrooms not at lunch.</a:t>
            </a:r>
          </a:p>
          <a:p>
            <a:pPr>
              <a:lnSpc>
                <a:spcPct val="170000"/>
              </a:lnSpc>
            </a:pPr>
            <a:r>
              <a:rPr lang="en-US" dirty="0"/>
              <a:t>First two law enforcement officers arrive on scene at 12:09 p.m.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Dispatch (9-1-1) has received multiple text messages and calls about an active shooter in the school.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Multiple injuries and deaths reported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Initial reports stated shots may be coming from the cafeteria. 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Callers/texters do not know how many shooters are in the building or location.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One student reports the shooter has handgun.</a:t>
            </a:r>
          </a:p>
          <a:p>
            <a:pPr lvl="1">
              <a:lnSpc>
                <a:spcPct val="170000"/>
              </a:lnSpc>
            </a:pPr>
            <a:endParaRPr lang="en-US" sz="500" dirty="0"/>
          </a:p>
          <a:p>
            <a:pPr marL="0" indent="0" algn="ctr">
              <a:lnSpc>
                <a:spcPct val="170000"/>
              </a:lnSpc>
              <a:buNone/>
            </a:pPr>
            <a:r>
              <a:rPr lang="en-US" b="1" u="sng" dirty="0"/>
              <a:t>Based on this information, what actions are taken at this time?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149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B4624-C46C-E974-A348-F295353B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 – Response </a:t>
            </a:r>
            <a:r>
              <a:rPr lang="en-US" sz="1800" dirty="0"/>
              <a:t>(continued)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45A3D-CBDE-4A91-9E6E-A8CC137FE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Several students are running out of the building from the cafeteria emergency exit(s), while the classrooms remain in lockdown.</a:t>
            </a:r>
          </a:p>
          <a:p>
            <a:pPr>
              <a:lnSpc>
                <a:spcPct val="150000"/>
              </a:lnSpc>
            </a:pPr>
            <a:r>
              <a:rPr lang="en-US" dirty="0"/>
              <a:t>The cafeteria staff have moved a large group of students into the kitchen area and initiated a lockdown.</a:t>
            </a:r>
          </a:p>
          <a:p>
            <a:pPr marL="0" indent="0" algn="ctr">
              <a:buNone/>
            </a:pPr>
            <a:endParaRPr lang="en-US" sz="1800" u="sng" dirty="0"/>
          </a:p>
          <a:p>
            <a:pPr marL="0" indent="0" algn="ctr">
              <a:buNone/>
            </a:pPr>
            <a:r>
              <a:rPr lang="en-US" sz="1800" b="1" u="sng" dirty="0"/>
              <a:t>Based on this information, what actions are taken at this time?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00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3339-3FD4-FFE9-D837-1A1F3D62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3 – Short-Term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3465C-D460-4145-A8C0-F4C7CF9F4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12419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It is now 12:25 p.m.</a:t>
            </a:r>
          </a:p>
          <a:p>
            <a:pPr>
              <a:lnSpc>
                <a:spcPct val="150000"/>
              </a:lnSpc>
            </a:pPr>
            <a:r>
              <a:rPr lang="en-US" dirty="0"/>
              <a:t>The shooter has been neutralized. </a:t>
            </a:r>
          </a:p>
          <a:p>
            <a:pPr>
              <a:lnSpc>
                <a:spcPct val="150000"/>
              </a:lnSpc>
            </a:pPr>
            <a:r>
              <a:rPr lang="en-US" dirty="0"/>
              <a:t>There are 4 confirmed fatalities and 3 seriously injured.</a:t>
            </a:r>
          </a:p>
          <a:p>
            <a:pPr>
              <a:lnSpc>
                <a:spcPct val="150000"/>
              </a:lnSpc>
            </a:pPr>
            <a:r>
              <a:rPr lang="en-US" dirty="0"/>
              <a:t>Law Enforcement has confirmed there are no other shooters in the building.</a:t>
            </a:r>
          </a:p>
          <a:p>
            <a:pPr>
              <a:lnSpc>
                <a:spcPct val="150000"/>
              </a:lnSpc>
            </a:pPr>
            <a:r>
              <a:rPr lang="en-US" dirty="0"/>
              <a:t>Media is on scene.</a:t>
            </a:r>
          </a:p>
          <a:p>
            <a:pPr>
              <a:lnSpc>
                <a:spcPct val="150000"/>
              </a:lnSpc>
            </a:pPr>
            <a:r>
              <a:rPr lang="en-US" dirty="0"/>
              <a:t>Parents are arriving on scene and calling to ask how they can pick up their children.</a:t>
            </a:r>
          </a:p>
          <a:p>
            <a:pPr>
              <a:lnSpc>
                <a:spcPct val="150000"/>
              </a:lnSpc>
            </a:pPr>
            <a:r>
              <a:rPr lang="en-US" dirty="0"/>
              <a:t>Many students who fled from the cafeteria ran off campus and have not been accounted for at this time</a:t>
            </a:r>
          </a:p>
          <a:p>
            <a:pPr>
              <a:lnSpc>
                <a:spcPct val="150000"/>
              </a:lnSpc>
            </a:pPr>
            <a:endParaRPr lang="en-US" sz="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b="1" u="sng" dirty="0"/>
              <a:t>Based on this information, what actions are taken at this time?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392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3339-3FD4-FFE9-D837-1A1F3D62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4 – Long-Term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3465C-D460-4145-A8C0-F4C7CF9F4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Topics of Discussion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Continuity of Learning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Community Events, Remembrance, and Dedication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Return to School</a:t>
            </a:r>
          </a:p>
          <a:p>
            <a:pPr lvl="2">
              <a:lnSpc>
                <a:spcPct val="150000"/>
              </a:lnSpc>
            </a:pPr>
            <a:r>
              <a:rPr lang="en-US" dirty="0"/>
              <a:t>Lunchtime following the return to school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Mental Health and Supports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Threat Monitoring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Public Information and Rumor Control</a:t>
            </a:r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78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2C9CA-50A1-6166-2332-B87BD9211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Hotwash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5D4DE-D974-0D5E-84A1-5BB2BF595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What went well?</a:t>
            </a:r>
          </a:p>
          <a:p>
            <a:pPr>
              <a:lnSpc>
                <a:spcPct val="150000"/>
              </a:lnSpc>
            </a:pPr>
            <a:r>
              <a:rPr lang="en-US" dirty="0"/>
              <a:t>What are some areas for improvement?</a:t>
            </a:r>
          </a:p>
          <a:p>
            <a:pPr>
              <a:lnSpc>
                <a:spcPct val="150000"/>
              </a:lnSpc>
            </a:pPr>
            <a:r>
              <a:rPr lang="en-US" dirty="0"/>
              <a:t>Any additional comments/questions?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1800" b="1" u="sng" dirty="0"/>
              <a:t>Please remember to fill out your feedback form!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806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C698D-2145-852F-8A5B-8F3C04046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Tennessee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6522E-B3CA-D675-4647-6933309E9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30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85442-A477-FCE0-CD22-633BDFC1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12741274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A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44F14B65C4E84CA41F3F9558E331C1" ma:contentTypeVersion="6" ma:contentTypeDescription="Create a new document." ma:contentTypeScope="" ma:versionID="23968622ebf1cb9d8f78b70f3b3e4ad7">
  <xsd:schema xmlns:xsd="http://www.w3.org/2001/XMLSchema" xmlns:xs="http://www.w3.org/2001/XMLSchema" xmlns:p="http://schemas.microsoft.com/office/2006/metadata/properties" xmlns:ns2="e9ca3360-0084-456b-b06c-98168024bef2" xmlns:ns3="5c749d78-5c14-4cdc-81bb-5778a8e01c5c" targetNamespace="http://schemas.microsoft.com/office/2006/metadata/properties" ma:root="true" ma:fieldsID="338990f0652d2b5afc625d55fdad33b7" ns2:_="" ns3:_="">
    <xsd:import namespace="e9ca3360-0084-456b-b06c-98168024bef2"/>
    <xsd:import namespace="5c749d78-5c14-4cdc-81bb-5778a8e01c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ca3360-0084-456b-b06c-98168024be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749d78-5c14-4cdc-81bb-5778a8e01c5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8B8EAD-D204-48F3-8AA0-E8EFD0BEC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ca3360-0084-456b-b06c-98168024bef2"/>
    <ds:schemaRef ds:uri="5c749d78-5c14-4cdc-81bb-5778a8e01c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ABBEB8-5243-4B8C-96C5-6AFAD53730A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9ca3360-0084-456b-b06c-98168024bef2"/>
    <ds:schemaRef ds:uri="http://purl.org/dc/elements/1.1/"/>
    <ds:schemaRef ds:uri="http://schemas.microsoft.com/office/2006/metadata/properties"/>
    <ds:schemaRef ds:uri="http://schemas.microsoft.com/office/2006/documentManagement/types"/>
    <ds:schemaRef ds:uri="5c749d78-5c14-4cdc-81bb-5778a8e01c5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6B4A1B8-E25E-47FE-B2F0-682A1FFF1A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3076</TotalTime>
  <Words>2956</Words>
  <Application>Microsoft Office PowerPoint</Application>
  <PresentationFormat>On-screen Show (16:9)</PresentationFormat>
  <Paragraphs>359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Courier New</vt:lpstr>
      <vt:lpstr>Open Sans</vt:lpstr>
      <vt:lpstr>Open Sans Light</vt:lpstr>
      <vt:lpstr>PermianSlabSerifTypeface</vt:lpstr>
      <vt:lpstr>Symbol</vt:lpstr>
      <vt:lpstr>Wingdings</vt:lpstr>
      <vt:lpstr>PowerPoint A</vt:lpstr>
      <vt:lpstr>Tennessee T.E.S.T Program</vt:lpstr>
      <vt:lpstr>Welcome</vt:lpstr>
      <vt:lpstr>Exercise Agenda</vt:lpstr>
      <vt:lpstr>Exercise Purpose and Scope</vt:lpstr>
      <vt:lpstr>Roles and Responsibilities</vt:lpstr>
      <vt:lpstr>Guidelines</vt:lpstr>
      <vt:lpstr>Functional Content Areas</vt:lpstr>
      <vt:lpstr>Exercise Participants</vt:lpstr>
      <vt:lpstr>Setting the Stage</vt:lpstr>
      <vt:lpstr>Overview Map</vt:lpstr>
      <vt:lpstr>Satellite Map</vt:lpstr>
      <vt:lpstr>Module 1 – Initial Notification </vt:lpstr>
      <vt:lpstr>Module 2 – Response </vt:lpstr>
      <vt:lpstr>Module 2 – Response (continued)</vt:lpstr>
      <vt:lpstr>Module 3 – Short-Term Recovery </vt:lpstr>
      <vt:lpstr>Module 4 – Long-Term Recovery </vt:lpstr>
      <vt:lpstr>Hotwash</vt:lpstr>
      <vt:lpstr>State of Tennessee Resources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TENNESSEE</dc:title>
  <dc:creator/>
  <cp:lastModifiedBy>Melissa Egan</cp:lastModifiedBy>
  <cp:revision>16</cp:revision>
  <cp:lastPrinted>2023-01-09T18:55:47Z</cp:lastPrinted>
  <dcterms:created xsi:type="dcterms:W3CDTF">2015-04-17T19:14:55Z</dcterms:created>
  <dcterms:modified xsi:type="dcterms:W3CDTF">2024-07-31T23:30:59Z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0x0101009E44F14B65C4E84CA41F3F9558E331C1</vt:lpwstr>
  </property>
</Properties>
</file>