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4"/>
  </p:sldMasterIdLst>
  <p:notesMasterIdLst>
    <p:notesMasterId r:id="rId23"/>
  </p:notesMasterIdLst>
  <p:handoutMasterIdLst>
    <p:handoutMasterId r:id="rId24"/>
  </p:handout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3" r:id="rId20"/>
    <p:sldId id="271" r:id="rId21"/>
    <p:sldId id="272" r:id="rId22"/>
  </p:sldIdLst>
  <p:sldSz cx="9144000" cy="5143500" type="screen16x9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2246"/>
    <a:srgbClr val="1A2343"/>
    <a:srgbClr val="011D5F"/>
    <a:srgbClr val="E71B1B"/>
    <a:srgbClr val="7E7E82"/>
    <a:srgbClr val="C8141E"/>
    <a:srgbClr val="514F50"/>
    <a:srgbClr val="FF1925"/>
    <a:srgbClr val="7F7F7F"/>
    <a:srgbClr val="D42A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D805E5B-004C-4CAA-8B76-F017DE81EBE2}" v="2" dt="2024-07-31T23:30:23.71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39917" autoAdjust="0"/>
  </p:normalViewPr>
  <p:slideViewPr>
    <p:cSldViewPr>
      <p:cViewPr varScale="1">
        <p:scale>
          <a:sx n="40" d="100"/>
          <a:sy n="40" d="100"/>
        </p:scale>
        <p:origin x="2436" y="4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300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29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x Pellom" userId="a35f2645-9638-4b8d-96b8-b57c69a04712" providerId="ADAL" clId="{7BDA1E5F-80EF-499B-99F8-E7AEB7F04D5A}"/>
    <pc:docChg chg="custSel modSld">
      <pc:chgData name="Alex Pellom" userId="a35f2645-9638-4b8d-96b8-b57c69a04712" providerId="ADAL" clId="{7BDA1E5F-80EF-499B-99F8-E7AEB7F04D5A}" dt="2024-07-31T21:12:15.216" v="21" actId="20577"/>
      <pc:docMkLst>
        <pc:docMk/>
      </pc:docMkLst>
      <pc:sldChg chg="modSp mod">
        <pc:chgData name="Alex Pellom" userId="a35f2645-9638-4b8d-96b8-b57c69a04712" providerId="ADAL" clId="{7BDA1E5F-80EF-499B-99F8-E7AEB7F04D5A}" dt="2024-07-31T21:11:34.784" v="9" actId="6549"/>
        <pc:sldMkLst>
          <pc:docMk/>
          <pc:sldMk cId="2844399095" sldId="267"/>
        </pc:sldMkLst>
        <pc:spChg chg="mod">
          <ac:chgData name="Alex Pellom" userId="a35f2645-9638-4b8d-96b8-b57c69a04712" providerId="ADAL" clId="{7BDA1E5F-80EF-499B-99F8-E7AEB7F04D5A}" dt="2024-07-31T21:11:34.784" v="9" actId="6549"/>
          <ac:spMkLst>
            <pc:docMk/>
            <pc:sldMk cId="2844399095" sldId="267"/>
            <ac:spMk id="3" creationId="{BA9570AD-9F1B-DB3D-B676-15B30BCA756B}"/>
          </ac:spMkLst>
        </pc:spChg>
      </pc:sldChg>
      <pc:sldChg chg="modSp mod">
        <pc:chgData name="Alex Pellom" userId="a35f2645-9638-4b8d-96b8-b57c69a04712" providerId="ADAL" clId="{7BDA1E5F-80EF-499B-99F8-E7AEB7F04D5A}" dt="2024-07-31T21:06:20.779" v="1" actId="20577"/>
        <pc:sldMkLst>
          <pc:docMk/>
          <pc:sldMk cId="999149397" sldId="268"/>
        </pc:sldMkLst>
        <pc:spChg chg="mod">
          <ac:chgData name="Alex Pellom" userId="a35f2645-9638-4b8d-96b8-b57c69a04712" providerId="ADAL" clId="{7BDA1E5F-80EF-499B-99F8-E7AEB7F04D5A}" dt="2024-07-31T21:06:20.779" v="1" actId="20577"/>
          <ac:spMkLst>
            <pc:docMk/>
            <pc:sldMk cId="999149397" sldId="268"/>
            <ac:spMk id="3" creationId="{A4BFB799-C06C-0801-CFA5-C08789F6C2D7}"/>
          </ac:spMkLst>
        </pc:spChg>
      </pc:sldChg>
      <pc:sldChg chg="modSp mod">
        <pc:chgData name="Alex Pellom" userId="a35f2645-9638-4b8d-96b8-b57c69a04712" providerId="ADAL" clId="{7BDA1E5F-80EF-499B-99F8-E7AEB7F04D5A}" dt="2024-07-31T21:11:58.179" v="18" actId="6549"/>
        <pc:sldMkLst>
          <pc:docMk/>
          <pc:sldMk cId="3717000306" sldId="269"/>
        </pc:sldMkLst>
        <pc:spChg chg="mod">
          <ac:chgData name="Alex Pellom" userId="a35f2645-9638-4b8d-96b8-b57c69a04712" providerId="ADAL" clId="{7BDA1E5F-80EF-499B-99F8-E7AEB7F04D5A}" dt="2024-07-31T21:11:58.179" v="18" actId="6549"/>
          <ac:spMkLst>
            <pc:docMk/>
            <pc:sldMk cId="3717000306" sldId="269"/>
            <ac:spMk id="3" creationId="{4FB45A3D-CBDE-4A91-9E6E-A8CC137FE231}"/>
          </ac:spMkLst>
        </pc:spChg>
      </pc:sldChg>
      <pc:sldChg chg="modSp mod">
        <pc:chgData name="Alex Pellom" userId="a35f2645-9638-4b8d-96b8-b57c69a04712" providerId="ADAL" clId="{7BDA1E5F-80EF-499B-99F8-E7AEB7F04D5A}" dt="2024-07-31T21:12:06.483" v="20" actId="20577"/>
        <pc:sldMkLst>
          <pc:docMk/>
          <pc:sldMk cId="2926392688" sldId="270"/>
        </pc:sldMkLst>
        <pc:spChg chg="mod">
          <ac:chgData name="Alex Pellom" userId="a35f2645-9638-4b8d-96b8-b57c69a04712" providerId="ADAL" clId="{7BDA1E5F-80EF-499B-99F8-E7AEB7F04D5A}" dt="2024-07-31T21:12:06.483" v="20" actId="20577"/>
          <ac:spMkLst>
            <pc:docMk/>
            <pc:sldMk cId="2926392688" sldId="270"/>
            <ac:spMk id="3" creationId="{E223465C-D460-4145-A8C0-F4C7CF9F4D55}"/>
          </ac:spMkLst>
        </pc:spChg>
      </pc:sldChg>
      <pc:sldChg chg="modSp mod">
        <pc:chgData name="Alex Pellom" userId="a35f2645-9638-4b8d-96b8-b57c69a04712" providerId="ADAL" clId="{7BDA1E5F-80EF-499B-99F8-E7AEB7F04D5A}" dt="2024-07-31T21:12:15.216" v="21" actId="20577"/>
        <pc:sldMkLst>
          <pc:docMk/>
          <pc:sldMk cId="4165078905" sldId="273"/>
        </pc:sldMkLst>
        <pc:spChg chg="mod">
          <ac:chgData name="Alex Pellom" userId="a35f2645-9638-4b8d-96b8-b57c69a04712" providerId="ADAL" clId="{7BDA1E5F-80EF-499B-99F8-E7AEB7F04D5A}" dt="2024-07-31T21:12:15.216" v="21" actId="20577"/>
          <ac:spMkLst>
            <pc:docMk/>
            <pc:sldMk cId="4165078905" sldId="273"/>
            <ac:spMk id="3" creationId="{E223465C-D460-4145-A8C0-F4C7CF9F4D55}"/>
          </ac:spMkLst>
        </pc:spChg>
      </pc:sldChg>
    </pc:docChg>
  </pc:docChgLst>
  <pc:docChgLst>
    <pc:chgData name="Derek C. Fregeolle" userId="8aeb80d1-910b-4bc6-b235-e873adf24855" providerId="ADAL" clId="{AE0764F0-8B52-4017-BB07-8C25DE2BB4C7}"/>
    <pc:docChg chg="undo custSel addSld modSld modNotesMaster modHandout">
      <pc:chgData name="Derek C. Fregeolle" userId="8aeb80d1-910b-4bc6-b235-e873adf24855" providerId="ADAL" clId="{AE0764F0-8B52-4017-BB07-8C25DE2BB4C7}" dt="2023-04-03T14:11:32.587" v="883" actId="2710"/>
      <pc:docMkLst>
        <pc:docMk/>
      </pc:docMkLst>
      <pc:sldChg chg="modSp mod">
        <pc:chgData name="Derek C. Fregeolle" userId="8aeb80d1-910b-4bc6-b235-e873adf24855" providerId="ADAL" clId="{AE0764F0-8B52-4017-BB07-8C25DE2BB4C7}" dt="2023-04-03T14:11:02.676" v="882" actId="27636"/>
        <pc:sldMkLst>
          <pc:docMk/>
          <pc:sldMk cId="2681747527" sldId="256"/>
        </pc:sldMkLst>
        <pc:spChg chg="mod">
          <ac:chgData name="Derek C. Fregeolle" userId="8aeb80d1-910b-4bc6-b235-e873adf24855" providerId="ADAL" clId="{AE0764F0-8B52-4017-BB07-8C25DE2BB4C7}" dt="2023-04-03T14:10:46.516" v="869" actId="404"/>
          <ac:spMkLst>
            <pc:docMk/>
            <pc:sldMk cId="2681747527" sldId="256"/>
            <ac:spMk id="18" creationId="{00000000-0000-0000-0000-000000000000}"/>
          </ac:spMkLst>
        </pc:spChg>
        <pc:spChg chg="mod">
          <ac:chgData name="Derek C. Fregeolle" userId="8aeb80d1-910b-4bc6-b235-e873adf24855" providerId="ADAL" clId="{AE0764F0-8B52-4017-BB07-8C25DE2BB4C7}" dt="2023-02-14T18:25:31.057" v="6" actId="20577"/>
          <ac:spMkLst>
            <pc:docMk/>
            <pc:sldMk cId="2681747527" sldId="256"/>
            <ac:spMk id="19" creationId="{00000000-0000-0000-0000-000000000000}"/>
          </ac:spMkLst>
        </pc:spChg>
        <pc:spChg chg="mod">
          <ac:chgData name="Derek C. Fregeolle" userId="8aeb80d1-910b-4bc6-b235-e873adf24855" providerId="ADAL" clId="{AE0764F0-8B52-4017-BB07-8C25DE2BB4C7}" dt="2023-04-03T14:11:02.676" v="882" actId="27636"/>
          <ac:spMkLst>
            <pc:docMk/>
            <pc:sldMk cId="2681747527" sldId="256"/>
            <ac:spMk id="20" creationId="{00000000-0000-0000-0000-000000000000}"/>
          </ac:spMkLst>
        </pc:spChg>
      </pc:sldChg>
      <pc:sldChg chg="modSp mod">
        <pc:chgData name="Derek C. Fregeolle" userId="8aeb80d1-910b-4bc6-b235-e873adf24855" providerId="ADAL" clId="{AE0764F0-8B52-4017-BB07-8C25DE2BB4C7}" dt="2023-02-28T19:30:45.655" v="647" actId="20577"/>
        <pc:sldMkLst>
          <pc:docMk/>
          <pc:sldMk cId="404054836" sldId="257"/>
        </pc:sldMkLst>
        <pc:spChg chg="mod">
          <ac:chgData name="Derek C. Fregeolle" userId="8aeb80d1-910b-4bc6-b235-e873adf24855" providerId="ADAL" clId="{AE0764F0-8B52-4017-BB07-8C25DE2BB4C7}" dt="2023-02-28T19:30:45.655" v="647" actId="20577"/>
          <ac:spMkLst>
            <pc:docMk/>
            <pc:sldMk cId="404054836" sldId="257"/>
            <ac:spMk id="5" creationId="{DCA8B584-66D1-14ED-11BF-B34BC1E835DE}"/>
          </ac:spMkLst>
        </pc:spChg>
      </pc:sldChg>
      <pc:sldChg chg="addSp delSp modSp mod">
        <pc:chgData name="Derek C. Fregeolle" userId="8aeb80d1-910b-4bc6-b235-e873adf24855" providerId="ADAL" clId="{AE0764F0-8B52-4017-BB07-8C25DE2BB4C7}" dt="2023-02-28T19:40:41.837" v="831" actId="20577"/>
        <pc:sldMkLst>
          <pc:docMk/>
          <pc:sldMk cId="3641673490" sldId="258"/>
        </pc:sldMkLst>
        <pc:spChg chg="mod">
          <ac:chgData name="Derek C. Fregeolle" userId="8aeb80d1-910b-4bc6-b235-e873adf24855" providerId="ADAL" clId="{AE0764F0-8B52-4017-BB07-8C25DE2BB4C7}" dt="2023-02-28T19:40:41.837" v="831" actId="20577"/>
          <ac:spMkLst>
            <pc:docMk/>
            <pc:sldMk cId="3641673490" sldId="258"/>
            <ac:spMk id="2" creationId="{C2BC0690-34B1-C4BA-83DC-B5358712DC09}"/>
          </ac:spMkLst>
        </pc:spChg>
        <pc:spChg chg="del">
          <ac:chgData name="Derek C. Fregeolle" userId="8aeb80d1-910b-4bc6-b235-e873adf24855" providerId="ADAL" clId="{AE0764F0-8B52-4017-BB07-8C25DE2BB4C7}" dt="2023-02-14T18:28:46.155" v="31" actId="478"/>
          <ac:spMkLst>
            <pc:docMk/>
            <pc:sldMk cId="3641673490" sldId="258"/>
            <ac:spMk id="4" creationId="{EB88DDAA-EFF5-632C-693C-71E1CC77694F}"/>
          </ac:spMkLst>
        </pc:spChg>
        <pc:spChg chg="add del mod">
          <ac:chgData name="Derek C. Fregeolle" userId="8aeb80d1-910b-4bc6-b235-e873adf24855" providerId="ADAL" clId="{AE0764F0-8B52-4017-BB07-8C25DE2BB4C7}" dt="2023-02-14T18:28:50.060" v="33" actId="478"/>
          <ac:spMkLst>
            <pc:docMk/>
            <pc:sldMk cId="3641673490" sldId="258"/>
            <ac:spMk id="5" creationId="{BD4065EA-E06E-F856-E08C-FC9B674DF688}"/>
          </ac:spMkLst>
        </pc:spChg>
        <pc:spChg chg="add mod">
          <ac:chgData name="Derek C. Fregeolle" userId="8aeb80d1-910b-4bc6-b235-e873adf24855" providerId="ADAL" clId="{AE0764F0-8B52-4017-BB07-8C25DE2BB4C7}" dt="2023-02-28T19:31:17.425" v="653" actId="27636"/>
          <ac:spMkLst>
            <pc:docMk/>
            <pc:sldMk cId="3641673490" sldId="258"/>
            <ac:spMk id="7" creationId="{B8D783F9-5CEF-2E57-F7C6-6595567B25D4}"/>
          </ac:spMkLst>
        </pc:spChg>
      </pc:sldChg>
      <pc:sldChg chg="modSp mod">
        <pc:chgData name="Derek C. Fregeolle" userId="8aeb80d1-910b-4bc6-b235-e873adf24855" providerId="ADAL" clId="{AE0764F0-8B52-4017-BB07-8C25DE2BB4C7}" dt="2023-02-28T19:40:58.605" v="840" actId="20577"/>
        <pc:sldMkLst>
          <pc:docMk/>
          <pc:sldMk cId="462778238" sldId="259"/>
        </pc:sldMkLst>
        <pc:spChg chg="mod">
          <ac:chgData name="Derek C. Fregeolle" userId="8aeb80d1-910b-4bc6-b235-e873adf24855" providerId="ADAL" clId="{AE0764F0-8B52-4017-BB07-8C25DE2BB4C7}" dt="2023-02-28T19:40:58.605" v="840" actId="20577"/>
          <ac:spMkLst>
            <pc:docMk/>
            <pc:sldMk cId="462778238" sldId="259"/>
            <ac:spMk id="5" creationId="{96F41883-7C5E-E850-174A-CBD08A1496E5}"/>
          </ac:spMkLst>
        </pc:spChg>
        <pc:spChg chg="mod">
          <ac:chgData name="Derek C. Fregeolle" userId="8aeb80d1-910b-4bc6-b235-e873adf24855" providerId="ADAL" clId="{AE0764F0-8B52-4017-BB07-8C25DE2BB4C7}" dt="2023-02-28T19:32:04.888" v="655" actId="113"/>
          <ac:spMkLst>
            <pc:docMk/>
            <pc:sldMk cId="462778238" sldId="259"/>
            <ac:spMk id="6" creationId="{78F193AE-58CA-3E31-9D54-001931CF52EA}"/>
          </ac:spMkLst>
        </pc:spChg>
      </pc:sldChg>
      <pc:sldChg chg="modSp mod">
        <pc:chgData name="Derek C. Fregeolle" userId="8aeb80d1-910b-4bc6-b235-e873adf24855" providerId="ADAL" clId="{AE0764F0-8B52-4017-BB07-8C25DE2BB4C7}" dt="2023-02-28T17:50:31.987" v="551" actId="20577"/>
        <pc:sldMkLst>
          <pc:docMk/>
          <pc:sldMk cId="2647527856" sldId="260"/>
        </pc:sldMkLst>
        <pc:spChg chg="mod">
          <ac:chgData name="Derek C. Fregeolle" userId="8aeb80d1-910b-4bc6-b235-e873adf24855" providerId="ADAL" clId="{AE0764F0-8B52-4017-BB07-8C25DE2BB4C7}" dt="2023-02-28T17:50:31.987" v="551" actId="20577"/>
          <ac:spMkLst>
            <pc:docMk/>
            <pc:sldMk cId="2647527856" sldId="260"/>
            <ac:spMk id="9" creationId="{90989A71-4A88-46E4-55EE-BCC8F70A4E50}"/>
          </ac:spMkLst>
        </pc:spChg>
      </pc:sldChg>
      <pc:sldChg chg="modSp mod">
        <pc:chgData name="Derek C. Fregeolle" userId="8aeb80d1-910b-4bc6-b235-e873adf24855" providerId="ADAL" clId="{AE0764F0-8B52-4017-BB07-8C25DE2BB4C7}" dt="2023-02-28T17:50:53.962" v="568" actId="20577"/>
        <pc:sldMkLst>
          <pc:docMk/>
          <pc:sldMk cId="533198859" sldId="261"/>
        </pc:sldMkLst>
        <pc:spChg chg="mod">
          <ac:chgData name="Derek C. Fregeolle" userId="8aeb80d1-910b-4bc6-b235-e873adf24855" providerId="ADAL" clId="{AE0764F0-8B52-4017-BB07-8C25DE2BB4C7}" dt="2023-02-28T17:50:53.962" v="568" actId="20577"/>
          <ac:spMkLst>
            <pc:docMk/>
            <pc:sldMk cId="533198859" sldId="261"/>
            <ac:spMk id="3" creationId="{D2B999F0-CE31-CEDB-14FA-8ED4A75B0ECA}"/>
          </ac:spMkLst>
        </pc:spChg>
      </pc:sldChg>
      <pc:sldChg chg="modSp mod">
        <pc:chgData name="Derek C. Fregeolle" userId="8aeb80d1-910b-4bc6-b235-e873adf24855" providerId="ADAL" clId="{AE0764F0-8B52-4017-BB07-8C25DE2BB4C7}" dt="2023-02-28T19:33:43.811" v="660" actId="33524"/>
        <pc:sldMkLst>
          <pc:docMk/>
          <pc:sldMk cId="894153485" sldId="262"/>
        </pc:sldMkLst>
        <pc:spChg chg="mod">
          <ac:chgData name="Derek C. Fregeolle" userId="8aeb80d1-910b-4bc6-b235-e873adf24855" providerId="ADAL" clId="{AE0764F0-8B52-4017-BB07-8C25DE2BB4C7}" dt="2023-02-28T19:33:43.811" v="660" actId="33524"/>
          <ac:spMkLst>
            <pc:docMk/>
            <pc:sldMk cId="894153485" sldId="262"/>
            <ac:spMk id="3" creationId="{A74EAB3B-6658-62F4-C44D-D4C58B9E423C}"/>
          </ac:spMkLst>
        </pc:spChg>
      </pc:sldChg>
      <pc:sldChg chg="modSp mod">
        <pc:chgData name="Derek C. Fregeolle" userId="8aeb80d1-910b-4bc6-b235-e873adf24855" providerId="ADAL" clId="{AE0764F0-8B52-4017-BB07-8C25DE2BB4C7}" dt="2023-02-28T19:39:57.717" v="822" actId="20577"/>
        <pc:sldMkLst>
          <pc:docMk/>
          <pc:sldMk cId="3143202136" sldId="263"/>
        </pc:sldMkLst>
        <pc:spChg chg="mod">
          <ac:chgData name="Derek C. Fregeolle" userId="8aeb80d1-910b-4bc6-b235-e873adf24855" providerId="ADAL" clId="{AE0764F0-8B52-4017-BB07-8C25DE2BB4C7}" dt="2023-02-28T17:50:24.644" v="539" actId="20577"/>
          <ac:spMkLst>
            <pc:docMk/>
            <pc:sldMk cId="3143202136" sldId="263"/>
            <ac:spMk id="2" creationId="{3353103B-D229-44B0-4091-D964A9E9538F}"/>
          </ac:spMkLst>
        </pc:spChg>
        <pc:spChg chg="mod">
          <ac:chgData name="Derek C. Fregeolle" userId="8aeb80d1-910b-4bc6-b235-e873adf24855" providerId="ADAL" clId="{AE0764F0-8B52-4017-BB07-8C25DE2BB4C7}" dt="2023-02-28T19:39:57.717" v="822" actId="20577"/>
          <ac:spMkLst>
            <pc:docMk/>
            <pc:sldMk cId="3143202136" sldId="263"/>
            <ac:spMk id="3" creationId="{AAC82C5D-F53F-0D6B-8849-9EC8BBF18CB7}"/>
          </ac:spMkLst>
        </pc:spChg>
      </pc:sldChg>
      <pc:sldChg chg="modSp mod">
        <pc:chgData name="Derek C. Fregeolle" userId="8aeb80d1-910b-4bc6-b235-e873adf24855" providerId="ADAL" clId="{AE0764F0-8B52-4017-BB07-8C25DE2BB4C7}" dt="2023-02-28T19:35:29.197" v="661" actId="20577"/>
        <pc:sldMkLst>
          <pc:docMk/>
          <pc:sldMk cId="1560664560" sldId="264"/>
        </pc:sldMkLst>
        <pc:spChg chg="mod">
          <ac:chgData name="Derek C. Fregeolle" userId="8aeb80d1-910b-4bc6-b235-e873adf24855" providerId="ADAL" clId="{AE0764F0-8B52-4017-BB07-8C25DE2BB4C7}" dt="2023-02-28T19:35:29.197" v="661" actId="20577"/>
          <ac:spMkLst>
            <pc:docMk/>
            <pc:sldMk cId="1560664560" sldId="264"/>
            <ac:spMk id="3" creationId="{CCE20CEE-A5A8-AFD3-CEC3-CADC60A46E16}"/>
          </ac:spMkLst>
        </pc:spChg>
      </pc:sldChg>
      <pc:sldChg chg="modNotesTx">
        <pc:chgData name="Derek C. Fregeolle" userId="8aeb80d1-910b-4bc6-b235-e873adf24855" providerId="ADAL" clId="{AE0764F0-8B52-4017-BB07-8C25DE2BB4C7}" dt="2023-02-15T18:16:54.891" v="231"/>
        <pc:sldMkLst>
          <pc:docMk/>
          <pc:sldMk cId="2844399095" sldId="267"/>
        </pc:sldMkLst>
      </pc:sldChg>
      <pc:sldChg chg="modSp mod modNotesTx">
        <pc:chgData name="Derek C. Fregeolle" userId="8aeb80d1-910b-4bc6-b235-e873adf24855" providerId="ADAL" clId="{AE0764F0-8B52-4017-BB07-8C25DE2BB4C7}" dt="2023-02-15T18:17:00.430" v="235" actId="6549"/>
        <pc:sldMkLst>
          <pc:docMk/>
          <pc:sldMk cId="999149397" sldId="268"/>
        </pc:sldMkLst>
        <pc:spChg chg="mod">
          <ac:chgData name="Derek C. Fregeolle" userId="8aeb80d1-910b-4bc6-b235-e873adf24855" providerId="ADAL" clId="{AE0764F0-8B52-4017-BB07-8C25DE2BB4C7}" dt="2023-02-15T17:32:37.239" v="161" actId="27636"/>
          <ac:spMkLst>
            <pc:docMk/>
            <pc:sldMk cId="999149397" sldId="268"/>
            <ac:spMk id="3" creationId="{A4BFB799-C06C-0801-CFA5-C08789F6C2D7}"/>
          </ac:spMkLst>
        </pc:spChg>
      </pc:sldChg>
      <pc:sldChg chg="modSp mod modNotesTx">
        <pc:chgData name="Derek C. Fregeolle" userId="8aeb80d1-910b-4bc6-b235-e873adf24855" providerId="ADAL" clId="{AE0764F0-8B52-4017-BB07-8C25DE2BB4C7}" dt="2023-02-15T18:17:06.911" v="239"/>
        <pc:sldMkLst>
          <pc:docMk/>
          <pc:sldMk cId="3717000306" sldId="269"/>
        </pc:sldMkLst>
        <pc:spChg chg="mod">
          <ac:chgData name="Derek C. Fregeolle" userId="8aeb80d1-910b-4bc6-b235-e873adf24855" providerId="ADAL" clId="{AE0764F0-8B52-4017-BB07-8C25DE2BB4C7}" dt="2023-02-15T17:32:42.116" v="162" actId="113"/>
          <ac:spMkLst>
            <pc:docMk/>
            <pc:sldMk cId="3717000306" sldId="269"/>
            <ac:spMk id="3" creationId="{4FB45A3D-CBDE-4A91-9E6E-A8CC137FE231}"/>
          </ac:spMkLst>
        </pc:spChg>
      </pc:sldChg>
      <pc:sldChg chg="modSp mod modNotesTx">
        <pc:chgData name="Derek C. Fregeolle" userId="8aeb80d1-910b-4bc6-b235-e873adf24855" providerId="ADAL" clId="{AE0764F0-8B52-4017-BB07-8C25DE2BB4C7}" dt="2023-02-15T18:17:42.323" v="246" actId="20577"/>
        <pc:sldMkLst>
          <pc:docMk/>
          <pc:sldMk cId="2926392688" sldId="270"/>
        </pc:sldMkLst>
        <pc:spChg chg="mod">
          <ac:chgData name="Derek C. Fregeolle" userId="8aeb80d1-910b-4bc6-b235-e873adf24855" providerId="ADAL" clId="{AE0764F0-8B52-4017-BB07-8C25DE2BB4C7}" dt="2023-02-15T15:58:31.930" v="48" actId="20577"/>
          <ac:spMkLst>
            <pc:docMk/>
            <pc:sldMk cId="2926392688" sldId="270"/>
            <ac:spMk id="2" creationId="{F1993339-3FD4-FFE9-D837-1A1F3D6265F5}"/>
          </ac:spMkLst>
        </pc:spChg>
      </pc:sldChg>
      <pc:sldChg chg="modSp mod">
        <pc:chgData name="Derek C. Fregeolle" userId="8aeb80d1-910b-4bc6-b235-e873adf24855" providerId="ADAL" clId="{AE0764F0-8B52-4017-BB07-8C25DE2BB4C7}" dt="2023-04-03T14:11:32.587" v="883" actId="2710"/>
        <pc:sldMkLst>
          <pc:docMk/>
          <pc:sldMk cId="4088806858" sldId="271"/>
        </pc:sldMkLst>
        <pc:spChg chg="mod">
          <ac:chgData name="Derek C. Fregeolle" userId="8aeb80d1-910b-4bc6-b235-e873adf24855" providerId="ADAL" clId="{AE0764F0-8B52-4017-BB07-8C25DE2BB4C7}" dt="2023-04-03T14:11:32.587" v="883" actId="2710"/>
          <ac:spMkLst>
            <pc:docMk/>
            <pc:sldMk cId="4088806858" sldId="271"/>
            <ac:spMk id="3" creationId="{1205D4DE-D974-0D5E-84A1-5BB2BF5951A3}"/>
          </ac:spMkLst>
        </pc:spChg>
      </pc:sldChg>
      <pc:sldChg chg="modSp mod modNotesTx">
        <pc:chgData name="Derek C. Fregeolle" userId="8aeb80d1-910b-4bc6-b235-e873adf24855" providerId="ADAL" clId="{AE0764F0-8B52-4017-BB07-8C25DE2BB4C7}" dt="2023-02-15T18:23:30.744" v="461"/>
        <pc:sldMkLst>
          <pc:docMk/>
          <pc:sldMk cId="4165078905" sldId="273"/>
        </pc:sldMkLst>
        <pc:spChg chg="mod">
          <ac:chgData name="Derek C. Fregeolle" userId="8aeb80d1-910b-4bc6-b235-e873adf24855" providerId="ADAL" clId="{AE0764F0-8B52-4017-BB07-8C25DE2BB4C7}" dt="2023-02-15T18:23:30.744" v="461"/>
          <ac:spMkLst>
            <pc:docMk/>
            <pc:sldMk cId="4165078905" sldId="273"/>
            <ac:spMk id="3" creationId="{E223465C-D460-4145-A8C0-F4C7CF9F4D55}"/>
          </ac:spMkLst>
        </pc:spChg>
      </pc:sldChg>
      <pc:sldChg chg="modSp new mod">
        <pc:chgData name="Derek C. Fregeolle" userId="8aeb80d1-910b-4bc6-b235-e873adf24855" providerId="ADAL" clId="{AE0764F0-8B52-4017-BB07-8C25DE2BB4C7}" dt="2023-02-15T18:24:44.732" v="508" actId="20577"/>
        <pc:sldMkLst>
          <pc:docMk/>
          <pc:sldMk cId="4293630956" sldId="274"/>
        </pc:sldMkLst>
        <pc:spChg chg="mod">
          <ac:chgData name="Derek C. Fregeolle" userId="8aeb80d1-910b-4bc6-b235-e873adf24855" providerId="ADAL" clId="{AE0764F0-8B52-4017-BB07-8C25DE2BB4C7}" dt="2023-02-15T18:24:30.575" v="492" actId="20577"/>
          <ac:spMkLst>
            <pc:docMk/>
            <pc:sldMk cId="4293630956" sldId="274"/>
            <ac:spMk id="2" creationId="{D83C698D-2145-852F-8A5B-8F3C04046FC5}"/>
          </ac:spMkLst>
        </pc:spChg>
        <pc:spChg chg="mod">
          <ac:chgData name="Derek C. Fregeolle" userId="8aeb80d1-910b-4bc6-b235-e873adf24855" providerId="ADAL" clId="{AE0764F0-8B52-4017-BB07-8C25DE2BB4C7}" dt="2023-02-15T18:24:44.732" v="508" actId="20577"/>
          <ac:spMkLst>
            <pc:docMk/>
            <pc:sldMk cId="4293630956" sldId="274"/>
            <ac:spMk id="3" creationId="{C5F6522E-B3CA-D675-4647-6933309E986C}"/>
          </ac:spMkLst>
        </pc:spChg>
      </pc:sldChg>
    </pc:docChg>
  </pc:docChgLst>
  <pc:docChgLst>
    <pc:chgData name="Alex Pellom" userId="a35f2645-9638-4b8d-96b8-b57c69a04712" providerId="ADAL" clId="{AE25E257-522D-4D61-B638-C276452C399B}"/>
    <pc:docChg chg="modSld">
      <pc:chgData name="Alex Pellom" userId="a35f2645-9638-4b8d-96b8-b57c69a04712" providerId="ADAL" clId="{AE25E257-522D-4D61-B638-C276452C399B}" dt="2023-06-02T16:14:52.450" v="38" actId="20577"/>
      <pc:docMkLst>
        <pc:docMk/>
      </pc:docMkLst>
      <pc:sldChg chg="modSp mod">
        <pc:chgData name="Alex Pellom" userId="a35f2645-9638-4b8d-96b8-b57c69a04712" providerId="ADAL" clId="{AE25E257-522D-4D61-B638-C276452C399B}" dt="2023-06-02T16:14:52.450" v="38" actId="20577"/>
        <pc:sldMkLst>
          <pc:docMk/>
          <pc:sldMk cId="2844399095" sldId="267"/>
        </pc:sldMkLst>
        <pc:spChg chg="mod">
          <ac:chgData name="Alex Pellom" userId="a35f2645-9638-4b8d-96b8-b57c69a04712" providerId="ADAL" clId="{AE25E257-522D-4D61-B638-C276452C399B}" dt="2023-06-02T16:14:52.450" v="38" actId="20577"/>
          <ac:spMkLst>
            <pc:docMk/>
            <pc:sldMk cId="2844399095" sldId="267"/>
            <ac:spMk id="3" creationId="{BA9570AD-9F1B-DB3D-B676-15B30BCA756B}"/>
          </ac:spMkLst>
        </pc:spChg>
      </pc:sldChg>
    </pc:docChg>
  </pc:docChgLst>
  <pc:docChgLst>
    <pc:chgData name="Alex Pellom" userId="S::da04p24@tn.gov::a35f2645-9638-4b8d-96b8-b57c69a04712" providerId="AD" clId="Web-{86FC8FB8-A827-86AA-C8BD-53D24612D368}"/>
    <pc:docChg chg="modSld">
      <pc:chgData name="Alex Pellom" userId="S::da04p24@tn.gov::a35f2645-9638-4b8d-96b8-b57c69a04712" providerId="AD" clId="Web-{86FC8FB8-A827-86AA-C8BD-53D24612D368}" dt="2023-06-02T16:06:13.545" v="1" actId="1076"/>
      <pc:docMkLst>
        <pc:docMk/>
      </pc:docMkLst>
      <pc:sldChg chg="modSp">
        <pc:chgData name="Alex Pellom" userId="S::da04p24@tn.gov::a35f2645-9638-4b8d-96b8-b57c69a04712" providerId="AD" clId="Web-{86FC8FB8-A827-86AA-C8BD-53D24612D368}" dt="2023-06-02T16:06:13.545" v="1" actId="1076"/>
        <pc:sldMkLst>
          <pc:docMk/>
          <pc:sldMk cId="2647527856" sldId="260"/>
        </pc:sldMkLst>
        <pc:spChg chg="mod">
          <ac:chgData name="Alex Pellom" userId="S::da04p24@tn.gov::a35f2645-9638-4b8d-96b8-b57c69a04712" providerId="AD" clId="Web-{86FC8FB8-A827-86AA-C8BD-53D24612D368}" dt="2023-06-02T16:06:13.545" v="1" actId="1076"/>
          <ac:spMkLst>
            <pc:docMk/>
            <pc:sldMk cId="2647527856" sldId="260"/>
            <ac:spMk id="2" creationId="{48469937-D6C2-5FB2-B74A-2E41741A9760}"/>
          </ac:spMkLst>
        </pc:spChg>
      </pc:sldChg>
    </pc:docChg>
  </pc:docChgLst>
  <pc:docChgLst>
    <pc:chgData name="Melissa Egan" userId="9f451285-5921-489e-8d6b-5ff4b123c57c" providerId="ADAL" clId="{4D805E5B-004C-4CAA-8B76-F017DE81EBE2}"/>
    <pc:docChg chg="delSld modSld">
      <pc:chgData name="Melissa Egan" userId="9f451285-5921-489e-8d6b-5ff4b123c57c" providerId="ADAL" clId="{4D805E5B-004C-4CAA-8B76-F017DE81EBE2}" dt="2024-07-31T22:51:02.319" v="2" actId="47"/>
      <pc:docMkLst>
        <pc:docMk/>
      </pc:docMkLst>
      <pc:sldChg chg="modSp mod">
        <pc:chgData name="Melissa Egan" userId="9f451285-5921-489e-8d6b-5ff4b123c57c" providerId="ADAL" clId="{4D805E5B-004C-4CAA-8B76-F017DE81EBE2}" dt="2024-07-31T22:50:46.752" v="1" actId="20577"/>
        <pc:sldMkLst>
          <pc:docMk/>
          <pc:sldMk cId="2681747527" sldId="256"/>
        </pc:sldMkLst>
        <pc:spChg chg="mod">
          <ac:chgData name="Melissa Egan" userId="9f451285-5921-489e-8d6b-5ff4b123c57c" providerId="ADAL" clId="{4D805E5B-004C-4CAA-8B76-F017DE81EBE2}" dt="2024-07-31T22:50:46.752" v="1" actId="20577"/>
          <ac:spMkLst>
            <pc:docMk/>
            <pc:sldMk cId="2681747527" sldId="256"/>
            <ac:spMk id="20" creationId="{00000000-0000-0000-0000-000000000000}"/>
          </ac:spMkLst>
        </pc:spChg>
      </pc:sldChg>
      <pc:sldChg chg="del">
        <pc:chgData name="Melissa Egan" userId="9f451285-5921-489e-8d6b-5ff4b123c57c" providerId="ADAL" clId="{4D805E5B-004C-4CAA-8B76-F017DE81EBE2}" dt="2024-07-31T22:51:02.319" v="2" actId="47"/>
        <pc:sldMkLst>
          <pc:docMk/>
          <pc:sldMk cId="4293630956" sldId="274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475" cy="465138"/>
          </a:xfrm>
          <a:prstGeom prst="rect">
            <a:avLst/>
          </a:prstGeom>
        </p:spPr>
        <p:txBody>
          <a:bodyPr vert="horz" lIns="91435" tIns="45718" rIns="91435" bIns="4571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9" y="0"/>
            <a:ext cx="3038475" cy="465138"/>
          </a:xfrm>
          <a:prstGeom prst="rect">
            <a:avLst/>
          </a:prstGeom>
        </p:spPr>
        <p:txBody>
          <a:bodyPr vert="horz" lIns="91435" tIns="45718" rIns="91435" bIns="45718" rtlCol="0"/>
          <a:lstStyle>
            <a:lvl1pPr algn="r">
              <a:defRPr sz="1200"/>
            </a:lvl1pPr>
          </a:lstStyle>
          <a:p>
            <a:fld id="{A529B845-3DE4-C44E-82C8-700AB11ED3A6}" type="datetime1">
              <a:rPr lang="en-US" smtClean="0"/>
              <a:t>7/31/2024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675"/>
            <a:ext cx="3038475" cy="465138"/>
          </a:xfrm>
          <a:prstGeom prst="rect">
            <a:avLst/>
          </a:prstGeom>
        </p:spPr>
        <p:txBody>
          <a:bodyPr vert="horz" lIns="91435" tIns="45718" rIns="91435" bIns="4571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9" y="8829675"/>
            <a:ext cx="3038475" cy="465138"/>
          </a:xfrm>
          <a:prstGeom prst="rect">
            <a:avLst/>
          </a:prstGeom>
        </p:spPr>
        <p:txBody>
          <a:bodyPr vert="horz" lIns="91435" tIns="45718" rIns="91435" bIns="45718" rtlCol="0" anchor="b"/>
          <a:lstStyle>
            <a:lvl1pPr algn="r">
              <a:defRPr sz="1200"/>
            </a:lvl1pPr>
          </a:lstStyle>
          <a:p>
            <a:fld id="{A796EF79-0BF4-924E-943E-33FECC0BC4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75321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4"/>
            <a:ext cx="3038145" cy="464205"/>
          </a:xfrm>
          <a:prstGeom prst="rect">
            <a:avLst/>
          </a:prstGeom>
        </p:spPr>
        <p:txBody>
          <a:bodyPr vert="horz" lIns="88121" tIns="44062" rIns="88121" bIns="440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736" y="4"/>
            <a:ext cx="3038145" cy="464205"/>
          </a:xfrm>
          <a:prstGeom prst="rect">
            <a:avLst/>
          </a:prstGeom>
        </p:spPr>
        <p:txBody>
          <a:bodyPr vert="horz" lIns="88121" tIns="44062" rIns="88121" bIns="44062" rtlCol="0"/>
          <a:lstStyle>
            <a:lvl1pPr algn="r">
              <a:defRPr sz="1200"/>
            </a:lvl1pPr>
          </a:lstStyle>
          <a:p>
            <a:fld id="{D55E2DDC-EEF2-C84C-B230-6800F23774E3}" type="datetime1">
              <a:rPr lang="en-US" smtClean="0"/>
              <a:t>7/31/2024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8500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121" tIns="44062" rIns="88121" bIns="4406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347" y="4416102"/>
            <a:ext cx="5607711" cy="4182457"/>
          </a:xfrm>
          <a:prstGeom prst="rect">
            <a:avLst/>
          </a:prstGeom>
        </p:spPr>
        <p:txBody>
          <a:bodyPr vert="horz" lIns="88121" tIns="44062" rIns="88121" bIns="4406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30661"/>
            <a:ext cx="3038145" cy="464205"/>
          </a:xfrm>
          <a:prstGeom prst="rect">
            <a:avLst/>
          </a:prstGeom>
        </p:spPr>
        <p:txBody>
          <a:bodyPr vert="horz" lIns="88121" tIns="44062" rIns="88121" bIns="440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736" y="8830661"/>
            <a:ext cx="3038145" cy="464205"/>
          </a:xfrm>
          <a:prstGeom prst="rect">
            <a:avLst/>
          </a:prstGeom>
        </p:spPr>
        <p:txBody>
          <a:bodyPr vert="horz" lIns="88121" tIns="44062" rIns="88121" bIns="44062" rtlCol="0" anchor="b"/>
          <a:lstStyle>
            <a:lvl1pPr algn="r">
              <a:defRPr sz="1200"/>
            </a:lvl1pPr>
          </a:lstStyle>
          <a:p>
            <a:fld id="{DE8B79F1-B7B6-4FD2-9263-BB9B47A67C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3634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8B79F1-B7B6-4FD2-9263-BB9B47A67CD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7107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8B79F1-B7B6-4FD2-9263-BB9B47A67CD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2505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8B79F1-B7B6-4FD2-9263-BB9B47A67CD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1956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8B79F1-B7B6-4FD2-9263-BB9B47A67CD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0483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8B79F1-B7B6-4FD2-9263-BB9B47A67CD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7005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8B79F1-B7B6-4FD2-9263-BB9B47A67CD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7295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8B79F1-B7B6-4FD2-9263-BB9B47A67CD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2153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8B79F1-B7B6-4FD2-9263-BB9B47A67CD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4099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8B79F1-B7B6-4FD2-9263-BB9B47A67CD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5818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8B79F1-B7B6-4FD2-9263-BB9B47A67CD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0066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8B79F1-B7B6-4FD2-9263-BB9B47A67CD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642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u="sng" dirty="0"/>
              <a:t>Facilitator Questions:</a:t>
            </a:r>
          </a:p>
          <a:p>
            <a:endParaRPr lang="en-US" dirty="0"/>
          </a:p>
          <a:p>
            <a:pPr marL="0" lvl="0" indent="0">
              <a:buSzTx/>
              <a:buNone/>
            </a:pPr>
            <a:r>
              <a:rPr lang="en-US" b="1" i="1" u="none" dirty="0">
                <a:solidFill>
                  <a:prstClr val="black"/>
                </a:solidFill>
              </a:rPr>
              <a:t>*</a:t>
            </a:r>
            <a:r>
              <a:rPr lang="en-US" b="1" i="1" u="sng" dirty="0">
                <a:solidFill>
                  <a:prstClr val="black"/>
                </a:solidFill>
              </a:rPr>
              <a:t>Note</a:t>
            </a:r>
            <a:r>
              <a:rPr lang="en-US" i="1" dirty="0">
                <a:solidFill>
                  <a:prstClr val="black"/>
                </a:solidFill>
              </a:rPr>
              <a:t>: The facilitator questions should only be used as a guiding tool for the facilitator to engage the group is not discussing these topics naturally.</a:t>
            </a:r>
          </a:p>
          <a:p>
            <a:endParaRPr lang="en-US" sz="2000" dirty="0"/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1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Operations/Coordination</a:t>
            </a:r>
            <a:endParaRPr lang="en-US" sz="1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plans, policies, and procedures does your school have in place to respond to an active shooter event? 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are your school’s initial response priorities?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does the first (after recognition or notification) 30-seconds for a staff member look like?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does the first (after recognition or notification) 30-seconds for a student look like?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are the teachers trained to do in response to shots heard?</a:t>
            </a:r>
          </a:p>
          <a:p>
            <a:pPr marL="1143000" marR="0" lvl="2" indent="-22860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Lockdown?</a:t>
            </a:r>
          </a:p>
          <a:p>
            <a:pPr marL="1143000" marR="0" lvl="2" indent="-22860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Evacuate?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Are substitute teachers, volunteers, and other transient staff trained in the school’s response measures?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Who can place the school on lockdown?</a:t>
            </a:r>
          </a:p>
          <a:p>
            <a:pPr marL="1143000" marR="0" lvl="2" indent="-22860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is the process for this? </a:t>
            </a:r>
          </a:p>
          <a:p>
            <a:pPr marL="1143000" marR="0" lvl="2" indent="-22860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is this communicated?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is the process for notifying the School Resource Officer (if staffed)?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Who calls 911? 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are your initial actions and the actions of the staff? 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are the immediate concerns?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are the students taught for response?</a:t>
            </a:r>
          </a:p>
          <a:p>
            <a:pPr marL="1143000" marR="0" lvl="2" indent="-22860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Run, Hide, Fight / Avoid, Deny, Defend?</a:t>
            </a:r>
          </a:p>
          <a:p>
            <a:pPr marL="1143000" marR="0" lvl="2" indent="-22860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to interact with officers? </a:t>
            </a:r>
          </a:p>
          <a:p>
            <a:pPr marL="1143000" marR="0" lvl="2" indent="-22860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If they’re engaged or near the shooter, what to do: phone on silent, hide, etc.?</a:t>
            </a:r>
          </a:p>
          <a:p>
            <a:pPr marL="1143000" marR="0" lvl="2" indent="-22860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Where to evacuate? </a:t>
            </a:r>
          </a:p>
          <a:p>
            <a:pPr marL="1143000" marR="0" lvl="2" indent="-22860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to communicate with others? 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resource gaps could limit your school’s ability to respond to an active shooter? </a:t>
            </a: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endParaRPr lang="en-US" sz="10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1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Security, Protection, and Law Enforcement</a:t>
            </a:r>
            <a:endParaRPr lang="en-US" sz="1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agencies are notified to respond and how are these agencies notified?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school is on lockdown, how does law enforcement gain access to the building?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 terms of securing the scene, what are the immediate priorities? 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Given the situation, what protective measures would you adopt at this point, if any?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would resource needs be prioritized in the event of a secondary attack? 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Has the school trained or exercised with local first responders? </a:t>
            </a: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endParaRPr lang="en-US" sz="10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1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Medical/Mass Care</a:t>
            </a:r>
            <a:endParaRPr lang="en-US" sz="1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are the immediate medical/mass care priorities? 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partners would you begin to coordinate with at this point?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critical decisions/preparations might need to be made at this point?</a:t>
            </a: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endParaRPr lang="en-US" sz="10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1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Public Information and Warning</a:t>
            </a:r>
            <a:endParaRPr lang="en-US" sz="1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does your school issue warnings, alerts, and other emergency messaging?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plans, policies, and procedures does your school have in place to guide your internal and external communications strategies? 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individual (or position) coordinates and delivers your school’s public messaging? </a:t>
            </a: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endParaRPr lang="en-US" sz="10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1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Community Resilience</a:t>
            </a:r>
            <a:endParaRPr lang="en-US" sz="1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does your school encourage students, staff, and families to take individual steps to prepare for a potential active shooter incident?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does your school/district encourage staff, students, and the community to report suspicious activity/threats?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method does the school/district use to allow staff, students, and the community to report suspicious activity/threats?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8B79F1-B7B6-4FD2-9263-BB9B47A67CD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4531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u="sng" dirty="0"/>
              <a:t>Facilitator Questions: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i="1" u="none" dirty="0">
                <a:solidFill>
                  <a:prstClr val="black"/>
                </a:solidFill>
              </a:rPr>
              <a:t>*</a:t>
            </a:r>
            <a:r>
              <a:rPr lang="en-US" b="1" i="1" u="sng" dirty="0">
                <a:solidFill>
                  <a:prstClr val="black"/>
                </a:solidFill>
              </a:rPr>
              <a:t>Note</a:t>
            </a:r>
            <a:r>
              <a:rPr lang="en-US" i="1" dirty="0">
                <a:solidFill>
                  <a:prstClr val="black"/>
                </a:solidFill>
              </a:rPr>
              <a:t>: The facilitator questions should only be used as a guiding tool for the facilitator to engage the group is not discussing these topics naturally.</a:t>
            </a:r>
          </a:p>
          <a:p>
            <a:endParaRPr lang="en-US" dirty="0"/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1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Operations/Coordination</a:t>
            </a:r>
            <a:endParaRPr lang="en-US" sz="1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Who is the lead agency on this incident?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plans, policies, and procedures does your school have in place to guide response efforts at this point? 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would your school maintain an effective command structure to coordinate emergency response efforts?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would your school establish a command structure to coordinate your immediate response efforts?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 a staging or incident command post being created?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do key decision-makers collect information to assess the extent of the situation, including injuries and fatalities? 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resources are currently available?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Who are the key external partners that would support response efforts?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risk does the backpack pose? 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 additional support needed to address this threat?</a:t>
            </a: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endParaRPr lang="en-US" sz="10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1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Security, Protection, and Law Enforcement</a:t>
            </a:r>
            <a:endParaRPr lang="en-US" sz="1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do responders enter: 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Wait and group/tactical team approach?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Immediate tactical intervention/first man in?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Another strategy?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actions do the responders on-scene take? What kind of response is needed? 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response plans and protocols would your school activate at this point?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will students and staff know when the threat is neutralized, and the scene is secure?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communications methods are the officers using while entering and clearing rooms in the school?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additional protective measures would be implemented at this time based on your earlier decision to either evacuate, shelter-in-place, or lock-down the school?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Are any additional agencies or resources needed? </a:t>
            </a: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endParaRPr lang="en-US" sz="10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1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Medical/Mass Care</a:t>
            </a:r>
            <a:endParaRPr lang="en-US" sz="1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potential mass care challenges does this type of incident pose for emergency managers and law enforcement response personnel? 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would your school address challenges of injured students both on-scene and those fleeing away from the scene?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Does the jurisdiction engage in Rescue Task Force training?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Does the jurisdiction have the proper equipment to perform this function?</a:t>
            </a: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endParaRPr lang="en-US" sz="10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1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Public Information and Warning</a:t>
            </a:r>
            <a:endParaRPr lang="en-US" sz="1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Who at the school is taking lead on communication with outside agencies?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does your school ensure consistent, coordinated public messaging throughout this phase of response operations?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does your school ensure timely and accurate situational updates for internal and external partners throughout the response period? 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and when does your school activate its crisis communications plan? 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does your school notify families, key partners, and the public of fatalities or serious injuries?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8B79F1-B7B6-4FD2-9263-BB9B47A67CD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8698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u="sng" dirty="0"/>
              <a:t>Facilitator Questions: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i="1" u="none" dirty="0">
                <a:solidFill>
                  <a:prstClr val="black"/>
                </a:solidFill>
              </a:rPr>
              <a:t>*</a:t>
            </a:r>
            <a:r>
              <a:rPr lang="en-US" b="1" i="1" u="sng" dirty="0">
                <a:solidFill>
                  <a:prstClr val="black"/>
                </a:solidFill>
              </a:rPr>
              <a:t>Note</a:t>
            </a:r>
            <a:r>
              <a:rPr lang="en-US" i="1" dirty="0">
                <a:solidFill>
                  <a:prstClr val="black"/>
                </a:solidFill>
              </a:rPr>
              <a:t>: The facilitator questions should only be used as a guiding tool for the facilitator to engage the group is not discussing these topics naturally.</a:t>
            </a:r>
          </a:p>
          <a:p>
            <a:endParaRPr lang="en-US" dirty="0"/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1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Operations/Coordination</a:t>
            </a:r>
            <a:endParaRPr lang="en-US" sz="1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would you begin to conduct accountability for students and staff? </a:t>
            </a: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endParaRPr lang="en-US" sz="10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1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Security, Protection, and Law Enforcement</a:t>
            </a:r>
            <a:endParaRPr lang="en-US" sz="1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Where are the fleeing students being told (or trained) to go?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Are fleeing students being searched for weapons?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Are the students being tracked once they’ve exited school?</a:t>
            </a: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endParaRPr lang="en-US" sz="10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1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Medical/Mass Care</a:t>
            </a:r>
            <a:endParaRPr lang="en-US" sz="1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Are fleeing students being helped?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 someone screening fleeing students for injuries?</a:t>
            </a: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endParaRPr lang="en-US" sz="10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1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Public Information and Warning</a:t>
            </a:r>
            <a:endParaRPr lang="en-US" sz="1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 there a notification system used to alert families/all staff?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do we gather parents/guardians to keep them informed and calm?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Does social media have a part in the school systems response to the public?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are the off-grounds teacher and students notified of the incident? 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directions are they given?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8B79F1-B7B6-4FD2-9263-BB9B47A67CD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6373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u="sng" dirty="0"/>
              <a:t>Facilitator Questions: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i="1" u="none" dirty="0">
                <a:solidFill>
                  <a:prstClr val="black"/>
                </a:solidFill>
              </a:rPr>
              <a:t>*</a:t>
            </a:r>
            <a:r>
              <a:rPr lang="en-US" b="1" i="1" u="sng" dirty="0">
                <a:solidFill>
                  <a:prstClr val="black"/>
                </a:solidFill>
              </a:rPr>
              <a:t>Note</a:t>
            </a:r>
            <a:r>
              <a:rPr lang="en-US" i="1" dirty="0">
                <a:solidFill>
                  <a:prstClr val="black"/>
                </a:solidFill>
              </a:rPr>
              <a:t>: The facilitator questions should only be used as a guiding tool for the facilitator to engage the group is not discussing these topics naturally.</a:t>
            </a:r>
          </a:p>
          <a:p>
            <a:endParaRPr lang="en-US" dirty="0"/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1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Operations/Coordination</a:t>
            </a:r>
            <a:endParaRPr lang="en-US" sz="1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does your school coordinate the transition from response to short-term recovery efforts?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Who has the authority to end the lockdown? How is this communicated and what is the process?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are the students moved out of the area and safely reunited with parents?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Are buses used to transport students off-site? How are busses summoned? How long does it take for busses to arrive?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Are other resources/locations needed for drop-off/pick-up?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plans, policies, and procedures guide your school’s short-term recovery process?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resource gaps could limit your school’s ability to meet these priorities?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are we reunifying parents with students?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are we addressing the parents who are not being reunified?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 there any changes that would be made to the reunification site?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Parents of victims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Parents of multiple students (one victim)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Site Security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Mental Health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Debrief / Interview Areas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Parents / Guardians without proper identification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Custody concerns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Non-English speaking parents/guardians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is the school system handling the death of on-duty employees?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Notification of next-of-kin?</a:t>
            </a: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endParaRPr lang="en-US" sz="10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1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Security, Protection, and Law Enforcement</a:t>
            </a:r>
            <a:endParaRPr lang="en-US" sz="1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plans or procedures are in place to manage and secure the scene following the incident?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partners would be engaged to assist with these efforts?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is your process for tracking the status and location of individuals who have been injured or fatally wounded?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investigative response methods need to be used?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Evidence collection 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Field interviews </a:t>
            </a: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1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Medical/Mass Care</a:t>
            </a:r>
            <a:endParaRPr lang="en-US" sz="1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are your school’s mass care recovery priorities at this point?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does your school handle the notification of death or injury to relatives? 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plans or policies are in place to support affected populations with counseling and behavioral health resources?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additional resources, if any, would be needed to support family reunification and other support services for families, students, and staff?</a:t>
            </a: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endParaRPr lang="en-US" sz="10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1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Public Information and Warning</a:t>
            </a:r>
            <a:endParaRPr lang="en-US" sz="1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information is being pushed out to media, and how? Is there a public information officer (PIO) at your school?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does your school ensure consistent, coordinated public messaging throughout the recovery period?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does your school provide internal and external partners with timely updates concerning recovery efforts? With families, students, staff, and alumni?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 your recovery communications methods include the capability to communicate with students and staff who have language or access and functional needs requirements?</a:t>
            </a: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endParaRPr lang="en-US" sz="10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1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Community Resilience</a:t>
            </a:r>
            <a:endParaRPr lang="en-US" sz="1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Has your school and your community thought about the aftermath of this type of incident and what the priorities, needs, and expectations are of the students, staff, families, and community? 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district resources are we deploying and where? (for short-term recovery goals)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Psychological/Mental Health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Reunification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Security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Maintenance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Medical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Social Workers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Transportation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8B79F1-B7B6-4FD2-9263-BB9B47A67CD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6291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1" u="sng" dirty="0"/>
              <a:t>Facilitator Questions: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1" i="1" u="none" dirty="0">
                <a:solidFill>
                  <a:prstClr val="black"/>
                </a:solidFill>
              </a:rPr>
              <a:t>*</a:t>
            </a:r>
            <a:r>
              <a:rPr lang="en-US" b="1" i="1" u="sng" dirty="0">
                <a:solidFill>
                  <a:prstClr val="black"/>
                </a:solidFill>
              </a:rPr>
              <a:t>Note</a:t>
            </a:r>
            <a:r>
              <a:rPr lang="en-US" i="1" dirty="0">
                <a:solidFill>
                  <a:prstClr val="black"/>
                </a:solidFill>
              </a:rPr>
              <a:t>: The facilitator questions should only be used as a guiding tool for the facilitator to engage the group is not discussing these topics naturally.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1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Continuity of Learning</a:t>
            </a:r>
            <a:endParaRPr lang="en-US" sz="1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long would the school be shut down for? Alternate facility?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Does learning continues during the period of school closure? What plans exist to facilitate this?</a:t>
            </a: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endParaRPr lang="en-US" sz="10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1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Operations/Coordination</a:t>
            </a:r>
            <a:endParaRPr lang="en-US" sz="1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does your school coordinate the transition from short-term to long-term recovery efforts?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Are other resources/locations needed are needed?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Victims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Students/staff present during the incident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Parents of victims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Parents of multiple students (one victim)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Site Security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Mental Health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Non-English speaking parents/guardians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plans, policies, and procedures guide your school’s long-term recovery process?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resource gaps could limit your school’s ability to meet these priorities?</a:t>
            </a: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endParaRPr lang="en-US" sz="10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1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Security, Protection, and Law Enforcement</a:t>
            </a:r>
            <a:endParaRPr lang="en-US" sz="1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plans or procedures are in place to provide continued security to the campus?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partners would be engaged to assist with these efforts?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plans/procedures exist to monitor threats and suspicious activity?</a:t>
            </a: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endParaRPr lang="en-US" sz="10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1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Public Information and Warning</a:t>
            </a:r>
            <a:endParaRPr lang="en-US" sz="1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information is being pushed out to media, and how? 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does your school provide internal and external partners with timely updates concerning recovery efforts? With families, students, staff, and community?</a:t>
            </a: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endParaRPr lang="en-US" sz="10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1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Community Resilience</a:t>
            </a:r>
            <a:endParaRPr lang="en-US" sz="1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Does your school/district have the ability to support long-term behavioral health needs for students and staff? If not, are there public or private resources that can support these requirements?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actions, if any, have been identified to help the community heal?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district resources are we deploying and where? (regarding long-term recovery goals)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Psychological/Mental Health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Security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Maintenance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Medical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Social Workers/Guidance Counselors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8B79F1-B7B6-4FD2-9263-BB9B47A67CD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5645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8B79F1-B7B6-4FD2-9263-BB9B47A67CD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286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8B79F1-B7B6-4FD2-9263-BB9B47A67CD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8594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 userDrawn="1"/>
        </p:nvCxnSpPr>
        <p:spPr>
          <a:xfrm>
            <a:off x="2391020" y="2343150"/>
            <a:ext cx="0" cy="592931"/>
          </a:xfrm>
          <a:prstGeom prst="line">
            <a:avLst/>
          </a:prstGeom>
          <a:ln>
            <a:solidFill>
              <a:srgbClr val="7E7E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543420" y="2686050"/>
            <a:ext cx="2133600" cy="314324"/>
          </a:xfrm>
        </p:spPr>
        <p:txBody>
          <a:bodyPr anchor="ctr">
            <a:normAutofit/>
          </a:bodyPr>
          <a:lstStyle>
            <a:lvl1pPr marL="0" indent="0">
              <a:buNone/>
              <a:defRPr sz="160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543420" y="2286001"/>
            <a:ext cx="5181600" cy="400049"/>
          </a:xfrm>
        </p:spPr>
        <p:txBody>
          <a:bodyPr anchor="ctr">
            <a:noAutofit/>
          </a:bodyPr>
          <a:lstStyle>
            <a:lvl1pPr algn="l">
              <a:defRPr sz="2000" b="1" cap="all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JM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477000" y="4572000"/>
            <a:ext cx="2133600" cy="342900"/>
          </a:xfrm>
        </p:spPr>
        <p:txBody>
          <a:bodyPr anchor="b">
            <a:normAutofit/>
          </a:bodyPr>
          <a:lstStyle>
            <a:lvl1pPr marL="0" indent="0" algn="r">
              <a:buNone/>
              <a:defRPr sz="160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831"/>
          <a:stretch/>
        </p:blipFill>
        <p:spPr>
          <a:xfrm>
            <a:off x="1447800" y="2131219"/>
            <a:ext cx="867021" cy="973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2575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2"/>
          <p:cNvSpPr>
            <a:spLocks noGrp="1"/>
          </p:cNvSpPr>
          <p:nvPr>
            <p:ph idx="1"/>
          </p:nvPr>
        </p:nvSpPr>
        <p:spPr>
          <a:xfrm>
            <a:off x="457200" y="1276354"/>
            <a:ext cx="8229600" cy="31241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>
                <a:solidFill>
                  <a:schemeClr val="accent5"/>
                </a:solidFill>
              </a:defRPr>
            </a:lvl1pPr>
            <a:lvl2pPr marL="742950" indent="-285750">
              <a:buFont typeface="Calibri" panose="020F0502020204030204" pitchFamily="34" charset="0"/>
              <a:buChar char="▫"/>
              <a:defRPr>
                <a:solidFill>
                  <a:schemeClr val="accent5"/>
                </a:solidFill>
              </a:defRPr>
            </a:lvl2pPr>
            <a:lvl3pPr>
              <a:defRPr>
                <a:solidFill>
                  <a:schemeClr val="accent5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631099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-Column Bod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57200" y="1257300"/>
            <a:ext cx="4038600" cy="3143250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  <a:lvl2pPr>
              <a:defRPr>
                <a:solidFill>
                  <a:schemeClr val="accent5"/>
                </a:solidFill>
              </a:defRPr>
            </a:lvl2pPr>
            <a:lvl3pPr>
              <a:defRPr>
                <a:solidFill>
                  <a:schemeClr val="accent5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3"/>
          <p:cNvSpPr>
            <a:spLocks noGrp="1"/>
          </p:cNvSpPr>
          <p:nvPr>
            <p:ph sz="quarter" idx="11"/>
          </p:nvPr>
        </p:nvSpPr>
        <p:spPr>
          <a:xfrm>
            <a:off x="4648200" y="1257300"/>
            <a:ext cx="4038600" cy="3143250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  <a:lvl2pPr>
              <a:defRPr>
                <a:solidFill>
                  <a:schemeClr val="accent5"/>
                </a:solidFill>
              </a:defRPr>
            </a:lvl2pPr>
            <a:lvl3pPr>
              <a:defRPr>
                <a:solidFill>
                  <a:schemeClr val="accent5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1711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 userDrawn="1"/>
        </p:nvCxnSpPr>
        <p:spPr>
          <a:xfrm>
            <a:off x="3733800" y="2343150"/>
            <a:ext cx="0" cy="592931"/>
          </a:xfrm>
          <a:prstGeom prst="line">
            <a:avLst/>
          </a:prstGeom>
          <a:ln>
            <a:solidFill>
              <a:srgbClr val="7E7E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3962400" y="2457450"/>
            <a:ext cx="3581400" cy="342900"/>
          </a:xfrm>
        </p:spPr>
        <p:txBody>
          <a:bodyPr anchor="t">
            <a:noAutofit/>
          </a:bodyPr>
          <a:lstStyle>
            <a:lvl1pPr algn="l">
              <a:defRPr sz="2400" b="1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THANK YOU</a:t>
            </a:r>
            <a:endParaRPr lang="en-JM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831" b="1086"/>
          <a:stretch/>
        </p:blipFill>
        <p:spPr>
          <a:xfrm>
            <a:off x="2971801" y="2258615"/>
            <a:ext cx="685799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2512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emf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JM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76354"/>
            <a:ext cx="8229600" cy="31241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 dirty="0"/>
          </a:p>
        </p:txBody>
      </p:sp>
      <p:sp>
        <p:nvSpPr>
          <p:cNvPr id="17" name="Slide Number Placeholder 3"/>
          <p:cNvSpPr txBox="1">
            <a:spLocks/>
          </p:cNvSpPr>
          <p:nvPr/>
        </p:nvSpPr>
        <p:spPr>
          <a:xfrm rot="16200000">
            <a:off x="8315325" y="4600575"/>
            <a:ext cx="285750" cy="457200"/>
          </a:xfrm>
          <a:prstGeom prst="rect">
            <a:avLst/>
          </a:prstGeom>
          <a:noFill/>
        </p:spPr>
        <p:txBody>
          <a:bodyPr vert="vert" anchor="ctr" anchorCtr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4B4D3B3-1937-AB48-AF5F-DF2988F16F28}" type="slidenum">
              <a:rPr lang="en-US" sz="1200" smtClean="0">
                <a:solidFill>
                  <a:schemeClr val="accent5"/>
                </a:solidFill>
              </a:rPr>
              <a:t>‹#›</a:t>
            </a:fld>
            <a:endParaRPr lang="en-US" sz="1200" dirty="0">
              <a:solidFill>
                <a:schemeClr val="accent5"/>
              </a:solidFill>
              <a:latin typeface="Open Sans"/>
              <a:cs typeface="Open San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4357370"/>
            <a:ext cx="754380" cy="754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801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1" r:id="rId3"/>
    <p:sldLayoutId id="2147483690" r:id="rId4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200" b="1" i="0" kern="1200">
          <a:solidFill>
            <a:schemeClr val="tx2"/>
          </a:solidFill>
          <a:latin typeface="PermianSlabSerifTypeface"/>
          <a:ea typeface="Open Sans Light" panose="020B0306030504020204" pitchFamily="34" charset="0"/>
          <a:cs typeface="PermianSlabSerifTypeface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E71B1B"/>
        </a:buClr>
        <a:buFont typeface="Arial" panose="020B0604020202020204" pitchFamily="34" charset="0"/>
        <a:buChar char="•"/>
        <a:defRPr sz="1800" kern="1200">
          <a:solidFill>
            <a:srgbClr val="7E7E82"/>
          </a:solidFill>
          <a:latin typeface="Open Sans"/>
          <a:ea typeface="+mn-ea"/>
          <a:cs typeface="Open San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E71B1B"/>
        </a:buClr>
        <a:buFont typeface="Calibri" panose="020F0502020204030204" pitchFamily="34" charset="0"/>
        <a:buChar char="▫"/>
        <a:defRPr sz="1600" kern="1200">
          <a:solidFill>
            <a:srgbClr val="7E7E82"/>
          </a:solidFill>
          <a:latin typeface="Open Sans"/>
          <a:ea typeface="+mn-ea"/>
          <a:cs typeface="Open San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E71B1B"/>
        </a:buClr>
        <a:buFont typeface="Calibri" panose="020F0502020204030204" pitchFamily="34" charset="0"/>
        <a:buChar char="–"/>
        <a:defRPr sz="1400" kern="1200">
          <a:solidFill>
            <a:srgbClr val="7E7E82"/>
          </a:solidFill>
          <a:latin typeface="Open Sans"/>
          <a:ea typeface="+mn-ea"/>
          <a:cs typeface="Open San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E71B1B"/>
        </a:buClr>
        <a:buFont typeface="Wingdings" panose="05000000000000000000" pitchFamily="2" charset="2"/>
        <a:buChar char="§"/>
        <a:defRPr sz="1200" kern="1200">
          <a:solidFill>
            <a:srgbClr val="7E7E82"/>
          </a:solidFill>
          <a:latin typeface="Open Sans"/>
          <a:ea typeface="+mn-ea"/>
          <a:cs typeface="Open Sans"/>
        </a:defRPr>
      </a:lvl4pPr>
      <a:lvl5pPr marL="2057400" indent="-228600" algn="l" defTabSz="914400" rtl="0" eaLnBrk="1" latinLnBrk="0" hangingPunct="1">
        <a:spcBef>
          <a:spcPct val="20000"/>
        </a:spcBef>
        <a:buClr>
          <a:srgbClr val="E71B1B"/>
        </a:buClr>
        <a:buFont typeface="Arial" pitchFamily="34" charset="0"/>
        <a:buChar char="»"/>
        <a:defRPr sz="1200" kern="1200">
          <a:solidFill>
            <a:srgbClr val="7E7E82"/>
          </a:solidFill>
          <a:latin typeface="Open Sans"/>
          <a:ea typeface="+mn-ea"/>
          <a:cs typeface="Open San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10" Type="http://schemas.openxmlformats.org/officeDocument/2006/relationships/image" Target="../media/image12.svg"/><Relationship Id="rId4" Type="http://schemas.openxmlformats.org/officeDocument/2006/relationships/image" Target="../media/image6.svg"/><Relationship Id="rId9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18"/>
          <p:cNvSpPr>
            <a:spLocks noGrp="1"/>
          </p:cNvSpPr>
          <p:nvPr>
            <p:ph type="body" idx="1"/>
          </p:nvPr>
        </p:nvSpPr>
        <p:spPr>
          <a:xfrm>
            <a:off x="2514600" y="2666999"/>
            <a:ext cx="3200400" cy="314324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Tabletop Exercise Series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idx="4294967295"/>
          </p:nvPr>
        </p:nvSpPr>
        <p:spPr>
          <a:xfrm>
            <a:off x="4572000" y="4572000"/>
            <a:ext cx="4191004" cy="342900"/>
          </a:xfrm>
        </p:spPr>
        <p:txBody>
          <a:bodyPr>
            <a:normAutofit fontScale="92500" lnSpcReduction="10000"/>
          </a:bodyPr>
          <a:lstStyle/>
          <a:p>
            <a:pPr marL="0" indent="0" algn="r">
              <a:buNone/>
            </a:pPr>
            <a:r>
              <a:rPr lang="en-US" dirty="0">
                <a:solidFill>
                  <a:srgbClr val="514F50"/>
                </a:solidFill>
              </a:rPr>
              <a:t>Education Scenario 2: Active Aggressor</a:t>
            </a: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>
          <a:xfrm>
            <a:off x="2514600" y="2266950"/>
            <a:ext cx="6019800" cy="400049"/>
          </a:xfrm>
        </p:spPr>
        <p:txBody>
          <a:bodyPr/>
          <a:lstStyle/>
          <a:p>
            <a:r>
              <a:rPr lang="en-US" sz="2800" dirty="0"/>
              <a:t>Tennessee T.E.S.T Program</a:t>
            </a:r>
          </a:p>
        </p:txBody>
      </p:sp>
    </p:spTree>
    <p:extLst>
      <p:ext uri="{BB962C8B-B14F-4D97-AF65-F5344CB8AC3E}">
        <p14:creationId xmlns:p14="http://schemas.microsoft.com/office/powerpoint/2010/main" val="2681747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76EAFD2-E0BB-6ED7-D3A5-9191C224F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Welcome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CA8B584-66D1-14ED-11BF-B34BC1E835D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Introductions</a:t>
            </a:r>
          </a:p>
          <a:p>
            <a:r>
              <a:rPr lang="en-US" dirty="0"/>
              <a:t>Name?</a:t>
            </a:r>
          </a:p>
          <a:p>
            <a:r>
              <a:rPr lang="en-US" dirty="0"/>
              <a:t>Organization?</a:t>
            </a:r>
          </a:p>
          <a:p>
            <a:r>
              <a:rPr lang="en-US" dirty="0"/>
              <a:t>What is your role in today’s exercise?</a:t>
            </a:r>
          </a:p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57EFD9-8E23-0F6A-2669-5777A789752A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Housekeeping</a:t>
            </a:r>
          </a:p>
          <a:p>
            <a:r>
              <a:rPr lang="en-US" dirty="0"/>
              <a:t>Sign-in Sheets</a:t>
            </a:r>
          </a:p>
          <a:p>
            <a:r>
              <a:rPr lang="en-US" dirty="0"/>
              <a:t>Emergency Exits</a:t>
            </a:r>
          </a:p>
          <a:p>
            <a:r>
              <a:rPr lang="en-US" dirty="0"/>
              <a:t>Restrooms</a:t>
            </a:r>
          </a:p>
          <a:p>
            <a:r>
              <a:rPr lang="en-US" dirty="0"/>
              <a:t>Phones/radios</a:t>
            </a:r>
          </a:p>
          <a:p>
            <a:r>
              <a:rPr lang="en-US" dirty="0"/>
              <a:t>Breaks</a:t>
            </a:r>
          </a:p>
          <a:p>
            <a:r>
              <a:rPr lang="en-US" dirty="0"/>
              <a:t>Refreshments</a:t>
            </a:r>
          </a:p>
          <a:p>
            <a:r>
              <a:rPr lang="en-US" dirty="0"/>
              <a:t>Feedback Forms</a:t>
            </a:r>
          </a:p>
        </p:txBody>
      </p:sp>
    </p:spTree>
    <p:extLst>
      <p:ext uri="{BB962C8B-B14F-4D97-AF65-F5344CB8AC3E}">
        <p14:creationId xmlns:p14="http://schemas.microsoft.com/office/powerpoint/2010/main" val="4040548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C0690-34B1-C4BA-83DC-B5358712D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Agenda</a:t>
            </a:r>
          </a:p>
        </p:txBody>
      </p:sp>
      <p:pic>
        <p:nvPicPr>
          <p:cNvPr id="6" name="Content Placeholder 5" descr="Clock with solid fill">
            <a:extLst>
              <a:ext uri="{FF2B5EF4-FFF2-40B4-BE49-F238E27FC236}">
                <a16:creationId xmlns:a16="http://schemas.microsoft.com/office/drawing/2014/main" id="{89C21CDC-6CA3-1578-F7F2-496B18CC1556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43000" y="1666875"/>
            <a:ext cx="2324100" cy="2324100"/>
          </a:xfrm>
        </p:spPr>
      </p:pic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B8D783F9-5CEF-2E57-F7C6-6595567B25D4}"/>
              </a:ext>
            </a:extLst>
          </p:cNvPr>
          <p:cNvSpPr txBox="1">
            <a:spLocks/>
          </p:cNvSpPr>
          <p:nvPr/>
        </p:nvSpPr>
        <p:spPr>
          <a:xfrm>
            <a:off x="4572000" y="666750"/>
            <a:ext cx="4114800" cy="3962400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E71B1B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accent5"/>
                </a:solidFill>
                <a:latin typeface="Open Sans"/>
                <a:ea typeface="+mn-ea"/>
                <a:cs typeface="Open San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E71B1B"/>
              </a:buClr>
              <a:buFont typeface="Calibri" panose="020F0502020204030204" pitchFamily="34" charset="0"/>
              <a:buChar char="▫"/>
              <a:defRPr sz="1600" kern="1200">
                <a:solidFill>
                  <a:schemeClr val="accent5"/>
                </a:solidFill>
                <a:latin typeface="Open Sans"/>
                <a:ea typeface="+mn-ea"/>
                <a:cs typeface="Open San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E71B1B"/>
              </a:buClr>
              <a:buFont typeface="Calibri" panose="020F0502020204030204" pitchFamily="34" charset="0"/>
              <a:buChar char="–"/>
              <a:defRPr sz="1400" kern="1200">
                <a:solidFill>
                  <a:schemeClr val="accent5"/>
                </a:solidFill>
                <a:latin typeface="Open Sans"/>
                <a:ea typeface="+mn-ea"/>
                <a:cs typeface="Open San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E71B1B"/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accent5"/>
                </a:solidFill>
                <a:latin typeface="Open Sans"/>
                <a:ea typeface="+mn-ea"/>
                <a:cs typeface="Open San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E71B1B"/>
              </a:buClr>
              <a:buFont typeface="Arial" pitchFamily="34" charset="0"/>
              <a:buChar char="»"/>
              <a:defRPr sz="1200" kern="1200">
                <a:solidFill>
                  <a:schemeClr val="accent5"/>
                </a:solidFill>
                <a:latin typeface="Open Sans"/>
                <a:ea typeface="+mn-ea"/>
                <a:cs typeface="Open San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70000"/>
              </a:lnSpc>
              <a:buFont typeface="Arial" panose="020B0604020202020204" pitchFamily="34" charset="0"/>
              <a:buNone/>
            </a:pPr>
            <a:r>
              <a:rPr lang="en-US" b="1" dirty="0"/>
              <a:t>Pre-Exercise (15 minutes)</a:t>
            </a:r>
          </a:p>
          <a:p>
            <a:pPr>
              <a:lnSpc>
                <a:spcPct val="170000"/>
              </a:lnSpc>
            </a:pPr>
            <a:r>
              <a:rPr lang="en-US" dirty="0"/>
              <a:t>Welcome and introductions</a:t>
            </a:r>
          </a:p>
          <a:p>
            <a:pPr>
              <a:lnSpc>
                <a:spcPct val="170000"/>
              </a:lnSpc>
            </a:pPr>
            <a:r>
              <a:rPr lang="en-US" dirty="0"/>
              <a:t>Purpose &amp; objectives</a:t>
            </a:r>
          </a:p>
          <a:p>
            <a:pPr>
              <a:lnSpc>
                <a:spcPct val="170000"/>
              </a:lnSpc>
            </a:pPr>
            <a:r>
              <a:rPr lang="en-US" dirty="0"/>
              <a:t>Roles &amp; guidelines</a:t>
            </a:r>
          </a:p>
          <a:p>
            <a:pPr marL="0" indent="0">
              <a:lnSpc>
                <a:spcPct val="170000"/>
              </a:lnSpc>
              <a:buFont typeface="Arial" panose="020B0604020202020204" pitchFamily="34" charset="0"/>
              <a:buNone/>
            </a:pPr>
            <a:r>
              <a:rPr lang="en-US" b="1" dirty="0"/>
              <a:t>Exercise (1-2 hours)</a:t>
            </a:r>
          </a:p>
          <a:p>
            <a:pPr>
              <a:lnSpc>
                <a:spcPct val="170000"/>
              </a:lnSpc>
            </a:pPr>
            <a:r>
              <a:rPr lang="en-US" dirty="0"/>
              <a:t>Module 1- Initial Notification</a:t>
            </a:r>
          </a:p>
          <a:p>
            <a:pPr>
              <a:lnSpc>
                <a:spcPct val="170000"/>
              </a:lnSpc>
            </a:pPr>
            <a:r>
              <a:rPr lang="en-US" dirty="0"/>
              <a:t>Module 2- Response</a:t>
            </a:r>
          </a:p>
          <a:p>
            <a:pPr>
              <a:lnSpc>
                <a:spcPct val="170000"/>
              </a:lnSpc>
            </a:pPr>
            <a:r>
              <a:rPr lang="en-US" dirty="0"/>
              <a:t>Module 3- Short-Term Recovery</a:t>
            </a:r>
          </a:p>
          <a:p>
            <a:pPr>
              <a:lnSpc>
                <a:spcPct val="170000"/>
              </a:lnSpc>
            </a:pPr>
            <a:r>
              <a:rPr lang="en-US" dirty="0"/>
              <a:t>Module 4- Long-Term Recovery</a:t>
            </a:r>
          </a:p>
          <a:p>
            <a:pPr marL="0" indent="0">
              <a:lnSpc>
                <a:spcPct val="170000"/>
              </a:lnSpc>
              <a:buFont typeface="Arial" panose="020B0604020202020204" pitchFamily="34" charset="0"/>
              <a:buNone/>
            </a:pPr>
            <a:r>
              <a:rPr lang="en-US" b="1" dirty="0"/>
              <a:t>Post-Exercise (20 minutes)</a:t>
            </a:r>
          </a:p>
          <a:p>
            <a:pPr>
              <a:lnSpc>
                <a:spcPct val="170000"/>
              </a:lnSpc>
            </a:pPr>
            <a:r>
              <a:rPr lang="en-US" dirty="0"/>
              <a:t>Hotwash/Take-away discussion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16734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6F41883-7C5E-E850-174A-CBD08A149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Exercise Purpose </a:t>
            </a:r>
            <a:r>
              <a:rPr lang="en-US" dirty="0"/>
              <a:t>and Scope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8F193AE-58CA-3E31-9D54-001931CF5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27660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en-US" dirty="0"/>
              <a:t>The purpose of this exercise is to provide participants an opportunity to exercise current plans, procedures, and capabilities to respond to an active aggressor event.</a:t>
            </a:r>
          </a:p>
          <a:p>
            <a:pPr lvl="1">
              <a:lnSpc>
                <a:spcPct val="150000"/>
              </a:lnSpc>
            </a:pPr>
            <a:r>
              <a:rPr lang="en-US" b="1" i="1" dirty="0"/>
              <a:t>Tabletop exercises are intended to test plans and procedures, not individuals.</a:t>
            </a:r>
          </a:p>
          <a:p>
            <a:pPr>
              <a:lnSpc>
                <a:spcPct val="150000"/>
              </a:lnSpc>
            </a:pPr>
            <a:r>
              <a:rPr lang="en-US" dirty="0"/>
              <a:t>The exercise will focus on the roles, responsibilities, and response aspects of personnel and emergency partners necessary to protect human health and safety. </a:t>
            </a:r>
          </a:p>
          <a:p>
            <a:pPr>
              <a:lnSpc>
                <a:spcPct val="150000"/>
              </a:lnSpc>
            </a:pPr>
            <a:r>
              <a:rPr lang="en-US" dirty="0"/>
              <a:t>The focus will be on processes and decision-making abilities rather than minute details.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27782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469937-D6C2-5FB2-B74A-2E41741A9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Roles and Responsibilities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CA5E69-578F-0DF1-98BC-EB26A40677A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676400" y="3049047"/>
            <a:ext cx="2362200" cy="1464226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/>
              <a:t>Facilitators</a:t>
            </a:r>
          </a:p>
          <a:p>
            <a:pPr marL="0" indent="0" algn="ctr">
              <a:buNone/>
            </a:pPr>
            <a:r>
              <a:rPr lang="en-US" sz="1600" dirty="0"/>
              <a:t>Moderate the flow of discussion and keep the TTX moving and on-track.</a:t>
            </a:r>
          </a:p>
          <a:p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90989A71-4A88-46E4-55EE-BCC8F70A4E50}"/>
              </a:ext>
            </a:extLst>
          </p:cNvPr>
          <p:cNvSpPr txBox="1">
            <a:spLocks/>
          </p:cNvSpPr>
          <p:nvPr/>
        </p:nvSpPr>
        <p:spPr>
          <a:xfrm>
            <a:off x="1676400" y="1200150"/>
            <a:ext cx="2362200" cy="14642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E71B1B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accent5"/>
                </a:solidFill>
                <a:latin typeface="Open Sans"/>
                <a:ea typeface="+mn-ea"/>
                <a:cs typeface="Open San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E71B1B"/>
              </a:buClr>
              <a:buFont typeface="Calibri" panose="020F0502020204030204" pitchFamily="34" charset="0"/>
              <a:buChar char="▫"/>
              <a:defRPr sz="1600" kern="1200">
                <a:solidFill>
                  <a:schemeClr val="accent5"/>
                </a:solidFill>
                <a:latin typeface="Open Sans"/>
                <a:ea typeface="+mn-ea"/>
                <a:cs typeface="Open San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E71B1B"/>
              </a:buClr>
              <a:buFont typeface="Calibri" panose="020F0502020204030204" pitchFamily="34" charset="0"/>
              <a:buChar char="–"/>
              <a:defRPr sz="1400" kern="1200">
                <a:solidFill>
                  <a:schemeClr val="accent5"/>
                </a:solidFill>
                <a:latin typeface="Open Sans"/>
                <a:ea typeface="+mn-ea"/>
                <a:cs typeface="Open San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E71B1B"/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accent5"/>
                </a:solidFill>
                <a:latin typeface="Open Sans"/>
                <a:ea typeface="+mn-ea"/>
                <a:cs typeface="Open San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E71B1B"/>
              </a:buClr>
              <a:buFont typeface="Arial" pitchFamily="34" charset="0"/>
              <a:buChar char="»"/>
              <a:defRPr sz="1200" kern="1200">
                <a:solidFill>
                  <a:schemeClr val="accent5"/>
                </a:solidFill>
                <a:latin typeface="Open Sans"/>
                <a:ea typeface="+mn-ea"/>
                <a:cs typeface="Open San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/>
              <a:t>Participants</a:t>
            </a:r>
          </a:p>
          <a:p>
            <a:pPr marL="0" indent="0" algn="ctr">
              <a:buNone/>
            </a:pPr>
            <a:r>
              <a:rPr lang="en-US" sz="1600" dirty="0"/>
              <a:t>Represent your agency &amp; discuss your planned response to the scenario.</a:t>
            </a:r>
          </a:p>
          <a:p>
            <a:endParaRPr lang="en-US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F80BC2DD-D806-4D96-126F-F49DFCF040E6}"/>
              </a:ext>
            </a:extLst>
          </p:cNvPr>
          <p:cNvSpPr txBox="1">
            <a:spLocks/>
          </p:cNvSpPr>
          <p:nvPr/>
        </p:nvSpPr>
        <p:spPr>
          <a:xfrm>
            <a:off x="5715000" y="1220763"/>
            <a:ext cx="2362200" cy="14642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E71B1B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accent5"/>
                </a:solidFill>
                <a:latin typeface="Open Sans"/>
                <a:ea typeface="+mn-ea"/>
                <a:cs typeface="Open San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E71B1B"/>
              </a:buClr>
              <a:buFont typeface="Calibri" panose="020F0502020204030204" pitchFamily="34" charset="0"/>
              <a:buChar char="▫"/>
              <a:defRPr sz="1600" kern="1200">
                <a:solidFill>
                  <a:schemeClr val="accent5"/>
                </a:solidFill>
                <a:latin typeface="Open Sans"/>
                <a:ea typeface="+mn-ea"/>
                <a:cs typeface="Open San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E71B1B"/>
              </a:buClr>
              <a:buFont typeface="Calibri" panose="020F0502020204030204" pitchFamily="34" charset="0"/>
              <a:buChar char="–"/>
              <a:defRPr sz="1400" kern="1200">
                <a:solidFill>
                  <a:schemeClr val="accent5"/>
                </a:solidFill>
                <a:latin typeface="Open Sans"/>
                <a:ea typeface="+mn-ea"/>
                <a:cs typeface="Open San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E71B1B"/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accent5"/>
                </a:solidFill>
                <a:latin typeface="Open Sans"/>
                <a:ea typeface="+mn-ea"/>
                <a:cs typeface="Open San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E71B1B"/>
              </a:buClr>
              <a:buFont typeface="Arial" pitchFamily="34" charset="0"/>
              <a:buChar char="»"/>
              <a:defRPr sz="1200" kern="1200">
                <a:solidFill>
                  <a:schemeClr val="accent5"/>
                </a:solidFill>
                <a:latin typeface="Open Sans"/>
                <a:ea typeface="+mn-ea"/>
                <a:cs typeface="Open San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/>
              <a:t>Evaluators</a:t>
            </a:r>
          </a:p>
          <a:p>
            <a:pPr marL="0" indent="0" algn="ctr">
              <a:buNone/>
            </a:pPr>
            <a:r>
              <a:rPr lang="en-US" sz="1600" dirty="0"/>
              <a:t>Record strengths, note areas of improvement, and capture lessons learned</a:t>
            </a:r>
          </a:p>
          <a:p>
            <a:endParaRPr lang="en-US" dirty="0"/>
          </a:p>
        </p:txBody>
      </p:sp>
      <p:pic>
        <p:nvPicPr>
          <p:cNvPr id="12" name="Graphic 11" descr="Glasses with solid fill">
            <a:extLst>
              <a:ext uri="{FF2B5EF4-FFF2-40B4-BE49-F238E27FC236}">
                <a16:creationId xmlns:a16="http://schemas.microsoft.com/office/drawing/2014/main" id="{A704404A-09BC-F554-30D6-DD9A2AB2B8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8925" y="3290765"/>
            <a:ext cx="914400" cy="914400"/>
          </a:xfrm>
          <a:prstGeom prst="rect">
            <a:avLst/>
          </a:prstGeom>
        </p:spPr>
      </p:pic>
      <p:pic>
        <p:nvPicPr>
          <p:cNvPr id="14" name="Graphic 13" descr="Clipboard Partially Checked with solid fill">
            <a:extLst>
              <a:ext uri="{FF2B5EF4-FFF2-40B4-BE49-F238E27FC236}">
                <a16:creationId xmlns:a16="http://schemas.microsoft.com/office/drawing/2014/main" id="{BFD5D199-A833-1D86-8F7E-DDAD1921A7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51195" y="1495676"/>
            <a:ext cx="914400" cy="914400"/>
          </a:xfrm>
          <a:prstGeom prst="rect">
            <a:avLst/>
          </a:prstGeom>
        </p:spPr>
      </p:pic>
      <p:pic>
        <p:nvPicPr>
          <p:cNvPr id="16" name="Graphic 15" descr="Lecturer with solid fill">
            <a:extLst>
              <a:ext uri="{FF2B5EF4-FFF2-40B4-BE49-F238E27FC236}">
                <a16:creationId xmlns:a16="http://schemas.microsoft.com/office/drawing/2014/main" id="{E79E7556-0884-D07C-1134-01A7B8601E0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85800" y="3304728"/>
            <a:ext cx="914400" cy="914400"/>
          </a:xfrm>
          <a:prstGeom prst="rect">
            <a:avLst/>
          </a:prstGeom>
        </p:spPr>
      </p:pic>
      <p:pic>
        <p:nvPicPr>
          <p:cNvPr id="18" name="Graphic 17" descr="Meeting with solid fill">
            <a:extLst>
              <a:ext uri="{FF2B5EF4-FFF2-40B4-BE49-F238E27FC236}">
                <a16:creationId xmlns:a16="http://schemas.microsoft.com/office/drawing/2014/main" id="{9F8824B6-532B-5A4F-782C-9677DA8236A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14270" y="1469312"/>
            <a:ext cx="914400" cy="914400"/>
          </a:xfrm>
          <a:prstGeom prst="rect">
            <a:avLst/>
          </a:prstGeom>
        </p:spPr>
      </p:pic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7FF63902-BF80-27C1-869C-35B4880D91E8}"/>
              </a:ext>
            </a:extLst>
          </p:cNvPr>
          <p:cNvSpPr txBox="1">
            <a:spLocks/>
          </p:cNvSpPr>
          <p:nvPr/>
        </p:nvSpPr>
        <p:spPr>
          <a:xfrm>
            <a:off x="5715000" y="3024065"/>
            <a:ext cx="2362200" cy="14478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E71B1B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accent5"/>
                </a:solidFill>
                <a:latin typeface="Open Sans"/>
                <a:ea typeface="+mn-ea"/>
                <a:cs typeface="Open San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E71B1B"/>
              </a:buClr>
              <a:buFont typeface="Calibri" panose="020F0502020204030204" pitchFamily="34" charset="0"/>
              <a:buChar char="▫"/>
              <a:defRPr sz="1600" kern="1200">
                <a:solidFill>
                  <a:schemeClr val="accent5"/>
                </a:solidFill>
                <a:latin typeface="Open Sans"/>
                <a:ea typeface="+mn-ea"/>
                <a:cs typeface="Open San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E71B1B"/>
              </a:buClr>
              <a:buFont typeface="Calibri" panose="020F0502020204030204" pitchFamily="34" charset="0"/>
              <a:buChar char="–"/>
              <a:defRPr sz="1400" kern="1200">
                <a:solidFill>
                  <a:schemeClr val="accent5"/>
                </a:solidFill>
                <a:latin typeface="Open Sans"/>
                <a:ea typeface="+mn-ea"/>
                <a:cs typeface="Open San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E71B1B"/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accent5"/>
                </a:solidFill>
                <a:latin typeface="Open Sans"/>
                <a:ea typeface="+mn-ea"/>
                <a:cs typeface="Open San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E71B1B"/>
              </a:buClr>
              <a:buFont typeface="Arial" pitchFamily="34" charset="0"/>
              <a:buChar char="»"/>
              <a:defRPr sz="1200" kern="1200">
                <a:solidFill>
                  <a:schemeClr val="accent5"/>
                </a:solidFill>
                <a:latin typeface="Open Sans"/>
                <a:ea typeface="+mn-ea"/>
                <a:cs typeface="Open San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/>
              <a:t>Observers</a:t>
            </a:r>
            <a:endParaRPr lang="en-US" sz="2000" b="1" dirty="0"/>
          </a:p>
          <a:p>
            <a:pPr marL="0" indent="0" algn="ctr">
              <a:buNone/>
            </a:pPr>
            <a:r>
              <a:rPr lang="en-US" sz="1600" dirty="0"/>
              <a:t>Here to gain insight from the exercise, refrain from interjecting during the exercise.</a:t>
            </a:r>
          </a:p>
        </p:txBody>
      </p:sp>
    </p:spTree>
    <p:extLst>
      <p:ext uri="{BB962C8B-B14F-4D97-AF65-F5344CB8AC3E}">
        <p14:creationId xmlns:p14="http://schemas.microsoft.com/office/powerpoint/2010/main" val="26475278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B06C4-384E-4A23-F4DB-FFFA1DAD0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Guidelines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B999F0-CE31-CEDB-14FA-8ED4A75B0E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85850"/>
            <a:ext cx="8229600" cy="3314703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60000"/>
              </a:lnSpc>
            </a:pPr>
            <a:r>
              <a:rPr lang="en-US" dirty="0"/>
              <a:t>This is an </a:t>
            </a:r>
            <a:r>
              <a:rPr lang="en-US" u="sng" dirty="0"/>
              <a:t>open, low-stress, no-fault </a:t>
            </a:r>
            <a:r>
              <a:rPr lang="en-US" dirty="0"/>
              <a:t>environment</a:t>
            </a:r>
          </a:p>
          <a:p>
            <a:pPr>
              <a:lnSpc>
                <a:spcPct val="160000"/>
              </a:lnSpc>
            </a:pPr>
            <a:r>
              <a:rPr lang="en-US" dirty="0"/>
              <a:t>The scenario is plausible, the events occur as presented</a:t>
            </a:r>
          </a:p>
          <a:p>
            <a:pPr>
              <a:lnSpc>
                <a:spcPct val="160000"/>
              </a:lnSpc>
            </a:pPr>
            <a:r>
              <a:rPr lang="en-US" dirty="0"/>
              <a:t>There is no hidden agenda or trick questions</a:t>
            </a:r>
          </a:p>
          <a:p>
            <a:pPr>
              <a:lnSpc>
                <a:spcPct val="160000"/>
              </a:lnSpc>
            </a:pPr>
            <a:r>
              <a:rPr lang="en-US" dirty="0"/>
              <a:t>Don’t fight the scenario</a:t>
            </a:r>
          </a:p>
          <a:p>
            <a:pPr>
              <a:lnSpc>
                <a:spcPct val="160000"/>
              </a:lnSpc>
            </a:pPr>
            <a:r>
              <a:rPr lang="en-US" dirty="0"/>
              <a:t>Be a respectful and active participant</a:t>
            </a:r>
          </a:p>
          <a:p>
            <a:pPr>
              <a:lnSpc>
                <a:spcPct val="160000"/>
              </a:lnSpc>
            </a:pPr>
            <a:r>
              <a:rPr lang="en-US" dirty="0"/>
              <a:t>Base your response actions on the current plans and capabilities of your department</a:t>
            </a:r>
          </a:p>
          <a:p>
            <a:pPr>
              <a:lnSpc>
                <a:spcPct val="160000"/>
              </a:lnSpc>
            </a:pPr>
            <a:r>
              <a:rPr lang="en-US" dirty="0"/>
              <a:t>Decisions made during the exercise do not set policy</a:t>
            </a:r>
          </a:p>
          <a:p>
            <a:pPr>
              <a:lnSpc>
                <a:spcPct val="160000"/>
              </a:lnSpc>
            </a:pPr>
            <a:r>
              <a:rPr lang="en-US" dirty="0"/>
              <a:t>Consider different approaches &amp; suggest improvements</a:t>
            </a:r>
          </a:p>
          <a:p>
            <a:pPr>
              <a:lnSpc>
                <a:spcPct val="160000"/>
              </a:lnSpc>
            </a:pPr>
            <a:r>
              <a:rPr lang="en-US" dirty="0"/>
              <a:t>Participants are encouraged to discuss issues in depth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31988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CB9E9-6B45-13B7-8946-A7178185F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Functional Content Areas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4EAB3B-6658-62F4-C44D-D4C58B9E42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3950"/>
            <a:ext cx="8229600" cy="3505196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60000"/>
              </a:lnSpc>
              <a:buNone/>
            </a:pPr>
            <a:r>
              <a:rPr lang="en-US" b="1" dirty="0"/>
              <a:t>Lockdown</a:t>
            </a:r>
          </a:p>
          <a:p>
            <a:pPr>
              <a:lnSpc>
                <a:spcPct val="160000"/>
              </a:lnSpc>
            </a:pPr>
            <a:r>
              <a:rPr lang="en-US" dirty="0"/>
              <a:t>School staff will initiate a lockdown procedure immediately following an active aggressor event.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en-US" b="1" dirty="0"/>
              <a:t>Emergency Communication-Internal</a:t>
            </a:r>
          </a:p>
          <a:p>
            <a:pPr>
              <a:lnSpc>
                <a:spcPct val="160000"/>
              </a:lnSpc>
            </a:pPr>
            <a:r>
              <a:rPr lang="en-US" dirty="0"/>
              <a:t>School officials will ensure quick and accurate incident notification to staff and response agencies and disseminate information as incident progresses.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en-US" b="1" dirty="0"/>
              <a:t>Mental Health &amp; Healing</a:t>
            </a:r>
          </a:p>
          <a:p>
            <a:pPr>
              <a:lnSpc>
                <a:spcPct val="160000"/>
              </a:lnSpc>
            </a:pPr>
            <a:r>
              <a:rPr lang="en-US" dirty="0"/>
              <a:t>Once immediate safety issues have been addressed, staff will assess need for mental stress following trauma and provide services to those in need.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en-US" b="1" dirty="0"/>
              <a:t>Student Accountability and Reunification</a:t>
            </a:r>
          </a:p>
          <a:p>
            <a:pPr>
              <a:lnSpc>
                <a:spcPct val="160000"/>
              </a:lnSpc>
            </a:pPr>
            <a:r>
              <a:rPr lang="en-US" dirty="0"/>
              <a:t>Students are accounted for and reunited with parent/guardian during unsafe situations while ensuring secure and calm procedures.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1534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53103B-D229-44B0-4091-D964A9E95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Participants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C82C5D-F53F-0D6B-8849-9EC8BBF18C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i="1" dirty="0">
                <a:solidFill>
                  <a:srgbClr val="FF0000"/>
                </a:solidFill>
              </a:rPr>
              <a:t>List the specific participants or stakeholders that will be participating in the exercise today </a:t>
            </a:r>
          </a:p>
          <a:p>
            <a:endParaRPr lang="en-US" i="1" dirty="0">
              <a:solidFill>
                <a:srgbClr val="FF0000"/>
              </a:solidFill>
            </a:endParaRPr>
          </a:p>
          <a:p>
            <a:r>
              <a:rPr lang="en-US" i="1" dirty="0">
                <a:solidFill>
                  <a:srgbClr val="FF0000"/>
                </a:solidFill>
              </a:rPr>
              <a:t>Recommended participants include:</a:t>
            </a:r>
          </a:p>
          <a:p>
            <a:pPr lvl="1"/>
            <a:r>
              <a:rPr lang="en-US" i="1" dirty="0">
                <a:solidFill>
                  <a:srgbClr val="FF0000"/>
                </a:solidFill>
              </a:rPr>
              <a:t>School Administration</a:t>
            </a:r>
          </a:p>
          <a:p>
            <a:pPr lvl="1"/>
            <a:r>
              <a:rPr lang="en-US" i="1" dirty="0">
                <a:solidFill>
                  <a:srgbClr val="FF0000"/>
                </a:solidFill>
              </a:rPr>
              <a:t>Various School Staff, including health officials</a:t>
            </a:r>
          </a:p>
          <a:p>
            <a:pPr lvl="1"/>
            <a:r>
              <a:rPr lang="en-US" i="1" dirty="0">
                <a:solidFill>
                  <a:srgbClr val="FF0000"/>
                </a:solidFill>
              </a:rPr>
              <a:t>School Security</a:t>
            </a:r>
          </a:p>
          <a:p>
            <a:pPr lvl="1"/>
            <a:r>
              <a:rPr lang="en-US" i="1" dirty="0">
                <a:solidFill>
                  <a:srgbClr val="FF0000"/>
                </a:solidFill>
              </a:rPr>
              <a:t>School maintenance or janitorial staff</a:t>
            </a:r>
          </a:p>
          <a:p>
            <a:pPr lvl="1"/>
            <a:r>
              <a:rPr lang="en-US" i="1" dirty="0">
                <a:solidFill>
                  <a:srgbClr val="FF0000"/>
                </a:solidFill>
              </a:rPr>
              <a:t>Local Law Enforcement</a:t>
            </a:r>
          </a:p>
          <a:p>
            <a:pPr lvl="1"/>
            <a:r>
              <a:rPr lang="en-US" i="1" dirty="0">
                <a:solidFill>
                  <a:srgbClr val="FF0000"/>
                </a:solidFill>
              </a:rPr>
              <a:t>Local Fire and Emergency Medical Service</a:t>
            </a:r>
          </a:p>
          <a:p>
            <a:pPr lvl="1"/>
            <a:r>
              <a:rPr lang="en-US" i="1" dirty="0">
                <a:solidFill>
                  <a:srgbClr val="FF0000"/>
                </a:solidFill>
              </a:rPr>
              <a:t>Local Emergency Management </a:t>
            </a:r>
          </a:p>
          <a:p>
            <a:pPr lvl="1"/>
            <a:r>
              <a:rPr lang="en-US" i="1" dirty="0">
                <a:solidFill>
                  <a:srgbClr val="FF0000"/>
                </a:solidFill>
              </a:rPr>
              <a:t>Dispatch Center (911)</a:t>
            </a:r>
          </a:p>
          <a:p>
            <a:pPr lvl="1"/>
            <a:r>
              <a:rPr lang="en-US" i="1" dirty="0">
                <a:solidFill>
                  <a:srgbClr val="FF0000"/>
                </a:solidFill>
              </a:rPr>
              <a:t>Anyone else who may have a role in response or recovery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32021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708B87-CB3D-0776-5250-7A547E6BD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Setting the Stage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20CEE-A5A8-AFD3-CEC3-CADC60A46E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i="1" dirty="0">
                <a:solidFill>
                  <a:srgbClr val="FF0000"/>
                </a:solidFill>
              </a:rPr>
              <a:t>Consider including the following information:</a:t>
            </a:r>
          </a:p>
          <a:p>
            <a:r>
              <a:rPr lang="en-US" i="1" dirty="0">
                <a:solidFill>
                  <a:srgbClr val="FF0000"/>
                </a:solidFill>
              </a:rPr>
              <a:t>Date and Time</a:t>
            </a:r>
          </a:p>
          <a:p>
            <a:r>
              <a:rPr lang="en-US" i="1" dirty="0">
                <a:solidFill>
                  <a:srgbClr val="FF0000"/>
                </a:solidFill>
              </a:rPr>
              <a:t>School Name</a:t>
            </a:r>
          </a:p>
          <a:p>
            <a:r>
              <a:rPr lang="en-US" i="1" dirty="0">
                <a:solidFill>
                  <a:srgbClr val="FF0000"/>
                </a:solidFill>
              </a:rPr>
              <a:t>Number of students</a:t>
            </a:r>
          </a:p>
          <a:p>
            <a:r>
              <a:rPr lang="en-US" i="1" dirty="0">
                <a:solidFill>
                  <a:srgbClr val="FF0000"/>
                </a:solidFill>
              </a:rPr>
              <a:t>Number of staff</a:t>
            </a:r>
          </a:p>
          <a:p>
            <a:r>
              <a:rPr lang="en-US" i="1" dirty="0">
                <a:solidFill>
                  <a:srgbClr val="FF0000"/>
                </a:solidFill>
              </a:rPr>
              <a:t>Weather conditions (simulate or real world)</a:t>
            </a:r>
          </a:p>
          <a:p>
            <a:r>
              <a:rPr lang="en-US" i="1" dirty="0">
                <a:solidFill>
                  <a:srgbClr val="FF0000"/>
                </a:solidFill>
              </a:rPr>
              <a:t>Current events in the area</a:t>
            </a:r>
          </a:p>
          <a:p>
            <a:r>
              <a:rPr lang="en-US" i="1" dirty="0">
                <a:solidFill>
                  <a:srgbClr val="FF0000"/>
                </a:solidFill>
              </a:rPr>
              <a:t>Maps, floor plans, diagrams, etc.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06645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639555-B238-84F7-166D-5CE70B83C2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9550"/>
            <a:ext cx="8229600" cy="857250"/>
          </a:xfrm>
        </p:spPr>
        <p:txBody>
          <a:bodyPr/>
          <a:lstStyle/>
          <a:p>
            <a:r>
              <a:rPr lang="en-US" dirty="0"/>
              <a:t>Overview Map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FBE50EF-C3AB-ABB4-ECD8-077456B31F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0914" y="1047750"/>
            <a:ext cx="6662171" cy="3775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4571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639555-B238-84F7-166D-5CE70B83C2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9550"/>
            <a:ext cx="8229600" cy="857250"/>
          </a:xfrm>
        </p:spPr>
        <p:txBody>
          <a:bodyPr/>
          <a:lstStyle/>
          <a:p>
            <a:r>
              <a:rPr lang="en-US" dirty="0"/>
              <a:t>Satellite Map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E9AE045-D0B0-829B-9880-E28405D4C1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4714" y="1071644"/>
            <a:ext cx="6814571" cy="3862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688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AE0BD-DACF-5DCC-34C6-377AAA5224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Module 1 – Initial Notification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9570AD-9F1B-DB3D-B676-15B30BCA75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Today is </a:t>
            </a:r>
            <a:r>
              <a:rPr lang="en-US" i="1" dirty="0">
                <a:solidFill>
                  <a:srgbClr val="FF0000"/>
                </a:solidFill>
              </a:rPr>
              <a:t>Friday, June 2, 2023</a:t>
            </a:r>
            <a:endParaRPr lang="en-US" dirty="0"/>
          </a:p>
          <a:p>
            <a:pPr>
              <a:lnSpc>
                <a:spcPct val="150000"/>
              </a:lnSpc>
            </a:pPr>
            <a:r>
              <a:rPr lang="en-US" dirty="0"/>
              <a:t>At 9:05 a.m., at </a:t>
            </a:r>
            <a:r>
              <a:rPr lang="en-US" i="1" dirty="0">
                <a:solidFill>
                  <a:srgbClr val="FF0000"/>
                </a:solidFill>
              </a:rPr>
              <a:t>XYZ Elementary </a:t>
            </a:r>
            <a:r>
              <a:rPr lang="en-US" dirty="0"/>
              <a:t>multiple shots are heard by staff in the main office and are determined to be in close vicinity.</a:t>
            </a:r>
          </a:p>
          <a:p>
            <a:pPr>
              <a:lnSpc>
                <a:spcPct val="150000"/>
              </a:lnSpc>
            </a:pPr>
            <a:r>
              <a:rPr lang="en-US" dirty="0"/>
              <a:t>At 9:06 a.m., students are tweeting “Active Shooter!”</a:t>
            </a:r>
          </a:p>
          <a:p>
            <a:pPr marL="0" indent="0">
              <a:lnSpc>
                <a:spcPct val="150000"/>
              </a:lnSpc>
              <a:buNone/>
            </a:pPr>
            <a:endParaRPr lang="en-US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en-US" b="1" u="sng" dirty="0"/>
              <a:t>Based on this information, what initial actions are taken?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43990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D4D297-383B-041C-EDFD-4007792419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Module 2 – Response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BFB799-C06C-0801-CFA5-C08789F6C2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95350"/>
            <a:ext cx="8229600" cy="3733800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70000"/>
              </a:lnSpc>
            </a:pPr>
            <a:r>
              <a:rPr lang="en-US" dirty="0"/>
              <a:t>Lockdown has been initiated.</a:t>
            </a:r>
          </a:p>
          <a:p>
            <a:pPr>
              <a:lnSpc>
                <a:spcPct val="170000"/>
              </a:lnSpc>
            </a:pPr>
            <a:r>
              <a:rPr lang="en-US" dirty="0"/>
              <a:t>First two law enforcement officers arrive on scene at 9:09am:</a:t>
            </a:r>
          </a:p>
          <a:p>
            <a:pPr lvl="1">
              <a:lnSpc>
                <a:spcPct val="170000"/>
              </a:lnSpc>
            </a:pPr>
            <a:r>
              <a:rPr lang="en-US" dirty="0"/>
              <a:t>Dispatch </a:t>
            </a:r>
            <a:r>
              <a:rPr lang="en-US"/>
              <a:t>(9-1-1</a:t>
            </a:r>
            <a:r>
              <a:rPr lang="en-US" dirty="0"/>
              <a:t>) has received multiple text messages and calls about an active shooter in the school.</a:t>
            </a:r>
          </a:p>
          <a:p>
            <a:pPr lvl="1">
              <a:lnSpc>
                <a:spcPct val="170000"/>
              </a:lnSpc>
            </a:pPr>
            <a:r>
              <a:rPr lang="en-US" dirty="0"/>
              <a:t>Multiple injuries and deaths reported</a:t>
            </a:r>
          </a:p>
          <a:p>
            <a:pPr lvl="1">
              <a:lnSpc>
                <a:spcPct val="170000"/>
              </a:lnSpc>
            </a:pPr>
            <a:r>
              <a:rPr lang="en-US" dirty="0"/>
              <a:t>Initial reports stated shots may be coming from the library. </a:t>
            </a:r>
          </a:p>
          <a:p>
            <a:pPr lvl="1">
              <a:lnSpc>
                <a:spcPct val="170000"/>
              </a:lnSpc>
            </a:pPr>
            <a:r>
              <a:rPr lang="en-US" dirty="0"/>
              <a:t>Callers/texters do not know how many shooters are in the building or location.</a:t>
            </a:r>
          </a:p>
          <a:p>
            <a:pPr lvl="1">
              <a:lnSpc>
                <a:spcPct val="170000"/>
              </a:lnSpc>
            </a:pPr>
            <a:r>
              <a:rPr lang="en-US" dirty="0"/>
              <a:t>One student reports the shooter has an assault rifle.</a:t>
            </a:r>
          </a:p>
          <a:p>
            <a:pPr lvl="1">
              <a:lnSpc>
                <a:spcPct val="170000"/>
              </a:lnSpc>
            </a:pPr>
            <a:r>
              <a:rPr lang="en-US" dirty="0"/>
              <a:t>Another student reports the shooter has a large backpack.</a:t>
            </a:r>
          </a:p>
          <a:p>
            <a:pPr marL="0" indent="0" algn="ctr">
              <a:lnSpc>
                <a:spcPct val="170000"/>
              </a:lnSpc>
              <a:buNone/>
            </a:pPr>
            <a:r>
              <a:rPr lang="en-US" b="1" u="sng" dirty="0"/>
              <a:t>Based on this information, what actions are taken at this time?</a:t>
            </a:r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91493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B4624-C46C-E974-A348-F295353B0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Module 2 – Response </a:t>
            </a:r>
            <a:r>
              <a:rPr lang="en-US" sz="1800" dirty="0"/>
              <a:t>(continued)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B45A3D-CBDE-4A91-9E6E-A8CC137FE2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/>
              <a:t>Several students are running out of the building near the main entrance while the rest remain in lockdown.</a:t>
            </a:r>
          </a:p>
          <a:p>
            <a:pPr>
              <a:lnSpc>
                <a:spcPct val="150000"/>
              </a:lnSpc>
            </a:pPr>
            <a:r>
              <a:rPr lang="en-US" dirty="0"/>
              <a:t>School staff is made aware that a classroom with 25 students is on a field trip and they are scheduled to return to the school at 9:30 a.m.</a:t>
            </a:r>
          </a:p>
          <a:p>
            <a:pPr marL="0" indent="0" algn="ctr">
              <a:buNone/>
            </a:pPr>
            <a:endParaRPr lang="en-US" sz="1800" u="sng" dirty="0"/>
          </a:p>
          <a:p>
            <a:pPr marL="0" indent="0" algn="ctr">
              <a:buNone/>
            </a:pPr>
            <a:r>
              <a:rPr lang="en-US" sz="1800" b="1" u="sng" dirty="0"/>
              <a:t>Based on this information, what actions are taken at this time?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0003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93339-3FD4-FFE9-D837-1A1F3D626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Module 3 – Short-Term Recovery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23465C-D460-4145-A8C0-F4C7CF9F4D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en-US" dirty="0"/>
              <a:t>It is now 9:25 a.m.</a:t>
            </a:r>
          </a:p>
          <a:p>
            <a:pPr>
              <a:lnSpc>
                <a:spcPct val="150000"/>
              </a:lnSpc>
            </a:pPr>
            <a:r>
              <a:rPr lang="en-US" dirty="0"/>
              <a:t>The shooter has been neutralized. There are 9 confirmed fatalities.</a:t>
            </a:r>
          </a:p>
          <a:p>
            <a:pPr>
              <a:lnSpc>
                <a:spcPct val="150000"/>
              </a:lnSpc>
            </a:pPr>
            <a:r>
              <a:rPr lang="en-US" dirty="0"/>
              <a:t>Law Enforcement has confirmed there are no other shooters in the building.</a:t>
            </a:r>
          </a:p>
          <a:p>
            <a:pPr>
              <a:lnSpc>
                <a:spcPct val="150000"/>
              </a:lnSpc>
            </a:pPr>
            <a:r>
              <a:rPr lang="en-US" dirty="0"/>
              <a:t>Media is on scene.</a:t>
            </a:r>
          </a:p>
          <a:p>
            <a:pPr>
              <a:lnSpc>
                <a:spcPct val="150000"/>
              </a:lnSpc>
            </a:pPr>
            <a:r>
              <a:rPr lang="en-US" dirty="0"/>
              <a:t>Parents are arriving on scene and calling to ask how they can pick up their children.</a:t>
            </a:r>
          </a:p>
          <a:p>
            <a:pPr>
              <a:lnSpc>
                <a:spcPct val="150000"/>
              </a:lnSpc>
            </a:pPr>
            <a:r>
              <a:rPr lang="en-US" dirty="0"/>
              <a:t>Students are seen crying and very distraught.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1800" b="1" u="sng" dirty="0"/>
              <a:t>Based on this information, what actions are taken at this time?</a:t>
            </a:r>
          </a:p>
          <a:p>
            <a:pPr>
              <a:lnSpc>
                <a:spcPct val="15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63926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93339-3FD4-FFE9-D837-1A1F3D626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Module 4 – Long-Term Recovery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23465C-D460-4145-A8C0-F4C7CF9F4D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/>
              <a:t>Topics </a:t>
            </a:r>
            <a:r>
              <a:rPr lang="en-US"/>
              <a:t>of Discussion</a:t>
            </a:r>
            <a:endParaRPr lang="en-US" dirty="0"/>
          </a:p>
          <a:p>
            <a:pPr lvl="1">
              <a:lnSpc>
                <a:spcPct val="150000"/>
              </a:lnSpc>
            </a:pPr>
            <a:r>
              <a:rPr lang="en-US" dirty="0"/>
              <a:t>Continuity of Learning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Community Events, Remembrance, and Dedication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Return to School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Mental Health and Supports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Threat Monitoring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Public Information and Rumor Control</a:t>
            </a:r>
          </a:p>
          <a:p>
            <a:pPr lvl="1">
              <a:lnSpc>
                <a:spcPct val="15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50789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2C9CA-50A1-6166-2332-B87BD9211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Hotwash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05D4DE-D974-0D5E-84A1-5BB2BF5951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What went well?</a:t>
            </a:r>
          </a:p>
          <a:p>
            <a:pPr>
              <a:lnSpc>
                <a:spcPct val="150000"/>
              </a:lnSpc>
            </a:pPr>
            <a:r>
              <a:rPr lang="en-US" dirty="0"/>
              <a:t>What are some areas for improvement?</a:t>
            </a:r>
          </a:p>
          <a:p>
            <a:pPr>
              <a:lnSpc>
                <a:spcPct val="150000"/>
              </a:lnSpc>
            </a:pPr>
            <a:r>
              <a:rPr lang="en-US" dirty="0"/>
              <a:t>Any additional comments/questions?</a:t>
            </a:r>
          </a:p>
          <a:p>
            <a:endParaRPr lang="en-US" dirty="0"/>
          </a:p>
          <a:p>
            <a:pPr marL="0" indent="0" algn="ctr">
              <a:buNone/>
            </a:pPr>
            <a:r>
              <a:rPr lang="en-US" sz="1800" b="1" u="sng" dirty="0"/>
              <a:t>Please remember to fill out your feedback form!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88068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85442-A477-FCE0-CD22-633BDFC14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4212741274"/>
      </p:ext>
    </p:extLst>
  </p:cSld>
  <p:clrMapOvr>
    <a:masterClrMapping/>
  </p:clrMapOvr>
</p:sld>
</file>

<file path=ppt/theme/theme1.xml><?xml version="1.0" encoding="utf-8"?>
<a:theme xmlns:a="http://schemas.openxmlformats.org/drawingml/2006/main" name="PowerPoint A">
  <a:themeElements>
    <a:clrScheme name="Brand Colors">
      <a:dk1>
        <a:sysClr val="windowText" lastClr="000000"/>
      </a:dk1>
      <a:lt1>
        <a:sysClr val="window" lastClr="FFFFFF"/>
      </a:lt1>
      <a:dk2>
        <a:srgbClr val="1B365D"/>
      </a:dk2>
      <a:lt2>
        <a:srgbClr val="FF0F00"/>
      </a:lt2>
      <a:accent1>
        <a:srgbClr val="2DCCD3"/>
      </a:accent1>
      <a:accent2>
        <a:srgbClr val="D2D755"/>
      </a:accent2>
      <a:accent3>
        <a:srgbClr val="E87722"/>
      </a:accent3>
      <a:accent4>
        <a:srgbClr val="7C2529"/>
      </a:accent4>
      <a:accent5>
        <a:srgbClr val="666666"/>
      </a:accent5>
      <a:accent6>
        <a:srgbClr val="E6D395"/>
      </a:accent6>
      <a:hlink>
        <a:srgbClr val="131E29"/>
      </a:hlink>
      <a:folHlink>
        <a:srgbClr val="CBC4B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E44F14B65C4E84CA41F3F9558E331C1" ma:contentTypeVersion="6" ma:contentTypeDescription="Create a new document." ma:contentTypeScope="" ma:versionID="23968622ebf1cb9d8f78b70f3b3e4ad7">
  <xsd:schema xmlns:xsd="http://www.w3.org/2001/XMLSchema" xmlns:xs="http://www.w3.org/2001/XMLSchema" xmlns:p="http://schemas.microsoft.com/office/2006/metadata/properties" xmlns:ns2="e9ca3360-0084-456b-b06c-98168024bef2" xmlns:ns3="5c749d78-5c14-4cdc-81bb-5778a8e01c5c" targetNamespace="http://schemas.microsoft.com/office/2006/metadata/properties" ma:root="true" ma:fieldsID="338990f0652d2b5afc625d55fdad33b7" ns2:_="" ns3:_="">
    <xsd:import namespace="e9ca3360-0084-456b-b06c-98168024bef2"/>
    <xsd:import namespace="5c749d78-5c14-4cdc-81bb-5778a8e01c5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ca3360-0084-456b-b06c-98168024be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749d78-5c14-4cdc-81bb-5778a8e01c5c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83CB656-27F5-4436-A04F-2C7BD5CAD40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9ca3360-0084-456b-b06c-98168024bef2"/>
    <ds:schemaRef ds:uri="5c749d78-5c14-4cdc-81bb-5778a8e01c5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3095598-3DD4-4AAC-8B20-3CFFD8925D8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0EBD6A7-C210-49FE-8A2D-CE862729A58F}">
  <ds:schemaRefs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e9ca3360-0084-456b-b06c-98168024bef2"/>
    <ds:schemaRef ds:uri="http://purl.org/dc/elements/1.1/"/>
    <ds:schemaRef ds:uri="5c749d78-5c14-4cdc-81bb-5778a8e01c5c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3016</TotalTime>
  <Words>2862</Words>
  <Application>Microsoft Office PowerPoint</Application>
  <PresentationFormat>On-screen Show (16:9)</PresentationFormat>
  <Paragraphs>353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7" baseType="lpstr">
      <vt:lpstr>Arial</vt:lpstr>
      <vt:lpstr>Calibri</vt:lpstr>
      <vt:lpstr>Courier New</vt:lpstr>
      <vt:lpstr>Open Sans</vt:lpstr>
      <vt:lpstr>Open Sans Light</vt:lpstr>
      <vt:lpstr>PermianSlabSerifTypeface</vt:lpstr>
      <vt:lpstr>Symbol</vt:lpstr>
      <vt:lpstr>Wingdings</vt:lpstr>
      <vt:lpstr>PowerPoint A</vt:lpstr>
      <vt:lpstr>Tennessee T.E.S.T Program</vt:lpstr>
      <vt:lpstr>Welcome</vt:lpstr>
      <vt:lpstr>Exercise Agenda</vt:lpstr>
      <vt:lpstr>Exercise Purpose and Scope</vt:lpstr>
      <vt:lpstr>Roles and Responsibilities</vt:lpstr>
      <vt:lpstr>Guidelines</vt:lpstr>
      <vt:lpstr>Functional Content Areas</vt:lpstr>
      <vt:lpstr>Exercise Participants</vt:lpstr>
      <vt:lpstr>Setting the Stage</vt:lpstr>
      <vt:lpstr>Overview Map</vt:lpstr>
      <vt:lpstr>Satellite Map</vt:lpstr>
      <vt:lpstr>Module 1 – Initial Notification </vt:lpstr>
      <vt:lpstr>Module 2 – Response </vt:lpstr>
      <vt:lpstr>Module 2 – Response (continued)</vt:lpstr>
      <vt:lpstr>Module 3 – Short-Term Recovery </vt:lpstr>
      <vt:lpstr>Module 4 – Long-Term Recovery </vt:lpstr>
      <vt:lpstr>Hotwash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STATE OF TENNESSEE</dc:title>
  <dc:creator/>
  <cp:lastModifiedBy>Melissa Egan</cp:lastModifiedBy>
  <cp:revision>15</cp:revision>
  <cp:lastPrinted>2023-01-09T18:55:47Z</cp:lastPrinted>
  <dcterms:created xsi:type="dcterms:W3CDTF">2015-04-17T19:14:55Z</dcterms:created>
  <dcterms:modified xsi:type="dcterms:W3CDTF">2024-07-31T23:30:33Z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0x0101009E44F14B65C4E84CA41F3F9558E331C1</vt:lpwstr>
  </property>
</Properties>
</file>