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body>
    <w:p w14:paraId="6EB36BE2" w14:textId="39032E5F" w:rsidR="00AE515B" w:rsidRPr="00AE515B" w:rsidRDefault="00AE515B" w:rsidP="000D7840">
      <w:pPr>
        <w:spacing w:before="180" w:after="360"/>
        <w:rPr>
          <w:rFonts w:ascii="PermianSlabSerifTypeface" w:hAnsi="PermianSlabSerifTypeface"/>
          <w:b/>
          <w:bCs/>
          <w:color w:val="FFFFFF" w:themeColor="background1"/>
          <w:sz w:val="56"/>
          <w:szCs w:val="56"/>
        </w:rPr>
      </w:pPr>
      <w:bookmarkStart w:id="0" w:name="_Hlk70529727"/>
      <w:bookmarkStart w:id="1" w:name="_Hlk70535819"/>
      <w:r w:rsidRPr="00AE515B">
        <w:rPr>
          <w:rFonts w:ascii="PermianSlabSerifTypeface" w:hAnsi="PermianSlabSerifTypeface" w:cs="Open Sans"/>
          <w:b/>
          <w:bCs/>
          <w:noProof/>
          <w:color w:val="FFFFFF" w:themeColor="background1"/>
          <w:sz w:val="56"/>
          <w:szCs w:val="56"/>
          <w:lang w:val="en-GB" w:eastAsia="en-GB"/>
        </w:rPr>
        <w:drawing>
          <wp:anchor distT="0" distB="0" distL="114300" distR="114300" simplePos="0" relativeHeight="251658241" behindDoc="0" locked="0" layoutInCell="1" allowOverlap="1" wp14:anchorId="22E06598" wp14:editId="540D1B6A">
            <wp:simplePos x="0" y="0"/>
            <wp:positionH relativeFrom="margin">
              <wp:posOffset>5819775</wp:posOffset>
            </wp:positionH>
            <wp:positionV relativeFrom="page">
              <wp:posOffset>523875</wp:posOffset>
            </wp:positionV>
            <wp:extent cx="713232" cy="768096"/>
            <wp:effectExtent l="0" t="0" r="0" b="0"/>
            <wp:wrapSquare wrapText="bothSides"/>
            <wp:docPr id="17" name="Picture 1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7" name="Picture 17"/>
                    <pic:cNvPicPr/>
                  </pic:nvPicPr>
                  <pic:blipFill>
                    <a:blip r:embed="rId12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713232" cy="768096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margin">
              <wp14:pctWidth>0</wp14:pctWidth>
            </wp14:sizeRelH>
            <wp14:sizeRelV relativeFrom="margin">
              <wp14:pctHeight>0</wp14:pctHeight>
            </wp14:sizeRelV>
          </wp:anchor>
        </w:drawing>
      </w:r>
      <w:r w:rsidRPr="00AE515B">
        <w:rPr>
          <w:rFonts w:ascii="PermianSlabSerifTypeface" w:hAnsi="PermianSlabSerifTypeface" w:cs="Open Sans"/>
          <w:b/>
          <w:bCs/>
          <w:noProof/>
          <w:color w:val="FFFFFF" w:themeColor="background1"/>
          <w:sz w:val="56"/>
          <w:szCs w:val="56"/>
          <w:lang w:val="en-GB" w:eastAsia="en-GB"/>
        </w:rPr>
        <mc:AlternateContent>
          <mc:Choice Requires="wps">
            <w:drawing>
              <wp:anchor distT="0" distB="0" distL="114300" distR="114300" simplePos="0" relativeHeight="251658240" behindDoc="1" locked="1" layoutInCell="1" allowOverlap="1" wp14:anchorId="262B97B4" wp14:editId="0CF527BA">
                <wp:simplePos x="0" y="0"/>
                <wp:positionH relativeFrom="page">
                  <wp:posOffset>-76200</wp:posOffset>
                </wp:positionH>
                <wp:positionV relativeFrom="page">
                  <wp:posOffset>542925</wp:posOffset>
                </wp:positionV>
                <wp:extent cx="8001000" cy="710565"/>
                <wp:effectExtent l="0" t="0" r="0" b="0"/>
                <wp:wrapNone/>
                <wp:docPr id="3" name="Rectangle 6" title="Colored background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>
                        <a:spLocks noChangeArrowheads="1"/>
                      </wps:cNvSpPr>
                      <wps:spPr bwMode="auto">
                        <a:xfrm>
                          <a:off x="0" y="0"/>
                          <a:ext cx="8001000" cy="710565"/>
                        </a:xfrm>
                        <a:prstGeom prst="rect">
                          <a:avLst/>
                        </a:prstGeom>
                        <a:solidFill>
                          <a:srgbClr val="002D72"/>
                        </a:solidFill>
                        <a:ln>
                          <a:noFill/>
                        </a:ln>
                        <a:effectLst/>
                      </wps:spPr>
                      <wps:bodyPr rot="0" vert="horz" wrap="square" lIns="91440" tIns="91440" rIns="91440" bIns="91440" anchor="t" anchorCtr="0" upright="1">
                        <a:noAutofit/>
                      </wps:bodyPr>
                    </wps:wsp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mc:Choice>
          <mc:Fallback xmlns:arto="http://schemas.microsoft.com/office/word/2006/arto" xmlns:a="http://schemas.openxmlformats.org/drawingml/2006/main" xmlns:pic="http://schemas.openxmlformats.org/drawingml/2006/picture" xmlns:a14="http://schemas.microsoft.com/office/drawing/2010/main">
            <w:pict>
              <v:rect id="Rectangle 6" style="position:absolute;margin-left:-6pt;margin-top:42.75pt;width:630pt;height:55.95pt;z-index:-251657216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page;mso-width-percent:0;mso-height-percent:0;mso-width-relative:page;mso-height-relative:page;v-text-anchor:top" alt="Title: Colored background" o:spid="_x0000_s1026" fillcolor="#002d72" stroked="f" w14:anchorId="29DFF8B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l0KYZDQIAAAQEAAAOAAAAZHJzL2Uyb0RvYy54bWysU1Fv0zAQfkfiP1h+p0nK1o2o6TS1GkIa&#10;MDH4AY7jJNYcnzm7Tcuv5+y0pcAb4sXyne++u/vu8/JuPxi2U+g12IoXs5wzZSU02nYV//b14c0t&#10;Zz4I2wgDVlX8oDy/W71+tRxdqebQg2kUMgKxvhxdxfsQXJllXvZqEH4GTll6bAEHEcjELmtQjIQ+&#10;mGye54tsBGwcglTek3czPfJVwm9bJcPntvUqMFNx6i2kE9NZxzNbLUXZoXC9lsc2xD90MQhtqegZ&#10;aiOCYFvUf0ENWiJ4aMNMwpBB22qp0gw0TZH/Mc1zL5xKsxA53p1p8v8PVn7aPSHTTcXfcmbFQCv6&#10;QqQJ2xnFFkSYDoZ8azCAqmG1kC8dwtY2kbnR+ZIAnt0Txtm9ewT54pmFdU8A6h4Rxl6JhvotYnz2&#10;W0I0PKWyevwIDRUR2wCJxH2LQwQketg+7epw3pXaBybJeZsTXzmtVNLbTZFfL65TCVGesh368F7B&#10;wOKl4khjJXSxe/QhdiPKU0jqHoxuHrQxycCuXhtkOxF1k883N/Mjur8MMzYGW4hpE+LkUUl5xzKn&#10;OSe+amgONDPCJEX6OnTpAX9wNpIMK+6/bwUqzswHS7y9K66uom4vDbw06ktDWElQFQ+cTdd1mLS+&#10;dai7nioViQIL98R1qxMNsb+pq+OGSGqJneO3iFq+tFPUr8+7+gkAAP//AwBQSwMEFAAGAAgAAAAh&#10;AFerwxjiAAAACwEAAA8AAABkcnMvZG93bnJldi54bWxMj0FPg0AQhe8m/ofNmHhrFwitiCyNaTUm&#10;Jj2IJnrcwggIO0vYpaX/3ulJbzPzXt58L9vMphdHHF1rSUG4DEAglbZqqVbw8f68SEA4r6nSvSVU&#10;cEYHm/z6KtNpZU/0hsfC14JDyKVaQeP9kErpygaNdks7ILH2bUejPa9jLatRnzjc9DIKgrU0uiX+&#10;0OgBtw2WXTEZBT9PUxh2+8Sfi3jX7YbXz+3660Wp25v58QGEx9n/meGCz+iQM9PBTlQ50StYhBF3&#10;8QqS1QrExRDFCV8OPN3fxSDzTP7vkP8CAAD//wMAUEsBAi0AFAAGAAgAAAAhALaDOJL+AAAA4QEA&#10;ABMAAAAAAAAAAAAAAAAAAAAAAFtDb250ZW50X1R5cGVzXS54bWxQSwECLQAUAAYACAAAACEAOP0h&#10;/9YAAACUAQAACwAAAAAAAAAAAAAAAAAvAQAAX3JlbHMvLnJlbHNQSwECLQAUAAYACAAAACEApdCm&#10;GQ0CAAAEBAAADgAAAAAAAAAAAAAAAAAuAgAAZHJzL2Uyb0RvYy54bWxQSwECLQAUAAYACAAAACEA&#10;V6vDGOIAAAALAQAADwAAAAAAAAAAAAAAAABnBAAAZHJzL2Rvd25yZXYueG1sUEsFBgAAAAAEAAQA&#10;8wAAAHYFAAAAAA==&#10;">
                <v:textbox inset=",7.2pt,,7.2pt"/>
                <w10:wrap anchorx="page" anchory="page"/>
                <w10:anchorlock/>
              </v:rect>
            </w:pict>
          </mc:Fallback>
        </mc:AlternateContent>
      </w:r>
      <w:r w:rsidRPr="00AE515B">
        <w:rPr>
          <w:rFonts w:ascii="PermianSlabSerifTypeface" w:hAnsi="PermianSlabSerifTypeface"/>
          <w:b/>
          <w:bCs/>
          <w:color w:val="FFFFFF" w:themeColor="background1"/>
          <w:sz w:val="56"/>
          <w:szCs w:val="56"/>
        </w:rPr>
        <w:t>Research Implementation Plan</w:t>
      </w:r>
    </w:p>
    <w:p w14:paraId="743EA58C" w14:textId="77777777" w:rsidR="00AE515B" w:rsidRPr="00FA2CF3" w:rsidRDefault="00AE515B" w:rsidP="000D7840">
      <w:pPr>
        <w:tabs>
          <w:tab w:val="left" w:pos="0"/>
        </w:tabs>
        <w:spacing w:before="120" w:after="0"/>
        <w:rPr>
          <w:rFonts w:ascii="Open Sans" w:hAnsi="Open Sans" w:cs="Open Sans"/>
          <w:b/>
          <w:bCs/>
          <w:color w:val="002D72"/>
          <w:sz w:val="28"/>
          <w:szCs w:val="28"/>
        </w:rPr>
      </w:pPr>
      <w:r w:rsidRPr="00FA2CF3">
        <w:rPr>
          <w:rFonts w:ascii="Open Sans" w:hAnsi="Open Sans" w:cs="Open Sans"/>
          <w:b/>
          <w:bCs/>
          <w:color w:val="002D72"/>
          <w:sz w:val="28"/>
          <w:szCs w:val="28"/>
        </w:rPr>
        <w:t>Project Number: RES20</w:t>
      </w:r>
      <w:sdt>
        <w:sdtPr>
          <w:rPr>
            <w:rFonts w:ascii="Open Sans" w:hAnsi="Open Sans" w:cs="Open Sans"/>
            <w:b/>
            <w:bCs/>
            <w:color w:val="002D72"/>
            <w:sz w:val="28"/>
            <w:szCs w:val="28"/>
          </w:rPr>
          <w:id w:val="173382090"/>
          <w:placeholder>
            <w:docPart w:val="FB548FE2DC04482B9AB6D49296E1DB6C"/>
          </w:placeholder>
        </w:sdtPr>
        <w:sdtContent>
          <w:r w:rsidRPr="00FA2CF3">
            <w:rPr>
              <w:rFonts w:ascii="Open Sans" w:hAnsi="Open Sans" w:cs="Open Sans"/>
              <w:b/>
              <w:bCs/>
              <w:color w:val="002D72"/>
              <w:sz w:val="28"/>
              <w:szCs w:val="28"/>
            </w:rPr>
            <w:t>XX-XX</w:t>
          </w:r>
        </w:sdtContent>
      </w:sdt>
    </w:p>
    <w:p w14:paraId="2261F428" w14:textId="7DC9EF77" w:rsidR="00AE515B" w:rsidRDefault="00AE515B" w:rsidP="00AE515B">
      <w:pPr>
        <w:tabs>
          <w:tab w:val="left" w:pos="0"/>
        </w:tabs>
        <w:spacing w:after="240"/>
        <w:rPr>
          <w:rFonts w:ascii="Open Sans" w:hAnsi="Open Sans" w:cs="Open Sans"/>
          <w:b/>
          <w:bCs/>
          <w:color w:val="002D72"/>
          <w:sz w:val="28"/>
          <w:szCs w:val="28"/>
        </w:rPr>
      </w:pPr>
      <w:r>
        <w:rPr>
          <w:rFonts w:ascii="Open Sans" w:hAnsi="Open Sans" w:cs="Open Sans"/>
          <w:b/>
          <w:bCs/>
          <w:color w:val="002D72"/>
          <w:sz w:val="28"/>
          <w:szCs w:val="28"/>
        </w:rPr>
        <w:t xml:space="preserve">Project Completion </w:t>
      </w:r>
      <w:r w:rsidRPr="00FA2CF3">
        <w:rPr>
          <w:rFonts w:ascii="Open Sans" w:hAnsi="Open Sans" w:cs="Open Sans"/>
          <w:b/>
          <w:bCs/>
          <w:color w:val="002D72"/>
          <w:sz w:val="28"/>
          <w:szCs w:val="28"/>
        </w:rPr>
        <w:t xml:space="preserve">Date: </w:t>
      </w:r>
      <w:sdt>
        <w:sdtPr>
          <w:rPr>
            <w:rFonts w:ascii="Open Sans" w:hAnsi="Open Sans" w:cs="Open Sans"/>
            <w:b/>
            <w:bCs/>
            <w:color w:val="002D72"/>
            <w:sz w:val="28"/>
            <w:szCs w:val="28"/>
          </w:rPr>
          <w:id w:val="-1914151039"/>
          <w:placeholder>
            <w:docPart w:val="DefaultPlaceholder_-1854013437"/>
          </w:placeholder>
          <w:date>
            <w:dateFormat w:val="M/d/yyyy"/>
            <w:lid w:val="en-US"/>
            <w:storeMappedDataAs w:val="dateTime"/>
            <w:calendar w:val="gregorian"/>
          </w:date>
        </w:sdtPr>
        <w:sdtContent>
          <w:r>
            <w:rPr>
              <w:rFonts w:ascii="Open Sans" w:hAnsi="Open Sans" w:cs="Open Sans"/>
              <w:b/>
              <w:bCs/>
              <w:color w:val="002D72"/>
              <w:sz w:val="28"/>
              <w:szCs w:val="28"/>
            </w:rPr>
            <w:t>Select Date</w:t>
          </w:r>
        </w:sdtContent>
      </w:sdt>
    </w:p>
    <w:tbl>
      <w:tblPr>
        <w:tblStyle w:val="TableGrid"/>
        <w:tblW w:w="10228" w:type="dxa"/>
        <w:tblBorders>
          <w:top w:val="single" w:sz="12" w:space="0" w:color="002D72"/>
          <w:left w:val="single" w:sz="12" w:space="0" w:color="002D72"/>
          <w:bottom w:val="single" w:sz="12" w:space="0" w:color="002D72"/>
          <w:right w:val="single" w:sz="12" w:space="0" w:color="002D72"/>
          <w:insideH w:val="single" w:sz="12" w:space="0" w:color="002D72"/>
          <w:insideV w:val="single" w:sz="12" w:space="0" w:color="002D72"/>
        </w:tblBorders>
        <w:tblLook w:val="00A0" w:firstRow="1" w:lastRow="0" w:firstColumn="1" w:lastColumn="0" w:noHBand="0" w:noVBand="0"/>
        <w:tblCaption w:val="List of people with whom to share papers"/>
        <w:tblDescription w:val="A list of people such as financial advisors, attorneys etc. with whom to share important documents."/>
      </w:tblPr>
      <w:tblGrid>
        <w:gridCol w:w="2955"/>
        <w:gridCol w:w="3330"/>
        <w:gridCol w:w="2700"/>
        <w:gridCol w:w="1243"/>
      </w:tblGrid>
      <w:tr w:rsidR="003673C1" w:rsidRPr="00F622D3" w14:paraId="6743CEE5" w14:textId="77777777" w:rsidTr="009A00D4">
        <w:tc>
          <w:tcPr>
            <w:tcW w:w="2955" w:type="dxa"/>
          </w:tcPr>
          <w:p w14:paraId="2DE4C255" w14:textId="77777777" w:rsidR="003673C1" w:rsidRPr="003673C1" w:rsidRDefault="003673C1" w:rsidP="009A00D4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  <w:r w:rsidRPr="003673C1">
              <w:rPr>
                <w:rFonts w:ascii="Open Sans" w:hAnsi="Open Sans" w:cs="Open Sans"/>
                <w:color w:val="002D72"/>
              </w:rPr>
              <w:t>Principal Investigator:</w:t>
            </w:r>
          </w:p>
        </w:tc>
        <w:tc>
          <w:tcPr>
            <w:tcW w:w="7273" w:type="dxa"/>
            <w:gridSpan w:val="3"/>
            <w:shd w:val="clear" w:color="auto" w:fill="FFFFFF" w:themeFill="background1"/>
          </w:tcPr>
          <w:p w14:paraId="3C00016F" w14:textId="77777777" w:rsidR="003673C1" w:rsidRPr="00524721" w:rsidRDefault="003673C1" w:rsidP="00524721">
            <w:pPr>
              <w:spacing w:before="0" w:after="0" w:line="240" w:lineRule="auto"/>
              <w:rPr>
                <w:rFonts w:ascii="Open Sans" w:hAnsi="Open Sans" w:cs="Open Sans"/>
              </w:rPr>
            </w:pPr>
          </w:p>
        </w:tc>
      </w:tr>
      <w:tr w:rsidR="003673C1" w:rsidRPr="00F622D3" w14:paraId="59453E6F" w14:textId="77777777" w:rsidTr="009A00D4">
        <w:tc>
          <w:tcPr>
            <w:tcW w:w="2955" w:type="dxa"/>
          </w:tcPr>
          <w:p w14:paraId="2F6523A6" w14:textId="77777777" w:rsidR="009A00D4" w:rsidRDefault="003673C1" w:rsidP="009A00D4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  <w:r w:rsidRPr="003673C1">
              <w:rPr>
                <w:rFonts w:ascii="Open Sans" w:hAnsi="Open Sans" w:cs="Open Sans"/>
                <w:color w:val="002D72"/>
              </w:rPr>
              <w:t>TDOT Lead Staff</w:t>
            </w:r>
          </w:p>
          <w:p w14:paraId="561565D4" w14:textId="77777777" w:rsidR="003673C1" w:rsidRPr="003673C1" w:rsidRDefault="009A00D4" w:rsidP="009A00D4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  <w:r>
              <w:rPr>
                <w:rFonts w:ascii="Open Sans" w:hAnsi="Open Sans" w:cs="Open Sans"/>
                <w:color w:val="002D72"/>
              </w:rPr>
              <w:t xml:space="preserve"> &amp; Division</w:t>
            </w:r>
            <w:r w:rsidR="003673C1" w:rsidRPr="003673C1">
              <w:rPr>
                <w:rFonts w:ascii="Open Sans" w:hAnsi="Open Sans" w:cs="Open Sans"/>
                <w:color w:val="002D72"/>
              </w:rPr>
              <w:t>:</w:t>
            </w:r>
          </w:p>
        </w:tc>
        <w:tc>
          <w:tcPr>
            <w:tcW w:w="7273" w:type="dxa"/>
            <w:gridSpan w:val="3"/>
            <w:shd w:val="clear" w:color="auto" w:fill="FFFFFF" w:themeFill="background1"/>
          </w:tcPr>
          <w:p w14:paraId="0DF05DA5" w14:textId="77777777" w:rsidR="009A00D4" w:rsidRPr="00524721" w:rsidRDefault="009A00D4" w:rsidP="00524721">
            <w:pPr>
              <w:spacing w:before="0" w:after="0" w:line="240" w:lineRule="auto"/>
              <w:rPr>
                <w:rFonts w:ascii="Open Sans" w:hAnsi="Open Sans" w:cs="Open Sans"/>
              </w:rPr>
            </w:pPr>
          </w:p>
        </w:tc>
      </w:tr>
      <w:tr w:rsidR="003673C1" w:rsidRPr="00F622D3" w14:paraId="2AD4CD8A" w14:textId="77777777" w:rsidTr="003D066B">
        <w:trPr>
          <w:trHeight w:val="720"/>
        </w:trPr>
        <w:tc>
          <w:tcPr>
            <w:tcW w:w="2955" w:type="dxa"/>
            <w:vAlign w:val="center"/>
          </w:tcPr>
          <w:p w14:paraId="0B08196A" w14:textId="77777777" w:rsidR="00531CE2" w:rsidRDefault="003673C1" w:rsidP="00E73F5A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  <w:r w:rsidRPr="003673C1">
              <w:rPr>
                <w:rFonts w:ascii="Open Sans" w:hAnsi="Open Sans" w:cs="Open Sans"/>
                <w:color w:val="002D72"/>
              </w:rPr>
              <w:t>TAC Members</w:t>
            </w:r>
          </w:p>
          <w:p w14:paraId="50790AB4" w14:textId="256ACD43" w:rsidR="003673C1" w:rsidRPr="003673C1" w:rsidRDefault="00531CE2" w:rsidP="00E73F5A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  <w:r>
              <w:rPr>
                <w:rFonts w:ascii="Open Sans" w:hAnsi="Open Sans" w:cs="Open Sans"/>
                <w:color w:val="002D72"/>
              </w:rPr>
              <w:t>(if applicable)</w:t>
            </w:r>
            <w:r w:rsidR="003673C1" w:rsidRPr="003673C1">
              <w:rPr>
                <w:rFonts w:ascii="Open Sans" w:hAnsi="Open Sans" w:cs="Open Sans"/>
                <w:color w:val="002D72"/>
              </w:rPr>
              <w:t>:</w:t>
            </w:r>
          </w:p>
        </w:tc>
        <w:tc>
          <w:tcPr>
            <w:tcW w:w="7273" w:type="dxa"/>
            <w:gridSpan w:val="3"/>
            <w:shd w:val="clear" w:color="auto" w:fill="FFFFFF" w:themeFill="background1"/>
          </w:tcPr>
          <w:p w14:paraId="66216962" w14:textId="77777777" w:rsidR="003673C1" w:rsidRPr="00524721" w:rsidRDefault="003673C1" w:rsidP="00524721">
            <w:pPr>
              <w:spacing w:before="0" w:after="0" w:line="240" w:lineRule="auto"/>
              <w:rPr>
                <w:rFonts w:ascii="Open Sans" w:hAnsi="Open Sans" w:cs="Open Sans"/>
              </w:rPr>
            </w:pPr>
          </w:p>
        </w:tc>
      </w:tr>
      <w:tr w:rsidR="001645C5" w:rsidRPr="00F622D3" w14:paraId="07835217" w14:textId="77777777" w:rsidTr="009A00D4">
        <w:trPr>
          <w:trHeight w:val="20"/>
        </w:trPr>
        <w:tc>
          <w:tcPr>
            <w:tcW w:w="2955" w:type="dxa"/>
            <w:vMerge w:val="restart"/>
            <w:vAlign w:val="center"/>
          </w:tcPr>
          <w:p w14:paraId="40DDE10D" w14:textId="77777777" w:rsidR="001645C5" w:rsidRPr="003673C1" w:rsidRDefault="009A00D4" w:rsidP="00E73F5A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  <w:r>
              <w:rPr>
                <w:rFonts w:ascii="Open Sans" w:hAnsi="Open Sans" w:cs="Open Sans"/>
                <w:color w:val="002D72"/>
              </w:rPr>
              <w:t>What are the f</w:t>
            </w:r>
            <w:r w:rsidR="001645C5">
              <w:rPr>
                <w:rFonts w:ascii="Open Sans" w:hAnsi="Open Sans" w:cs="Open Sans"/>
                <w:color w:val="002D72"/>
              </w:rPr>
              <w:t xml:space="preserve">inal </w:t>
            </w:r>
            <w:r w:rsidR="00E730B8">
              <w:rPr>
                <w:rFonts w:ascii="Open Sans" w:hAnsi="Open Sans" w:cs="Open Sans"/>
                <w:color w:val="002D72"/>
              </w:rPr>
              <w:t xml:space="preserve">research </w:t>
            </w:r>
            <w:r>
              <w:rPr>
                <w:rFonts w:ascii="Open Sans" w:hAnsi="Open Sans" w:cs="Open Sans"/>
                <w:color w:val="002D72"/>
              </w:rPr>
              <w:t>d</w:t>
            </w:r>
            <w:r w:rsidR="001645C5">
              <w:rPr>
                <w:rFonts w:ascii="Open Sans" w:hAnsi="Open Sans" w:cs="Open Sans"/>
                <w:color w:val="002D72"/>
              </w:rPr>
              <w:t>eliverables</w:t>
            </w:r>
            <w:r>
              <w:rPr>
                <w:rFonts w:ascii="Open Sans" w:hAnsi="Open Sans" w:cs="Open Sans"/>
                <w:color w:val="002D72"/>
              </w:rPr>
              <w:t>?</w:t>
            </w:r>
          </w:p>
        </w:tc>
        <w:tc>
          <w:tcPr>
            <w:tcW w:w="3330" w:type="dxa"/>
            <w:tcBorders>
              <w:bottom w:val="nil"/>
              <w:right w:val="nil"/>
            </w:tcBorders>
            <w:shd w:val="clear" w:color="auto" w:fill="FFFFFF" w:themeFill="background1"/>
            <w:vAlign w:val="center"/>
          </w:tcPr>
          <w:p w14:paraId="1B0F9939" w14:textId="77777777" w:rsidR="001645C5" w:rsidRDefault="000D7840" w:rsidP="00E34F8F">
            <w:pPr>
              <w:spacing w:before="0" w:after="0" w:line="240" w:lineRule="auto"/>
            </w:pPr>
            <w:sdt>
              <w:sdtPr>
                <w:rPr>
                  <w:rFonts w:ascii="Open Sans" w:hAnsi="Open Sans" w:cs="Open Sans"/>
                </w:rPr>
                <w:id w:val="-263544413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1645C5" w:rsidRPr="00D6406F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  <w:r w:rsidR="001645C5" w:rsidRPr="00D6406F">
              <w:rPr>
                <w:rFonts w:ascii="Open Sans" w:hAnsi="Open Sans" w:cs="Open Sans"/>
              </w:rPr>
              <w:t xml:space="preserve"> Data</w:t>
            </w:r>
          </w:p>
        </w:tc>
        <w:tc>
          <w:tcPr>
            <w:tcW w:w="3943" w:type="dxa"/>
            <w:gridSpan w:val="2"/>
            <w:tcBorders>
              <w:left w:val="nil"/>
              <w:bottom w:val="nil"/>
            </w:tcBorders>
            <w:shd w:val="clear" w:color="auto" w:fill="FFFFFF" w:themeFill="background1"/>
            <w:vAlign w:val="center"/>
          </w:tcPr>
          <w:p w14:paraId="4075EFF5" w14:textId="77777777" w:rsidR="001645C5" w:rsidRDefault="000D7840" w:rsidP="00E34F8F">
            <w:pPr>
              <w:spacing w:before="0" w:after="0" w:line="240" w:lineRule="auto"/>
            </w:pPr>
            <w:sdt>
              <w:sdtPr>
                <w:rPr>
                  <w:rFonts w:ascii="Open Sans" w:hAnsi="Open Sans" w:cs="Open Sans"/>
                </w:rPr>
                <w:id w:val="1706284754"/>
                <w14:checkbox>
                  <w14:checked w14:val="1"/>
                  <w14:checkedState w14:val="2612" w14:font="MS Gothic"/>
                  <w14:uncheckedState w14:val="2610" w14:font="MS Gothic"/>
                </w14:checkbox>
              </w:sdtPr>
              <w:sdtContent>
                <w:r w:rsidR="009F25EA">
                  <w:rPr>
                    <w:rFonts w:ascii="MS Gothic" w:eastAsia="MS Gothic" w:hAnsi="MS Gothic" w:cs="Open Sans" w:hint="eastAsia"/>
                  </w:rPr>
                  <w:t>☒</w:t>
                </w:r>
              </w:sdtContent>
            </w:sdt>
            <w:r w:rsidR="001645C5" w:rsidRPr="005B6C6B">
              <w:rPr>
                <w:rFonts w:ascii="Open Sans" w:hAnsi="Open Sans" w:cs="Open Sans"/>
              </w:rPr>
              <w:t xml:space="preserve"> Research Report</w:t>
            </w:r>
          </w:p>
        </w:tc>
      </w:tr>
      <w:tr w:rsidR="001645C5" w:rsidRPr="00F622D3" w14:paraId="23DD5797" w14:textId="77777777" w:rsidTr="009A00D4">
        <w:trPr>
          <w:trHeight w:val="20"/>
        </w:trPr>
        <w:tc>
          <w:tcPr>
            <w:tcW w:w="2955" w:type="dxa"/>
            <w:vMerge/>
            <w:vAlign w:val="center"/>
          </w:tcPr>
          <w:p w14:paraId="53F0E5CA" w14:textId="77777777" w:rsidR="001645C5" w:rsidRDefault="001645C5" w:rsidP="00E73F5A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</w:p>
        </w:tc>
        <w:tc>
          <w:tcPr>
            <w:tcW w:w="3330" w:type="dxa"/>
            <w:tcBorders>
              <w:top w:val="nil"/>
              <w:bottom w:val="nil"/>
              <w:right w:val="nil"/>
            </w:tcBorders>
            <w:shd w:val="clear" w:color="auto" w:fill="FFFFFF" w:themeFill="background1"/>
            <w:vAlign w:val="center"/>
          </w:tcPr>
          <w:p w14:paraId="5BAC6161" w14:textId="77777777" w:rsidR="001645C5" w:rsidRDefault="000D7840" w:rsidP="00E34F8F">
            <w:pPr>
              <w:spacing w:before="0" w:after="0" w:line="240" w:lineRule="auto"/>
            </w:pPr>
            <w:sdt>
              <w:sdtPr>
                <w:rPr>
                  <w:rFonts w:ascii="Open Sans" w:hAnsi="Open Sans" w:cs="Open Sans"/>
                </w:rPr>
                <w:id w:val="95104761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1645C5" w:rsidRPr="00D6406F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  <w:r w:rsidR="001645C5" w:rsidRPr="00D6406F">
              <w:rPr>
                <w:rFonts w:ascii="Open Sans" w:hAnsi="Open Sans" w:cs="Open Sans"/>
              </w:rPr>
              <w:t xml:space="preserve"> Data Management Plan</w:t>
            </w:r>
          </w:p>
        </w:tc>
        <w:tc>
          <w:tcPr>
            <w:tcW w:w="3943" w:type="dxa"/>
            <w:gridSpan w:val="2"/>
            <w:tcBorders>
              <w:top w:val="nil"/>
              <w:left w:val="nil"/>
              <w:bottom w:val="nil"/>
            </w:tcBorders>
            <w:shd w:val="clear" w:color="auto" w:fill="FFFFFF" w:themeFill="background1"/>
            <w:vAlign w:val="center"/>
          </w:tcPr>
          <w:p w14:paraId="7F20AEC2" w14:textId="77777777" w:rsidR="001645C5" w:rsidRDefault="000D7840" w:rsidP="00E34F8F">
            <w:pPr>
              <w:spacing w:before="0" w:after="0" w:line="240" w:lineRule="auto"/>
            </w:pPr>
            <w:sdt>
              <w:sdtPr>
                <w:rPr>
                  <w:rFonts w:ascii="Open Sans" w:hAnsi="Open Sans" w:cs="Open Sans"/>
                </w:rPr>
                <w:id w:val="-133645623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1645C5" w:rsidRPr="005B6C6B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  <w:r w:rsidR="001645C5" w:rsidRPr="005B6C6B">
              <w:rPr>
                <w:rFonts w:ascii="Open Sans" w:hAnsi="Open Sans" w:cs="Open Sans"/>
              </w:rPr>
              <w:t xml:space="preserve"> Software/Product</w:t>
            </w:r>
          </w:p>
        </w:tc>
      </w:tr>
      <w:tr w:rsidR="001645C5" w:rsidRPr="00F622D3" w14:paraId="5AA07154" w14:textId="77777777" w:rsidTr="009A00D4">
        <w:trPr>
          <w:trHeight w:val="20"/>
        </w:trPr>
        <w:tc>
          <w:tcPr>
            <w:tcW w:w="2955" w:type="dxa"/>
            <w:vMerge/>
            <w:vAlign w:val="center"/>
          </w:tcPr>
          <w:p w14:paraId="7D76134B" w14:textId="77777777" w:rsidR="001645C5" w:rsidRDefault="001645C5" w:rsidP="00E73F5A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</w:p>
        </w:tc>
        <w:tc>
          <w:tcPr>
            <w:tcW w:w="3330" w:type="dxa"/>
            <w:tcBorders>
              <w:top w:val="nil"/>
              <w:bottom w:val="nil"/>
              <w:right w:val="nil"/>
            </w:tcBorders>
            <w:shd w:val="clear" w:color="auto" w:fill="FFFFFF" w:themeFill="background1"/>
            <w:vAlign w:val="center"/>
          </w:tcPr>
          <w:p w14:paraId="35CF237A" w14:textId="77777777" w:rsidR="001645C5" w:rsidRDefault="000D7840" w:rsidP="00E34F8F">
            <w:pPr>
              <w:spacing w:before="0" w:after="0" w:line="240" w:lineRule="auto"/>
            </w:pPr>
            <w:sdt>
              <w:sdtPr>
                <w:rPr>
                  <w:rFonts w:ascii="Open Sans" w:hAnsi="Open Sans" w:cs="Open Sans"/>
                </w:rPr>
                <w:id w:val="-47977018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1645C5" w:rsidRPr="00D6406F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  <w:r w:rsidR="001645C5" w:rsidRPr="00D6406F">
              <w:rPr>
                <w:rFonts w:ascii="Open Sans" w:hAnsi="Open Sans" w:cs="Open Sans"/>
              </w:rPr>
              <w:t xml:space="preserve"> Equipment/Tool</w:t>
            </w:r>
          </w:p>
        </w:tc>
        <w:tc>
          <w:tcPr>
            <w:tcW w:w="3943" w:type="dxa"/>
            <w:gridSpan w:val="2"/>
            <w:tcBorders>
              <w:top w:val="nil"/>
              <w:left w:val="nil"/>
              <w:bottom w:val="nil"/>
            </w:tcBorders>
            <w:shd w:val="clear" w:color="auto" w:fill="FFFFFF" w:themeFill="background1"/>
            <w:vAlign w:val="center"/>
          </w:tcPr>
          <w:p w14:paraId="6690C347" w14:textId="77777777" w:rsidR="001645C5" w:rsidRDefault="000D7840" w:rsidP="00E34F8F">
            <w:pPr>
              <w:spacing w:before="0" w:after="0" w:line="240" w:lineRule="auto"/>
            </w:pPr>
            <w:sdt>
              <w:sdtPr>
                <w:rPr>
                  <w:rFonts w:ascii="Open Sans" w:hAnsi="Open Sans" w:cs="Open Sans"/>
                </w:rPr>
                <w:id w:val="66822078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1645C5" w:rsidRPr="005B6C6B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  <w:r w:rsidR="001645C5" w:rsidRPr="005B6C6B">
              <w:rPr>
                <w:rFonts w:ascii="Open Sans" w:hAnsi="Open Sans" w:cs="Open Sans"/>
              </w:rPr>
              <w:t xml:space="preserve"> Specification</w:t>
            </w:r>
          </w:p>
        </w:tc>
      </w:tr>
      <w:tr w:rsidR="001645C5" w:rsidRPr="00F622D3" w14:paraId="1F28CB49" w14:textId="77777777" w:rsidTr="009A00D4">
        <w:trPr>
          <w:trHeight w:val="20"/>
        </w:trPr>
        <w:tc>
          <w:tcPr>
            <w:tcW w:w="2955" w:type="dxa"/>
            <w:vMerge/>
            <w:vAlign w:val="center"/>
          </w:tcPr>
          <w:p w14:paraId="58288AFE" w14:textId="77777777" w:rsidR="001645C5" w:rsidRDefault="001645C5" w:rsidP="00E73F5A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</w:p>
        </w:tc>
        <w:tc>
          <w:tcPr>
            <w:tcW w:w="3330" w:type="dxa"/>
            <w:tcBorders>
              <w:top w:val="nil"/>
              <w:bottom w:val="nil"/>
              <w:right w:val="nil"/>
            </w:tcBorders>
            <w:shd w:val="clear" w:color="auto" w:fill="FFFFFF" w:themeFill="background1"/>
            <w:vAlign w:val="center"/>
          </w:tcPr>
          <w:p w14:paraId="26690632" w14:textId="77777777" w:rsidR="001645C5" w:rsidRDefault="000D7840" w:rsidP="00E34F8F">
            <w:pPr>
              <w:spacing w:before="0" w:after="0" w:line="240" w:lineRule="auto"/>
            </w:pPr>
            <w:sdt>
              <w:sdtPr>
                <w:rPr>
                  <w:rFonts w:ascii="Open Sans" w:hAnsi="Open Sans" w:cs="Open Sans"/>
                </w:rPr>
                <w:id w:val="-66216196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1645C5" w:rsidRPr="00D6406F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  <w:r w:rsidR="001645C5" w:rsidRPr="00D6406F">
              <w:rPr>
                <w:rFonts w:ascii="Open Sans" w:hAnsi="Open Sans" w:cs="Open Sans"/>
              </w:rPr>
              <w:t xml:space="preserve"> Manual</w:t>
            </w:r>
          </w:p>
        </w:tc>
        <w:tc>
          <w:tcPr>
            <w:tcW w:w="3943" w:type="dxa"/>
            <w:gridSpan w:val="2"/>
            <w:tcBorders>
              <w:top w:val="nil"/>
              <w:left w:val="nil"/>
              <w:bottom w:val="nil"/>
            </w:tcBorders>
            <w:shd w:val="clear" w:color="auto" w:fill="FFFFFF" w:themeFill="background1"/>
            <w:vAlign w:val="center"/>
          </w:tcPr>
          <w:p w14:paraId="261F706D" w14:textId="77777777" w:rsidR="001645C5" w:rsidRDefault="000D7840" w:rsidP="00E34F8F">
            <w:pPr>
              <w:spacing w:before="0" w:after="0" w:line="240" w:lineRule="auto"/>
            </w:pPr>
            <w:sdt>
              <w:sdtPr>
                <w:rPr>
                  <w:rFonts w:ascii="Open Sans" w:hAnsi="Open Sans" w:cs="Open Sans"/>
                </w:rPr>
                <w:id w:val="-135156309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1645C5" w:rsidRPr="005B6C6B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  <w:r w:rsidR="001645C5">
              <w:rPr>
                <w:rFonts w:ascii="Open Sans" w:hAnsi="Open Sans" w:cs="Open Sans"/>
              </w:rPr>
              <w:t xml:space="preserve"> </w:t>
            </w:r>
            <w:r w:rsidR="001645C5" w:rsidRPr="005B6C6B">
              <w:rPr>
                <w:rFonts w:ascii="Open Sans" w:hAnsi="Open Sans" w:cs="Open Sans"/>
              </w:rPr>
              <w:t>Training</w:t>
            </w:r>
          </w:p>
        </w:tc>
      </w:tr>
      <w:tr w:rsidR="001645C5" w:rsidRPr="00F622D3" w14:paraId="31967AF4" w14:textId="77777777" w:rsidTr="009A00D4">
        <w:trPr>
          <w:trHeight w:val="150"/>
        </w:trPr>
        <w:tc>
          <w:tcPr>
            <w:tcW w:w="2955" w:type="dxa"/>
            <w:vMerge/>
            <w:vAlign w:val="center"/>
          </w:tcPr>
          <w:p w14:paraId="7B0B6025" w14:textId="77777777" w:rsidR="001645C5" w:rsidRDefault="001645C5" w:rsidP="00E73F5A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</w:p>
        </w:tc>
        <w:tc>
          <w:tcPr>
            <w:tcW w:w="3330" w:type="dxa"/>
            <w:tcBorders>
              <w:top w:val="nil"/>
              <w:bottom w:val="nil"/>
              <w:right w:val="nil"/>
            </w:tcBorders>
            <w:shd w:val="clear" w:color="auto" w:fill="FFFFFF" w:themeFill="background1"/>
            <w:vAlign w:val="center"/>
          </w:tcPr>
          <w:p w14:paraId="7E746738" w14:textId="13364EFA" w:rsidR="001645C5" w:rsidRDefault="000D7840" w:rsidP="00E34F8F">
            <w:pPr>
              <w:spacing w:before="100" w:beforeAutospacing="1" w:after="0" w:line="240" w:lineRule="auto"/>
            </w:pPr>
            <w:sdt>
              <w:sdtPr>
                <w:rPr>
                  <w:rFonts w:ascii="Open Sans" w:hAnsi="Open Sans" w:cs="Open Sans"/>
                </w:rPr>
                <w:id w:val="-622376002"/>
                <w14:checkbox>
                  <w14:checked w14:val="1"/>
                  <w14:checkedState w14:val="2612" w14:font="MS Gothic"/>
                  <w14:uncheckedState w14:val="2610" w14:font="MS Gothic"/>
                </w14:checkbox>
              </w:sdtPr>
              <w:sdtContent>
                <w:r w:rsidR="009F25EA">
                  <w:rPr>
                    <w:rFonts w:ascii="MS Gothic" w:eastAsia="MS Gothic" w:hAnsi="MS Gothic" w:cs="Open Sans" w:hint="eastAsia"/>
                  </w:rPr>
                  <w:t>☒</w:t>
                </w:r>
              </w:sdtContent>
            </w:sdt>
            <w:r w:rsidR="001645C5" w:rsidRPr="00D6406F">
              <w:rPr>
                <w:rFonts w:ascii="Open Sans" w:hAnsi="Open Sans" w:cs="Open Sans"/>
              </w:rPr>
              <w:t xml:space="preserve"> </w:t>
            </w:r>
            <w:r>
              <w:rPr>
                <w:rFonts w:ascii="Open Sans" w:hAnsi="Open Sans" w:cs="Open Sans"/>
              </w:rPr>
              <w:t xml:space="preserve">Final </w:t>
            </w:r>
            <w:r w:rsidR="001645C5" w:rsidRPr="00D6406F">
              <w:rPr>
                <w:rFonts w:ascii="Open Sans" w:hAnsi="Open Sans" w:cs="Open Sans"/>
              </w:rPr>
              <w:t>Presentation</w:t>
            </w:r>
          </w:p>
        </w:tc>
        <w:tc>
          <w:tcPr>
            <w:tcW w:w="3943" w:type="dxa"/>
            <w:gridSpan w:val="2"/>
            <w:tcBorders>
              <w:top w:val="nil"/>
              <w:left w:val="nil"/>
              <w:bottom w:val="nil"/>
            </w:tcBorders>
            <w:shd w:val="clear" w:color="auto" w:fill="FFFFFF" w:themeFill="background1"/>
            <w:vAlign w:val="center"/>
          </w:tcPr>
          <w:p w14:paraId="52A8D23E" w14:textId="77777777" w:rsidR="001645C5" w:rsidRPr="001645C5" w:rsidRDefault="000D7840" w:rsidP="00E34F8F">
            <w:pPr>
              <w:spacing w:line="240" w:lineRule="auto"/>
              <w:rPr>
                <w:rFonts w:ascii="Open Sans" w:hAnsi="Open Sans" w:cs="Open Sans"/>
              </w:rPr>
            </w:pPr>
            <w:sdt>
              <w:sdtPr>
                <w:rPr>
                  <w:rFonts w:ascii="Open Sans" w:hAnsi="Open Sans" w:cs="Open Sans"/>
                </w:rPr>
                <w:id w:val="189090782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1645C5" w:rsidRPr="00A623B7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  <w:r w:rsidR="001645C5">
              <w:rPr>
                <w:rFonts w:ascii="Open Sans" w:hAnsi="Open Sans" w:cs="Open Sans"/>
              </w:rPr>
              <w:t xml:space="preserve"> Workshop</w:t>
            </w:r>
          </w:p>
        </w:tc>
      </w:tr>
      <w:tr w:rsidR="001645C5" w:rsidRPr="00F622D3" w14:paraId="5111AD8E" w14:textId="77777777" w:rsidTr="009A00D4">
        <w:trPr>
          <w:trHeight w:val="366"/>
        </w:trPr>
        <w:tc>
          <w:tcPr>
            <w:tcW w:w="2955" w:type="dxa"/>
            <w:vMerge/>
            <w:vAlign w:val="center"/>
          </w:tcPr>
          <w:p w14:paraId="74F7A1BA" w14:textId="77777777" w:rsidR="001645C5" w:rsidRDefault="001645C5" w:rsidP="00E73F5A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</w:p>
        </w:tc>
        <w:tc>
          <w:tcPr>
            <w:tcW w:w="7273" w:type="dxa"/>
            <w:gridSpan w:val="3"/>
            <w:tcBorders>
              <w:top w:val="nil"/>
              <w:bottom w:val="single" w:sz="12" w:space="0" w:color="002D72"/>
            </w:tcBorders>
            <w:shd w:val="clear" w:color="auto" w:fill="FFFFFF" w:themeFill="background1"/>
            <w:vAlign w:val="center"/>
          </w:tcPr>
          <w:p w14:paraId="5B045A86" w14:textId="77777777" w:rsidR="001645C5" w:rsidRDefault="000D7840" w:rsidP="00E34F8F">
            <w:pPr>
              <w:spacing w:before="0" w:after="0" w:line="240" w:lineRule="auto"/>
            </w:pPr>
            <w:sdt>
              <w:sdtPr>
                <w:rPr>
                  <w:rFonts w:ascii="Open Sans" w:hAnsi="Open Sans" w:cs="Open Sans"/>
                </w:rPr>
                <w:id w:val="634838753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1645C5" w:rsidRPr="00A623B7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  <w:r w:rsidR="001645C5" w:rsidRPr="00A623B7">
              <w:rPr>
                <w:rFonts w:ascii="Open Sans" w:hAnsi="Open Sans" w:cs="Open Sans"/>
              </w:rPr>
              <w:t xml:space="preserve"> </w:t>
            </w:r>
            <w:r w:rsidR="001645C5">
              <w:rPr>
                <w:rFonts w:ascii="Open Sans" w:hAnsi="Open Sans" w:cs="Open Sans"/>
              </w:rPr>
              <w:t>Other (Specify):</w:t>
            </w:r>
            <w:r w:rsidR="003B3602">
              <w:rPr>
                <w:rFonts w:ascii="Open Sans" w:hAnsi="Open Sans" w:cs="Open Sans"/>
              </w:rPr>
              <w:t xml:space="preserve"> </w:t>
            </w:r>
          </w:p>
        </w:tc>
      </w:tr>
      <w:tr w:rsidR="001645C5" w:rsidRPr="00F622D3" w14:paraId="786AC97A" w14:textId="77777777" w:rsidTr="003D066B">
        <w:trPr>
          <w:trHeight w:val="1584"/>
        </w:trPr>
        <w:tc>
          <w:tcPr>
            <w:tcW w:w="2955" w:type="dxa"/>
            <w:vAlign w:val="center"/>
          </w:tcPr>
          <w:p w14:paraId="2E3C097D" w14:textId="72246BBC" w:rsidR="001645C5" w:rsidRDefault="009A00D4" w:rsidP="00E73F5A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  <w:r>
              <w:rPr>
                <w:rFonts w:ascii="Open Sans" w:hAnsi="Open Sans" w:cs="Open Sans"/>
                <w:color w:val="002D72"/>
              </w:rPr>
              <w:t>Provide a brief e</w:t>
            </w:r>
            <w:r w:rsidR="001645C5">
              <w:rPr>
                <w:rFonts w:ascii="Open Sans" w:hAnsi="Open Sans" w:cs="Open Sans"/>
                <w:color w:val="002D72"/>
              </w:rPr>
              <w:t xml:space="preserve">xplanation of </w:t>
            </w:r>
            <w:r>
              <w:rPr>
                <w:rFonts w:ascii="Open Sans" w:hAnsi="Open Sans" w:cs="Open Sans"/>
                <w:color w:val="002D72"/>
              </w:rPr>
              <w:t>the d</w:t>
            </w:r>
            <w:r w:rsidR="001645C5">
              <w:rPr>
                <w:rFonts w:ascii="Open Sans" w:hAnsi="Open Sans" w:cs="Open Sans"/>
                <w:color w:val="002D72"/>
              </w:rPr>
              <w:t>eliverables</w:t>
            </w:r>
            <w:r w:rsidR="0027544C">
              <w:rPr>
                <w:rFonts w:ascii="Open Sans" w:hAnsi="Open Sans" w:cs="Open Sans"/>
                <w:color w:val="002D72"/>
              </w:rPr>
              <w:t>:</w:t>
            </w:r>
          </w:p>
        </w:tc>
        <w:tc>
          <w:tcPr>
            <w:tcW w:w="7273" w:type="dxa"/>
            <w:gridSpan w:val="3"/>
            <w:tcBorders>
              <w:bottom w:val="single" w:sz="12" w:space="0" w:color="002D72"/>
            </w:tcBorders>
            <w:shd w:val="clear" w:color="auto" w:fill="FFFFFF" w:themeFill="background1"/>
          </w:tcPr>
          <w:p w14:paraId="5044BF46" w14:textId="77777777" w:rsidR="001645C5" w:rsidRDefault="001645C5" w:rsidP="001645C5">
            <w:pPr>
              <w:shd w:val="clear" w:color="auto" w:fill="FFFFFF" w:themeFill="background1"/>
              <w:spacing w:line="240" w:lineRule="auto"/>
              <w:rPr>
                <w:rFonts w:ascii="Open Sans" w:hAnsi="Open Sans" w:cs="Open Sans"/>
              </w:rPr>
            </w:pPr>
          </w:p>
        </w:tc>
      </w:tr>
      <w:tr w:rsidR="00E730B8" w:rsidRPr="00F622D3" w14:paraId="722E3FFA" w14:textId="77777777" w:rsidTr="000D7840">
        <w:trPr>
          <w:trHeight w:val="123"/>
        </w:trPr>
        <w:tc>
          <w:tcPr>
            <w:tcW w:w="2955" w:type="dxa"/>
            <w:vMerge w:val="restart"/>
            <w:vAlign w:val="center"/>
          </w:tcPr>
          <w:p w14:paraId="33C0407C" w14:textId="5203B8BF" w:rsidR="00E730B8" w:rsidRDefault="00E730B8" w:rsidP="00E730B8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  <w:r>
              <w:rPr>
                <w:rFonts w:ascii="Open Sans" w:hAnsi="Open Sans" w:cs="Open Sans"/>
                <w:color w:val="002D72"/>
              </w:rPr>
              <w:t>Did the research result in findings that can be implemented?</w:t>
            </w:r>
          </w:p>
        </w:tc>
        <w:tc>
          <w:tcPr>
            <w:tcW w:w="7273" w:type="dxa"/>
            <w:gridSpan w:val="3"/>
            <w:tcBorders>
              <w:bottom w:val="nil"/>
            </w:tcBorders>
            <w:shd w:val="clear" w:color="auto" w:fill="FFFFFF" w:themeFill="background1"/>
            <w:vAlign w:val="center"/>
          </w:tcPr>
          <w:p w14:paraId="7176B5ED" w14:textId="26883270" w:rsidR="00E730B8" w:rsidRDefault="000D7840" w:rsidP="00E730B8">
            <w:pPr>
              <w:shd w:val="clear" w:color="auto" w:fill="FFFFFF" w:themeFill="background1"/>
              <w:spacing w:before="0" w:after="0" w:line="240" w:lineRule="auto"/>
              <w:rPr>
                <w:rFonts w:ascii="Open Sans" w:hAnsi="Open Sans" w:cs="Open Sans"/>
              </w:rPr>
            </w:pPr>
            <w:sdt>
              <w:sdtPr>
                <w:rPr>
                  <w:rFonts w:ascii="Open Sans" w:hAnsi="Open Sans" w:cs="Open Sans"/>
                </w:rPr>
                <w:id w:val="125762907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E730B8" w:rsidRPr="00D6406F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  <w:r w:rsidR="00E730B8" w:rsidRPr="00D6406F">
              <w:rPr>
                <w:rFonts w:ascii="Open Sans" w:hAnsi="Open Sans" w:cs="Open Sans"/>
              </w:rPr>
              <w:t xml:space="preserve"> </w:t>
            </w:r>
            <w:r w:rsidR="00E730B8">
              <w:rPr>
                <w:rFonts w:ascii="Open Sans" w:hAnsi="Open Sans" w:cs="Open Sans"/>
              </w:rPr>
              <w:t>Yes</w:t>
            </w:r>
            <w:r w:rsidR="003D066B">
              <w:rPr>
                <w:rFonts w:ascii="Open Sans" w:hAnsi="Open Sans" w:cs="Open Sans"/>
              </w:rPr>
              <w:t>, by TDOT</w:t>
            </w:r>
          </w:p>
        </w:tc>
      </w:tr>
      <w:tr w:rsidR="00E730B8" w:rsidRPr="00F622D3" w14:paraId="07885FA8" w14:textId="77777777" w:rsidTr="00E730B8">
        <w:trPr>
          <w:trHeight w:val="45"/>
        </w:trPr>
        <w:tc>
          <w:tcPr>
            <w:tcW w:w="2955" w:type="dxa"/>
            <w:vMerge/>
            <w:vAlign w:val="center"/>
          </w:tcPr>
          <w:p w14:paraId="735955D3" w14:textId="77777777" w:rsidR="00E730B8" w:rsidRDefault="00E730B8" w:rsidP="00E730B8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</w:p>
        </w:tc>
        <w:tc>
          <w:tcPr>
            <w:tcW w:w="7273" w:type="dxa"/>
            <w:gridSpan w:val="3"/>
            <w:tcBorders>
              <w:top w:val="nil"/>
              <w:bottom w:val="nil"/>
            </w:tcBorders>
            <w:shd w:val="clear" w:color="auto" w:fill="FFFFFF" w:themeFill="background1"/>
            <w:vAlign w:val="center"/>
          </w:tcPr>
          <w:p w14:paraId="453E712B" w14:textId="3C62B741" w:rsidR="00E730B8" w:rsidRDefault="000D7840" w:rsidP="00E730B8">
            <w:pPr>
              <w:shd w:val="clear" w:color="auto" w:fill="FFFFFF" w:themeFill="background1"/>
              <w:spacing w:before="0" w:after="0" w:line="240" w:lineRule="auto"/>
              <w:rPr>
                <w:rFonts w:ascii="Open Sans" w:hAnsi="Open Sans" w:cs="Open Sans"/>
              </w:rPr>
            </w:pPr>
            <w:sdt>
              <w:sdtPr>
                <w:rPr>
                  <w:rFonts w:ascii="Open Sans" w:hAnsi="Open Sans" w:cs="Open Sans"/>
                </w:rPr>
                <w:id w:val="-177716895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E730B8" w:rsidRPr="00D6406F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  <w:r w:rsidR="00E730B8" w:rsidRPr="00D6406F">
              <w:rPr>
                <w:rFonts w:ascii="Open Sans" w:hAnsi="Open Sans" w:cs="Open Sans"/>
              </w:rPr>
              <w:t xml:space="preserve"> </w:t>
            </w:r>
            <w:r w:rsidR="003D066B">
              <w:rPr>
                <w:rFonts w:ascii="Open Sans" w:hAnsi="Open Sans" w:cs="Open Sans"/>
              </w:rPr>
              <w:t xml:space="preserve">Yes, by </w:t>
            </w:r>
            <w:r w:rsidR="006766D9">
              <w:rPr>
                <w:rFonts w:ascii="Open Sans" w:hAnsi="Open Sans" w:cs="Open Sans"/>
              </w:rPr>
              <w:t>another organization</w:t>
            </w:r>
          </w:p>
        </w:tc>
      </w:tr>
      <w:tr w:rsidR="006766D9" w:rsidRPr="00F622D3" w14:paraId="2ED3395F" w14:textId="77777777" w:rsidTr="00E730B8">
        <w:trPr>
          <w:trHeight w:val="45"/>
        </w:trPr>
        <w:tc>
          <w:tcPr>
            <w:tcW w:w="2955" w:type="dxa"/>
            <w:vMerge/>
            <w:vAlign w:val="center"/>
          </w:tcPr>
          <w:p w14:paraId="15CA6C20" w14:textId="77777777" w:rsidR="006766D9" w:rsidRDefault="006766D9" w:rsidP="006766D9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</w:p>
        </w:tc>
        <w:tc>
          <w:tcPr>
            <w:tcW w:w="7273" w:type="dxa"/>
            <w:gridSpan w:val="3"/>
            <w:tcBorders>
              <w:top w:val="nil"/>
              <w:bottom w:val="nil"/>
            </w:tcBorders>
            <w:shd w:val="clear" w:color="auto" w:fill="FFFFFF" w:themeFill="background1"/>
            <w:vAlign w:val="center"/>
          </w:tcPr>
          <w:p w14:paraId="11A2D507" w14:textId="16D8D47C" w:rsidR="006766D9" w:rsidRPr="00D6406F" w:rsidRDefault="000D7840" w:rsidP="006766D9">
            <w:pPr>
              <w:shd w:val="clear" w:color="auto" w:fill="FFFFFF" w:themeFill="background1"/>
              <w:spacing w:before="0" w:after="0" w:line="240" w:lineRule="auto"/>
              <w:rPr>
                <w:rFonts w:ascii="Open Sans" w:hAnsi="Open Sans" w:cs="Open Sans"/>
              </w:rPr>
            </w:pPr>
            <w:sdt>
              <w:sdtPr>
                <w:rPr>
                  <w:rFonts w:ascii="Open Sans" w:hAnsi="Open Sans" w:cs="Open Sans"/>
                </w:rPr>
                <w:id w:val="408823012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766D9" w:rsidRPr="00D6406F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  <w:r w:rsidR="006766D9" w:rsidRPr="00D6406F">
              <w:rPr>
                <w:rFonts w:ascii="Open Sans" w:hAnsi="Open Sans" w:cs="Open Sans"/>
              </w:rPr>
              <w:t xml:space="preserve"> </w:t>
            </w:r>
            <w:r w:rsidR="006766D9">
              <w:rPr>
                <w:rFonts w:ascii="Open Sans" w:hAnsi="Open Sans" w:cs="Open Sans"/>
              </w:rPr>
              <w:t>No, the findings cannot be implemented</w:t>
            </w:r>
            <w:r w:rsidR="003D066B">
              <w:rPr>
                <w:rFonts w:ascii="Open Sans" w:hAnsi="Open Sans" w:cs="Open Sans"/>
              </w:rPr>
              <w:t xml:space="preserve"> </w:t>
            </w:r>
          </w:p>
        </w:tc>
      </w:tr>
      <w:tr w:rsidR="006766D9" w:rsidRPr="00F622D3" w14:paraId="55199ABF" w14:textId="77777777" w:rsidTr="003D4989">
        <w:trPr>
          <w:trHeight w:val="177"/>
        </w:trPr>
        <w:tc>
          <w:tcPr>
            <w:tcW w:w="2955" w:type="dxa"/>
            <w:vMerge/>
            <w:vAlign w:val="center"/>
          </w:tcPr>
          <w:p w14:paraId="784CC474" w14:textId="77777777" w:rsidR="006766D9" w:rsidRDefault="006766D9" w:rsidP="006766D9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</w:p>
        </w:tc>
        <w:tc>
          <w:tcPr>
            <w:tcW w:w="7273" w:type="dxa"/>
            <w:gridSpan w:val="3"/>
            <w:tcBorders>
              <w:top w:val="nil"/>
              <w:bottom w:val="single" w:sz="12" w:space="0" w:color="002D72"/>
            </w:tcBorders>
            <w:shd w:val="clear" w:color="auto" w:fill="FFFFFF" w:themeFill="background1"/>
            <w:vAlign w:val="center"/>
          </w:tcPr>
          <w:p w14:paraId="34199944" w14:textId="77777777" w:rsidR="006766D9" w:rsidRDefault="000D7840" w:rsidP="006766D9">
            <w:pPr>
              <w:shd w:val="clear" w:color="auto" w:fill="FFFFFF" w:themeFill="background1"/>
              <w:spacing w:before="0" w:after="0" w:line="240" w:lineRule="auto"/>
              <w:rPr>
                <w:rFonts w:ascii="Open Sans" w:hAnsi="Open Sans" w:cs="Open Sans"/>
              </w:rPr>
            </w:pPr>
            <w:sdt>
              <w:sdtPr>
                <w:rPr>
                  <w:rFonts w:ascii="Open Sans" w:hAnsi="Open Sans" w:cs="Open Sans"/>
                </w:rPr>
                <w:id w:val="-151930581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766D9" w:rsidRPr="00D6406F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  <w:r w:rsidR="006766D9" w:rsidRPr="00D6406F">
              <w:rPr>
                <w:rFonts w:ascii="Open Sans" w:hAnsi="Open Sans" w:cs="Open Sans"/>
              </w:rPr>
              <w:t xml:space="preserve"> </w:t>
            </w:r>
            <w:r w:rsidR="006766D9">
              <w:rPr>
                <w:rFonts w:ascii="Open Sans" w:hAnsi="Open Sans" w:cs="Open Sans"/>
              </w:rPr>
              <w:t>More research is needed</w:t>
            </w:r>
          </w:p>
        </w:tc>
      </w:tr>
      <w:tr w:rsidR="003D066B" w:rsidRPr="00F622D3" w14:paraId="03E83A94" w14:textId="77777777" w:rsidTr="003D066B">
        <w:trPr>
          <w:trHeight w:val="1584"/>
        </w:trPr>
        <w:tc>
          <w:tcPr>
            <w:tcW w:w="2955" w:type="dxa"/>
            <w:vAlign w:val="center"/>
          </w:tcPr>
          <w:p w14:paraId="461C68E1" w14:textId="7A45FF6F" w:rsidR="003D066B" w:rsidRDefault="003D066B" w:rsidP="003D066B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  <w:r>
              <w:rPr>
                <w:rFonts w:ascii="Open Sans" w:hAnsi="Open Sans" w:cs="Open Sans"/>
                <w:color w:val="002D72"/>
              </w:rPr>
              <w:t>If no, why not? Provide justification as to why the results cannot be implemented</w:t>
            </w:r>
            <w:r w:rsidR="0027544C">
              <w:rPr>
                <w:rFonts w:ascii="Open Sans" w:hAnsi="Open Sans" w:cs="Open Sans"/>
                <w:color w:val="002D72"/>
              </w:rPr>
              <w:t>:</w:t>
            </w:r>
          </w:p>
        </w:tc>
        <w:tc>
          <w:tcPr>
            <w:tcW w:w="7273" w:type="dxa"/>
            <w:gridSpan w:val="3"/>
            <w:tcBorders>
              <w:top w:val="nil"/>
              <w:bottom w:val="single" w:sz="12" w:space="0" w:color="002D72"/>
            </w:tcBorders>
            <w:shd w:val="clear" w:color="auto" w:fill="FFFFFF" w:themeFill="background1"/>
          </w:tcPr>
          <w:p w14:paraId="4AF06890" w14:textId="77777777" w:rsidR="003D066B" w:rsidRDefault="003D066B" w:rsidP="003D066B">
            <w:pPr>
              <w:shd w:val="clear" w:color="auto" w:fill="FFFFFF" w:themeFill="background1"/>
              <w:spacing w:before="0" w:after="0" w:line="240" w:lineRule="auto"/>
              <w:rPr>
                <w:rFonts w:ascii="Open Sans" w:hAnsi="Open Sans" w:cs="Open Sans"/>
              </w:rPr>
            </w:pPr>
          </w:p>
        </w:tc>
      </w:tr>
      <w:tr w:rsidR="006766D9" w:rsidRPr="00F622D3" w14:paraId="001AA491" w14:textId="77777777" w:rsidTr="00E730B8">
        <w:trPr>
          <w:trHeight w:val="330"/>
        </w:trPr>
        <w:tc>
          <w:tcPr>
            <w:tcW w:w="2955" w:type="dxa"/>
            <w:vMerge w:val="restart"/>
            <w:vAlign w:val="center"/>
          </w:tcPr>
          <w:p w14:paraId="52527172" w14:textId="77777777" w:rsidR="006766D9" w:rsidRDefault="006766D9" w:rsidP="006766D9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  <w:r>
              <w:rPr>
                <w:rFonts w:ascii="Open Sans" w:hAnsi="Open Sans" w:cs="Open Sans"/>
                <w:color w:val="002D72"/>
              </w:rPr>
              <w:t>If yes, how were/will the findings be implemented?</w:t>
            </w:r>
          </w:p>
        </w:tc>
        <w:tc>
          <w:tcPr>
            <w:tcW w:w="3330" w:type="dxa"/>
            <w:tcBorders>
              <w:top w:val="single" w:sz="12" w:space="0" w:color="002D72"/>
              <w:bottom w:val="nil"/>
              <w:right w:val="nil"/>
            </w:tcBorders>
            <w:shd w:val="clear" w:color="auto" w:fill="FFFFFF" w:themeFill="background1"/>
          </w:tcPr>
          <w:p w14:paraId="3FD6F702" w14:textId="77777777" w:rsidR="006766D9" w:rsidRDefault="000D7840" w:rsidP="006766D9">
            <w:pPr>
              <w:spacing w:before="0" w:after="0" w:line="240" w:lineRule="auto"/>
            </w:pPr>
            <w:sdt>
              <w:sdtPr>
                <w:rPr>
                  <w:rFonts w:ascii="Open Sans" w:hAnsi="Open Sans" w:cs="Open Sans"/>
                </w:rPr>
                <w:id w:val="-26029763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766D9" w:rsidRPr="000D6688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  <w:r w:rsidR="006766D9" w:rsidRPr="000D6688">
              <w:rPr>
                <w:rFonts w:ascii="Open Sans" w:hAnsi="Open Sans" w:cs="Open Sans"/>
              </w:rPr>
              <w:t xml:space="preserve"> Inform Decision-Making</w:t>
            </w:r>
          </w:p>
        </w:tc>
        <w:tc>
          <w:tcPr>
            <w:tcW w:w="3943" w:type="dxa"/>
            <w:gridSpan w:val="2"/>
            <w:tcBorders>
              <w:top w:val="single" w:sz="12" w:space="0" w:color="002D72"/>
              <w:left w:val="nil"/>
              <w:bottom w:val="nil"/>
            </w:tcBorders>
            <w:shd w:val="clear" w:color="auto" w:fill="FFFFFF" w:themeFill="background1"/>
          </w:tcPr>
          <w:p w14:paraId="34CEE457" w14:textId="77777777" w:rsidR="006766D9" w:rsidRDefault="000D7840" w:rsidP="006766D9">
            <w:pPr>
              <w:spacing w:before="0" w:after="0" w:line="240" w:lineRule="auto"/>
            </w:pPr>
            <w:sdt>
              <w:sdtPr>
                <w:rPr>
                  <w:rFonts w:ascii="Open Sans" w:hAnsi="Open Sans" w:cs="Open Sans"/>
                </w:rPr>
                <w:id w:val="-1913006442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766D9" w:rsidRPr="0025543F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  <w:r w:rsidR="006766D9" w:rsidRPr="0025543F">
              <w:rPr>
                <w:rFonts w:ascii="Open Sans" w:hAnsi="Open Sans" w:cs="Open Sans"/>
              </w:rPr>
              <w:t xml:space="preserve"> Staff Training/Tech Transfer</w:t>
            </w:r>
          </w:p>
        </w:tc>
      </w:tr>
      <w:tr w:rsidR="006766D9" w:rsidRPr="00F622D3" w14:paraId="49061F00" w14:textId="77777777" w:rsidTr="009A00D4">
        <w:trPr>
          <w:trHeight w:val="240"/>
        </w:trPr>
        <w:tc>
          <w:tcPr>
            <w:tcW w:w="2955" w:type="dxa"/>
            <w:vMerge/>
            <w:vAlign w:val="center"/>
          </w:tcPr>
          <w:p w14:paraId="192802AE" w14:textId="77777777" w:rsidR="006766D9" w:rsidRDefault="006766D9" w:rsidP="006766D9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</w:p>
        </w:tc>
        <w:tc>
          <w:tcPr>
            <w:tcW w:w="3330" w:type="dxa"/>
            <w:tcBorders>
              <w:top w:val="nil"/>
              <w:bottom w:val="nil"/>
              <w:right w:val="nil"/>
            </w:tcBorders>
            <w:shd w:val="clear" w:color="auto" w:fill="FFFFFF" w:themeFill="background1"/>
          </w:tcPr>
          <w:p w14:paraId="2EFB82F0" w14:textId="77777777" w:rsidR="006766D9" w:rsidRDefault="000D7840" w:rsidP="006766D9">
            <w:pPr>
              <w:spacing w:before="0" w:after="0" w:line="240" w:lineRule="auto"/>
            </w:pPr>
            <w:sdt>
              <w:sdtPr>
                <w:rPr>
                  <w:rFonts w:ascii="Open Sans" w:hAnsi="Open Sans" w:cs="Open Sans"/>
                </w:rPr>
                <w:id w:val="113391460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766D9" w:rsidRPr="000D6688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  <w:r w:rsidR="006766D9" w:rsidRPr="000D6688">
              <w:rPr>
                <w:rFonts w:ascii="Open Sans" w:hAnsi="Open Sans" w:cs="Open Sans"/>
              </w:rPr>
              <w:t xml:space="preserve"> Modified Practices/Policies</w:t>
            </w:r>
          </w:p>
        </w:tc>
        <w:tc>
          <w:tcPr>
            <w:tcW w:w="3943" w:type="dxa"/>
            <w:gridSpan w:val="2"/>
            <w:tcBorders>
              <w:top w:val="nil"/>
              <w:left w:val="nil"/>
              <w:bottom w:val="nil"/>
            </w:tcBorders>
            <w:shd w:val="clear" w:color="auto" w:fill="FFFFFF" w:themeFill="background1"/>
          </w:tcPr>
          <w:p w14:paraId="01DAFC1A" w14:textId="77777777" w:rsidR="006766D9" w:rsidRDefault="000D7840" w:rsidP="006766D9">
            <w:pPr>
              <w:spacing w:before="0" w:after="0" w:line="240" w:lineRule="auto"/>
            </w:pPr>
            <w:sdt>
              <w:sdtPr>
                <w:rPr>
                  <w:rFonts w:ascii="Open Sans" w:hAnsi="Open Sans" w:cs="Open Sans"/>
                </w:rPr>
                <w:id w:val="-187629315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766D9" w:rsidRPr="0025543F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  <w:r w:rsidR="006766D9" w:rsidRPr="0025543F">
              <w:rPr>
                <w:rFonts w:ascii="Open Sans" w:hAnsi="Open Sans" w:cs="Open Sans"/>
              </w:rPr>
              <w:t xml:space="preserve"> Technology Adoption</w:t>
            </w:r>
          </w:p>
        </w:tc>
      </w:tr>
      <w:tr w:rsidR="006766D9" w:rsidRPr="00F622D3" w14:paraId="0D8E0C7E" w14:textId="77777777" w:rsidTr="003B3602">
        <w:trPr>
          <w:trHeight w:val="45"/>
        </w:trPr>
        <w:tc>
          <w:tcPr>
            <w:tcW w:w="2955" w:type="dxa"/>
            <w:vMerge/>
            <w:vAlign w:val="center"/>
          </w:tcPr>
          <w:p w14:paraId="0AE02DA1" w14:textId="77777777" w:rsidR="006766D9" w:rsidRDefault="006766D9" w:rsidP="006766D9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</w:p>
        </w:tc>
        <w:tc>
          <w:tcPr>
            <w:tcW w:w="7273" w:type="dxa"/>
            <w:gridSpan w:val="3"/>
            <w:tcBorders>
              <w:top w:val="nil"/>
              <w:bottom w:val="single" w:sz="12" w:space="0" w:color="002D72"/>
            </w:tcBorders>
            <w:shd w:val="clear" w:color="auto" w:fill="FFFFFF" w:themeFill="background1"/>
          </w:tcPr>
          <w:p w14:paraId="55432FCF" w14:textId="77777777" w:rsidR="006766D9" w:rsidRDefault="000D7840" w:rsidP="006766D9">
            <w:pPr>
              <w:spacing w:before="0" w:after="0" w:line="240" w:lineRule="auto"/>
            </w:pPr>
            <w:sdt>
              <w:sdtPr>
                <w:rPr>
                  <w:rFonts w:ascii="Open Sans" w:hAnsi="Open Sans" w:cs="Open Sans"/>
                </w:rPr>
                <w:id w:val="-64620870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766D9" w:rsidRPr="000D6688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  <w:r w:rsidR="006766D9" w:rsidRPr="000D6688">
              <w:rPr>
                <w:rFonts w:ascii="Open Sans" w:hAnsi="Open Sans" w:cs="Open Sans"/>
              </w:rPr>
              <w:t xml:space="preserve"> Other (Specify):</w:t>
            </w:r>
            <w:r w:rsidR="006766D9">
              <w:rPr>
                <w:rFonts w:ascii="Open Sans" w:hAnsi="Open Sans" w:cs="Open Sans"/>
              </w:rPr>
              <w:t xml:space="preserve"> </w:t>
            </w:r>
          </w:p>
        </w:tc>
      </w:tr>
      <w:tr w:rsidR="006766D9" w:rsidRPr="00F622D3" w14:paraId="01835D60" w14:textId="77777777" w:rsidTr="003B3602">
        <w:trPr>
          <w:trHeight w:val="45"/>
        </w:trPr>
        <w:tc>
          <w:tcPr>
            <w:tcW w:w="2955" w:type="dxa"/>
            <w:vMerge w:val="restart"/>
            <w:vAlign w:val="center"/>
          </w:tcPr>
          <w:p w14:paraId="1D81EDA8" w14:textId="77777777" w:rsidR="006766D9" w:rsidRDefault="006766D9" w:rsidP="006766D9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  <w:r>
              <w:rPr>
                <w:rFonts w:ascii="Open Sans" w:hAnsi="Open Sans" w:cs="Open Sans"/>
                <w:color w:val="002D72"/>
              </w:rPr>
              <w:t>When will implementation occur?</w:t>
            </w:r>
          </w:p>
        </w:tc>
        <w:tc>
          <w:tcPr>
            <w:tcW w:w="7273" w:type="dxa"/>
            <w:gridSpan w:val="3"/>
            <w:tcBorders>
              <w:top w:val="single" w:sz="12" w:space="0" w:color="002D72"/>
              <w:bottom w:val="nil"/>
            </w:tcBorders>
            <w:shd w:val="clear" w:color="auto" w:fill="FFFFFF" w:themeFill="background1"/>
          </w:tcPr>
          <w:p w14:paraId="1C86FC22" w14:textId="77777777" w:rsidR="006766D9" w:rsidRPr="000D6688" w:rsidRDefault="000D7840" w:rsidP="006766D9">
            <w:pPr>
              <w:spacing w:before="0" w:after="0" w:line="240" w:lineRule="auto"/>
              <w:rPr>
                <w:rFonts w:ascii="Open Sans" w:hAnsi="Open Sans" w:cs="Open Sans"/>
              </w:rPr>
            </w:pPr>
            <w:sdt>
              <w:sdtPr>
                <w:rPr>
                  <w:rFonts w:ascii="Open Sans" w:hAnsi="Open Sans" w:cs="Open Sans"/>
                </w:rPr>
                <w:id w:val="156699673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766D9" w:rsidRPr="004F3FDF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  <w:r w:rsidR="006766D9" w:rsidRPr="004F3FDF">
              <w:rPr>
                <w:rFonts w:ascii="Open Sans" w:hAnsi="Open Sans" w:cs="Open Sans"/>
              </w:rPr>
              <w:t xml:space="preserve"> </w:t>
            </w:r>
            <w:r w:rsidR="006766D9">
              <w:rPr>
                <w:rFonts w:ascii="Open Sans" w:hAnsi="Open Sans" w:cs="Open Sans"/>
              </w:rPr>
              <w:t>Implementation is complete</w:t>
            </w:r>
          </w:p>
        </w:tc>
      </w:tr>
      <w:tr w:rsidR="006766D9" w:rsidRPr="00F622D3" w14:paraId="4226CD3F" w14:textId="77777777" w:rsidTr="003B3602">
        <w:trPr>
          <w:trHeight w:val="45"/>
        </w:trPr>
        <w:tc>
          <w:tcPr>
            <w:tcW w:w="2955" w:type="dxa"/>
            <w:vMerge/>
            <w:vAlign w:val="center"/>
          </w:tcPr>
          <w:p w14:paraId="27A1E81F" w14:textId="77777777" w:rsidR="006766D9" w:rsidRDefault="006766D9" w:rsidP="006766D9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</w:p>
        </w:tc>
        <w:tc>
          <w:tcPr>
            <w:tcW w:w="7273" w:type="dxa"/>
            <w:gridSpan w:val="3"/>
            <w:tcBorders>
              <w:top w:val="nil"/>
              <w:bottom w:val="nil"/>
            </w:tcBorders>
            <w:shd w:val="clear" w:color="auto" w:fill="FFFFFF" w:themeFill="background1"/>
          </w:tcPr>
          <w:p w14:paraId="0952A23E" w14:textId="77777777" w:rsidR="006766D9" w:rsidRPr="000D6688" w:rsidRDefault="000D7840" w:rsidP="006766D9">
            <w:pPr>
              <w:spacing w:before="0" w:after="0" w:line="240" w:lineRule="auto"/>
              <w:rPr>
                <w:rFonts w:ascii="Open Sans" w:hAnsi="Open Sans" w:cs="Open Sans"/>
              </w:rPr>
            </w:pPr>
            <w:sdt>
              <w:sdtPr>
                <w:rPr>
                  <w:rFonts w:ascii="Open Sans" w:hAnsi="Open Sans" w:cs="Open Sans"/>
                </w:rPr>
                <w:id w:val="104802592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766D9" w:rsidRPr="004F3FDF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  <w:r w:rsidR="006766D9" w:rsidRPr="004F3FDF">
              <w:rPr>
                <w:rFonts w:ascii="Open Sans" w:hAnsi="Open Sans" w:cs="Open Sans"/>
              </w:rPr>
              <w:t xml:space="preserve"> Immediately after the research project concludes</w:t>
            </w:r>
          </w:p>
        </w:tc>
      </w:tr>
      <w:tr w:rsidR="006766D9" w:rsidRPr="00F622D3" w14:paraId="6869EE70" w14:textId="77777777" w:rsidTr="003B3602">
        <w:trPr>
          <w:trHeight w:val="45"/>
        </w:trPr>
        <w:tc>
          <w:tcPr>
            <w:tcW w:w="2955" w:type="dxa"/>
            <w:vMerge/>
            <w:vAlign w:val="center"/>
          </w:tcPr>
          <w:p w14:paraId="659CCC3A" w14:textId="77777777" w:rsidR="006766D9" w:rsidRDefault="006766D9" w:rsidP="006766D9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</w:p>
        </w:tc>
        <w:tc>
          <w:tcPr>
            <w:tcW w:w="7273" w:type="dxa"/>
            <w:gridSpan w:val="3"/>
            <w:tcBorders>
              <w:top w:val="nil"/>
              <w:bottom w:val="nil"/>
            </w:tcBorders>
            <w:shd w:val="clear" w:color="auto" w:fill="FFFFFF" w:themeFill="background1"/>
          </w:tcPr>
          <w:p w14:paraId="4B53C99A" w14:textId="77777777" w:rsidR="006766D9" w:rsidRPr="000D6688" w:rsidRDefault="000D7840" w:rsidP="006766D9">
            <w:pPr>
              <w:spacing w:before="0" w:after="0" w:line="240" w:lineRule="auto"/>
              <w:rPr>
                <w:rFonts w:ascii="Open Sans" w:hAnsi="Open Sans" w:cs="Open Sans"/>
              </w:rPr>
            </w:pPr>
            <w:sdt>
              <w:sdtPr>
                <w:rPr>
                  <w:rFonts w:ascii="Open Sans" w:hAnsi="Open Sans" w:cs="Open Sans"/>
                </w:rPr>
                <w:id w:val="5513924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766D9" w:rsidRPr="004F3FDF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  <w:r w:rsidR="006766D9" w:rsidRPr="004F3FDF">
              <w:rPr>
                <w:rFonts w:ascii="Open Sans" w:hAnsi="Open Sans" w:cs="Open Sans"/>
              </w:rPr>
              <w:t xml:space="preserve"> 6 months after the research project concludes</w:t>
            </w:r>
          </w:p>
        </w:tc>
      </w:tr>
      <w:tr w:rsidR="006766D9" w:rsidRPr="00F622D3" w14:paraId="6E4CD5C3" w14:textId="77777777" w:rsidTr="003B3602">
        <w:trPr>
          <w:trHeight w:val="45"/>
        </w:trPr>
        <w:tc>
          <w:tcPr>
            <w:tcW w:w="2955" w:type="dxa"/>
            <w:vMerge/>
            <w:vAlign w:val="center"/>
          </w:tcPr>
          <w:p w14:paraId="42ED2231" w14:textId="77777777" w:rsidR="006766D9" w:rsidRDefault="006766D9" w:rsidP="006766D9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</w:p>
        </w:tc>
        <w:tc>
          <w:tcPr>
            <w:tcW w:w="7273" w:type="dxa"/>
            <w:gridSpan w:val="3"/>
            <w:tcBorders>
              <w:top w:val="nil"/>
              <w:bottom w:val="nil"/>
            </w:tcBorders>
            <w:shd w:val="clear" w:color="auto" w:fill="FFFFFF" w:themeFill="background1"/>
          </w:tcPr>
          <w:p w14:paraId="1E459409" w14:textId="77777777" w:rsidR="006766D9" w:rsidRPr="000D6688" w:rsidRDefault="000D7840" w:rsidP="006766D9">
            <w:pPr>
              <w:spacing w:before="0" w:after="0" w:line="240" w:lineRule="auto"/>
              <w:rPr>
                <w:rFonts w:ascii="Open Sans" w:hAnsi="Open Sans" w:cs="Open Sans"/>
              </w:rPr>
            </w:pPr>
            <w:sdt>
              <w:sdtPr>
                <w:rPr>
                  <w:rFonts w:ascii="Open Sans" w:hAnsi="Open Sans" w:cs="Open Sans"/>
                </w:rPr>
                <w:id w:val="-2004887782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766D9" w:rsidRPr="004F3FDF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  <w:r w:rsidR="006766D9" w:rsidRPr="004F3FDF">
              <w:rPr>
                <w:rFonts w:ascii="Open Sans" w:hAnsi="Open Sans" w:cs="Open Sans"/>
              </w:rPr>
              <w:t xml:space="preserve"> 6 – 12 months after the research project concludes</w:t>
            </w:r>
          </w:p>
        </w:tc>
      </w:tr>
      <w:tr w:rsidR="006766D9" w:rsidRPr="00F622D3" w14:paraId="5F2B64C9" w14:textId="77777777" w:rsidTr="00565AB9">
        <w:trPr>
          <w:trHeight w:val="45"/>
        </w:trPr>
        <w:tc>
          <w:tcPr>
            <w:tcW w:w="2955" w:type="dxa"/>
            <w:vMerge/>
            <w:vAlign w:val="center"/>
          </w:tcPr>
          <w:p w14:paraId="14B19866" w14:textId="77777777" w:rsidR="006766D9" w:rsidRDefault="006766D9" w:rsidP="006766D9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</w:p>
        </w:tc>
        <w:tc>
          <w:tcPr>
            <w:tcW w:w="7273" w:type="dxa"/>
            <w:gridSpan w:val="3"/>
            <w:tcBorders>
              <w:top w:val="nil"/>
              <w:bottom w:val="single" w:sz="12" w:space="0" w:color="002D72"/>
            </w:tcBorders>
            <w:shd w:val="clear" w:color="auto" w:fill="FFFFFF" w:themeFill="background1"/>
          </w:tcPr>
          <w:p w14:paraId="7C302C96" w14:textId="77777777" w:rsidR="006766D9" w:rsidRPr="000D6688" w:rsidRDefault="000D7840" w:rsidP="006766D9">
            <w:pPr>
              <w:spacing w:before="0" w:after="0" w:line="240" w:lineRule="auto"/>
              <w:rPr>
                <w:rFonts w:ascii="Open Sans" w:hAnsi="Open Sans" w:cs="Open Sans"/>
              </w:rPr>
            </w:pPr>
            <w:sdt>
              <w:sdtPr>
                <w:rPr>
                  <w:rFonts w:ascii="Open Sans" w:hAnsi="Open Sans" w:cs="Open Sans"/>
                </w:rPr>
                <w:id w:val="1536153565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766D9" w:rsidRPr="004F3FDF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  <w:r w:rsidR="006766D9" w:rsidRPr="004F3FDF">
              <w:rPr>
                <w:rFonts w:ascii="Open Sans" w:hAnsi="Open Sans" w:cs="Open Sans"/>
              </w:rPr>
              <w:t xml:space="preserve"> More than one year after the research project conclude</w:t>
            </w:r>
            <w:r w:rsidR="006766D9">
              <w:rPr>
                <w:rFonts w:ascii="Open Sans" w:hAnsi="Open Sans" w:cs="Open Sans"/>
              </w:rPr>
              <w:t>s</w:t>
            </w:r>
          </w:p>
        </w:tc>
      </w:tr>
      <w:tr w:rsidR="006766D9" w:rsidRPr="00F622D3" w14:paraId="3F38BC9E" w14:textId="77777777" w:rsidTr="00C224A5">
        <w:trPr>
          <w:trHeight w:val="1296"/>
        </w:trPr>
        <w:tc>
          <w:tcPr>
            <w:tcW w:w="2955" w:type="dxa"/>
            <w:tcBorders>
              <w:bottom w:val="single" w:sz="12" w:space="0" w:color="002D72"/>
            </w:tcBorders>
            <w:vAlign w:val="center"/>
          </w:tcPr>
          <w:p w14:paraId="1EC65B3F" w14:textId="6A653424" w:rsidR="006766D9" w:rsidRDefault="006766D9" w:rsidP="006766D9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  <w:r>
              <w:rPr>
                <w:rFonts w:ascii="Open Sans" w:hAnsi="Open Sans" w:cs="Open Sans"/>
                <w:color w:val="002D72"/>
              </w:rPr>
              <w:t>D</w:t>
            </w:r>
            <w:r w:rsidRPr="003B3602">
              <w:rPr>
                <w:rFonts w:ascii="Open Sans" w:hAnsi="Open Sans" w:cs="Open Sans"/>
                <w:color w:val="002D72"/>
              </w:rPr>
              <w:t>escribe how the results of this research</w:t>
            </w:r>
            <w:r>
              <w:rPr>
                <w:rFonts w:ascii="Open Sans" w:hAnsi="Open Sans" w:cs="Open Sans"/>
                <w:color w:val="002D72"/>
              </w:rPr>
              <w:t xml:space="preserve"> project</w:t>
            </w:r>
            <w:r w:rsidRPr="003B3602">
              <w:rPr>
                <w:rFonts w:ascii="Open Sans" w:hAnsi="Open Sans" w:cs="Open Sans"/>
                <w:color w:val="002D72"/>
              </w:rPr>
              <w:t xml:space="preserve"> </w:t>
            </w:r>
            <w:r>
              <w:rPr>
                <w:rFonts w:ascii="Open Sans" w:hAnsi="Open Sans" w:cs="Open Sans"/>
                <w:color w:val="002D72"/>
              </w:rPr>
              <w:t>have been/</w:t>
            </w:r>
            <w:r w:rsidRPr="003B3602">
              <w:rPr>
                <w:rFonts w:ascii="Open Sans" w:hAnsi="Open Sans" w:cs="Open Sans"/>
                <w:color w:val="002D72"/>
              </w:rPr>
              <w:t>will be implemented</w:t>
            </w:r>
            <w:r w:rsidR="0027544C">
              <w:rPr>
                <w:rFonts w:ascii="Open Sans" w:hAnsi="Open Sans" w:cs="Open Sans"/>
                <w:color w:val="002D72"/>
              </w:rPr>
              <w:t>:</w:t>
            </w:r>
          </w:p>
        </w:tc>
        <w:tc>
          <w:tcPr>
            <w:tcW w:w="7273" w:type="dxa"/>
            <w:gridSpan w:val="3"/>
            <w:tcBorders>
              <w:top w:val="single" w:sz="12" w:space="0" w:color="002D72"/>
              <w:bottom w:val="single" w:sz="12" w:space="0" w:color="002D72"/>
            </w:tcBorders>
            <w:shd w:val="clear" w:color="auto" w:fill="FFFFFF" w:themeFill="background1"/>
          </w:tcPr>
          <w:p w14:paraId="3AA74CC4" w14:textId="77777777" w:rsidR="006766D9" w:rsidRPr="000D6688" w:rsidRDefault="006766D9" w:rsidP="006766D9">
            <w:pPr>
              <w:spacing w:before="0" w:after="0" w:line="240" w:lineRule="auto"/>
              <w:rPr>
                <w:rFonts w:ascii="Open Sans" w:hAnsi="Open Sans" w:cs="Open Sans"/>
              </w:rPr>
            </w:pPr>
          </w:p>
        </w:tc>
      </w:tr>
      <w:tr w:rsidR="004771FC" w:rsidRPr="00F622D3" w14:paraId="21E9B1F5" w14:textId="77777777" w:rsidTr="00D9445E">
        <w:trPr>
          <w:trHeight w:val="360"/>
        </w:trPr>
        <w:tc>
          <w:tcPr>
            <w:tcW w:w="2955" w:type="dxa"/>
            <w:vMerge w:val="restart"/>
            <w:vAlign w:val="center"/>
          </w:tcPr>
          <w:p w14:paraId="235E3AFE" w14:textId="5742CA2C" w:rsidR="004771FC" w:rsidRDefault="004771FC" w:rsidP="00A93856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  <w:r>
              <w:rPr>
                <w:rFonts w:ascii="Open Sans" w:hAnsi="Open Sans" w:cs="Open Sans"/>
                <w:color w:val="002D72"/>
              </w:rPr>
              <w:t>List the implementation tasks</w:t>
            </w:r>
            <w:r w:rsidR="00531CE2">
              <w:rPr>
                <w:rFonts w:ascii="Open Sans" w:hAnsi="Open Sans" w:cs="Open Sans"/>
                <w:color w:val="002D72"/>
              </w:rPr>
              <w:t xml:space="preserve"> </w:t>
            </w:r>
            <w:r w:rsidR="00A93856">
              <w:rPr>
                <w:rFonts w:ascii="Open Sans" w:hAnsi="Open Sans" w:cs="Open Sans"/>
                <w:color w:val="002D72"/>
              </w:rPr>
              <w:t>(not limited to 4 tasks)</w:t>
            </w:r>
            <w:r w:rsidR="0027544C">
              <w:rPr>
                <w:rFonts w:ascii="Open Sans" w:hAnsi="Open Sans" w:cs="Open Sans"/>
                <w:color w:val="002D72"/>
              </w:rPr>
              <w:t>:</w:t>
            </w:r>
          </w:p>
        </w:tc>
        <w:tc>
          <w:tcPr>
            <w:tcW w:w="7273" w:type="dxa"/>
            <w:gridSpan w:val="3"/>
            <w:tcBorders>
              <w:top w:val="single" w:sz="12" w:space="0" w:color="002D72"/>
              <w:bottom w:val="nil"/>
            </w:tcBorders>
            <w:shd w:val="clear" w:color="auto" w:fill="FFFFFF" w:themeFill="background1"/>
          </w:tcPr>
          <w:p w14:paraId="7109D97E" w14:textId="150FF059" w:rsidR="004771FC" w:rsidRPr="000D6688" w:rsidRDefault="004771FC" w:rsidP="004771FC">
            <w:pPr>
              <w:spacing w:before="0" w:after="0" w:line="240" w:lineRule="auto"/>
              <w:rPr>
                <w:rFonts w:ascii="Open Sans" w:hAnsi="Open Sans" w:cs="Open Sans"/>
              </w:rPr>
            </w:pPr>
            <w:r>
              <w:rPr>
                <w:rFonts w:ascii="Open Sans" w:hAnsi="Open Sans" w:cs="Open Sans"/>
              </w:rPr>
              <w:t>Task 1:</w:t>
            </w:r>
          </w:p>
        </w:tc>
      </w:tr>
      <w:tr w:rsidR="004771FC" w:rsidRPr="00F622D3" w14:paraId="619B78C3" w14:textId="77777777" w:rsidTr="00D9445E">
        <w:trPr>
          <w:trHeight w:val="360"/>
        </w:trPr>
        <w:tc>
          <w:tcPr>
            <w:tcW w:w="2955" w:type="dxa"/>
            <w:vMerge/>
            <w:vAlign w:val="center"/>
          </w:tcPr>
          <w:p w14:paraId="23791411" w14:textId="77777777" w:rsidR="004771FC" w:rsidRDefault="004771FC" w:rsidP="004771FC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</w:p>
        </w:tc>
        <w:tc>
          <w:tcPr>
            <w:tcW w:w="7273" w:type="dxa"/>
            <w:gridSpan w:val="3"/>
            <w:tcBorders>
              <w:top w:val="nil"/>
              <w:bottom w:val="nil"/>
            </w:tcBorders>
            <w:shd w:val="clear" w:color="auto" w:fill="FFFFFF" w:themeFill="background1"/>
          </w:tcPr>
          <w:p w14:paraId="7703A345" w14:textId="31AA0958" w:rsidR="004771FC" w:rsidRPr="000D6688" w:rsidRDefault="004771FC" w:rsidP="004771FC">
            <w:pPr>
              <w:spacing w:before="0" w:after="0" w:line="240" w:lineRule="auto"/>
              <w:rPr>
                <w:rFonts w:ascii="Open Sans" w:hAnsi="Open Sans" w:cs="Open Sans"/>
              </w:rPr>
            </w:pPr>
            <w:r>
              <w:rPr>
                <w:rFonts w:ascii="Open Sans" w:hAnsi="Open Sans" w:cs="Open Sans"/>
              </w:rPr>
              <w:t xml:space="preserve">Task 2: </w:t>
            </w:r>
          </w:p>
        </w:tc>
      </w:tr>
      <w:tr w:rsidR="004771FC" w:rsidRPr="00F622D3" w14:paraId="11AE00C2" w14:textId="77777777" w:rsidTr="00D9445E">
        <w:trPr>
          <w:trHeight w:val="360"/>
        </w:trPr>
        <w:tc>
          <w:tcPr>
            <w:tcW w:w="2955" w:type="dxa"/>
            <w:vMerge/>
            <w:vAlign w:val="center"/>
          </w:tcPr>
          <w:p w14:paraId="2474C3DB" w14:textId="77777777" w:rsidR="004771FC" w:rsidRDefault="004771FC" w:rsidP="004771FC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</w:p>
        </w:tc>
        <w:tc>
          <w:tcPr>
            <w:tcW w:w="7273" w:type="dxa"/>
            <w:gridSpan w:val="3"/>
            <w:tcBorders>
              <w:top w:val="nil"/>
              <w:bottom w:val="nil"/>
            </w:tcBorders>
            <w:shd w:val="clear" w:color="auto" w:fill="FFFFFF" w:themeFill="background1"/>
          </w:tcPr>
          <w:p w14:paraId="2E8A7B6E" w14:textId="0B20BAC9" w:rsidR="004771FC" w:rsidRPr="000D6688" w:rsidRDefault="004771FC" w:rsidP="004771FC">
            <w:pPr>
              <w:spacing w:before="0" w:after="0" w:line="240" w:lineRule="auto"/>
              <w:rPr>
                <w:rFonts w:ascii="Open Sans" w:hAnsi="Open Sans" w:cs="Open Sans"/>
              </w:rPr>
            </w:pPr>
            <w:r>
              <w:rPr>
                <w:rFonts w:ascii="Open Sans" w:hAnsi="Open Sans" w:cs="Open Sans"/>
              </w:rPr>
              <w:t>Task 3:</w:t>
            </w:r>
          </w:p>
        </w:tc>
      </w:tr>
      <w:tr w:rsidR="004771FC" w:rsidRPr="00F622D3" w14:paraId="013190A9" w14:textId="77777777" w:rsidTr="00D9445E">
        <w:trPr>
          <w:trHeight w:val="360"/>
        </w:trPr>
        <w:tc>
          <w:tcPr>
            <w:tcW w:w="2955" w:type="dxa"/>
            <w:vMerge/>
            <w:tcBorders>
              <w:bottom w:val="single" w:sz="12" w:space="0" w:color="002D72"/>
            </w:tcBorders>
            <w:vAlign w:val="center"/>
          </w:tcPr>
          <w:p w14:paraId="5B5FC520" w14:textId="77777777" w:rsidR="004771FC" w:rsidRDefault="004771FC" w:rsidP="004771FC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</w:p>
        </w:tc>
        <w:tc>
          <w:tcPr>
            <w:tcW w:w="7273" w:type="dxa"/>
            <w:gridSpan w:val="3"/>
            <w:tcBorders>
              <w:top w:val="nil"/>
              <w:bottom w:val="single" w:sz="12" w:space="0" w:color="002D72"/>
            </w:tcBorders>
            <w:shd w:val="clear" w:color="auto" w:fill="FFFFFF" w:themeFill="background1"/>
          </w:tcPr>
          <w:p w14:paraId="041A54BD" w14:textId="019345AA" w:rsidR="004771FC" w:rsidRPr="000D6688" w:rsidRDefault="004771FC" w:rsidP="004771FC">
            <w:pPr>
              <w:spacing w:before="0" w:after="0" w:line="240" w:lineRule="auto"/>
              <w:rPr>
                <w:rFonts w:ascii="Open Sans" w:hAnsi="Open Sans" w:cs="Open Sans"/>
              </w:rPr>
            </w:pPr>
            <w:r>
              <w:rPr>
                <w:rFonts w:ascii="Open Sans" w:hAnsi="Open Sans" w:cs="Open Sans"/>
              </w:rPr>
              <w:t>Task 4:</w:t>
            </w:r>
          </w:p>
        </w:tc>
      </w:tr>
      <w:tr w:rsidR="006766D9" w:rsidRPr="00F622D3" w14:paraId="619CDAC9" w14:textId="77777777" w:rsidTr="00565AB9">
        <w:trPr>
          <w:trHeight w:val="576"/>
        </w:trPr>
        <w:tc>
          <w:tcPr>
            <w:tcW w:w="2955" w:type="dxa"/>
            <w:tcBorders>
              <w:bottom w:val="single" w:sz="12" w:space="0" w:color="002D72"/>
            </w:tcBorders>
            <w:vAlign w:val="center"/>
          </w:tcPr>
          <w:p w14:paraId="7EA8C2D3" w14:textId="77777777" w:rsidR="006766D9" w:rsidRPr="003B3602" w:rsidRDefault="006766D9" w:rsidP="006766D9">
            <w:pPr>
              <w:spacing w:after="0"/>
              <w:jc w:val="right"/>
              <w:rPr>
                <w:rFonts w:ascii="Open Sans" w:hAnsi="Open Sans" w:cs="Open Sans"/>
                <w:color w:val="002D72"/>
                <w:lang w:val="en-US"/>
              </w:rPr>
            </w:pPr>
            <w:r w:rsidRPr="003B3602">
              <w:rPr>
                <w:rFonts w:ascii="Open Sans" w:hAnsi="Open Sans" w:cs="Open Sans"/>
                <w:color w:val="002D72"/>
              </w:rPr>
              <w:t xml:space="preserve">What is the </w:t>
            </w:r>
            <w:r>
              <w:rPr>
                <w:rFonts w:ascii="Open Sans" w:hAnsi="Open Sans" w:cs="Open Sans"/>
                <w:color w:val="002D72"/>
              </w:rPr>
              <w:t>estimated</w:t>
            </w:r>
            <w:r w:rsidRPr="003B3602">
              <w:rPr>
                <w:rFonts w:ascii="Open Sans" w:hAnsi="Open Sans" w:cs="Open Sans"/>
                <w:color w:val="002D72"/>
              </w:rPr>
              <w:t xml:space="preserve"> cost of implementation?</w:t>
            </w:r>
          </w:p>
        </w:tc>
        <w:tc>
          <w:tcPr>
            <w:tcW w:w="7273" w:type="dxa"/>
            <w:gridSpan w:val="3"/>
            <w:tcBorders>
              <w:top w:val="single" w:sz="12" w:space="0" w:color="002D72"/>
              <w:bottom w:val="single" w:sz="12" w:space="0" w:color="002D72"/>
            </w:tcBorders>
            <w:shd w:val="clear" w:color="auto" w:fill="FFFFFF" w:themeFill="background1"/>
          </w:tcPr>
          <w:p w14:paraId="2B471928" w14:textId="77777777" w:rsidR="006766D9" w:rsidRPr="000D6688" w:rsidRDefault="006766D9" w:rsidP="006766D9">
            <w:pPr>
              <w:spacing w:before="0" w:after="0" w:line="240" w:lineRule="auto"/>
              <w:rPr>
                <w:rFonts w:ascii="Open Sans" w:hAnsi="Open Sans" w:cs="Open Sans"/>
              </w:rPr>
            </w:pPr>
          </w:p>
        </w:tc>
      </w:tr>
      <w:tr w:rsidR="006766D9" w:rsidRPr="00F622D3" w14:paraId="3F0F642B" w14:textId="77777777" w:rsidTr="009A00D4">
        <w:trPr>
          <w:trHeight w:val="213"/>
        </w:trPr>
        <w:tc>
          <w:tcPr>
            <w:tcW w:w="2955" w:type="dxa"/>
            <w:vMerge w:val="restart"/>
            <w:vAlign w:val="center"/>
          </w:tcPr>
          <w:p w14:paraId="59824741" w14:textId="77777777" w:rsidR="006766D9" w:rsidRDefault="006766D9" w:rsidP="006766D9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  <w:r>
              <w:rPr>
                <w:rFonts w:ascii="Open Sans" w:hAnsi="Open Sans" w:cs="Open Sans"/>
                <w:color w:val="002D72"/>
              </w:rPr>
              <w:t>What are the benefits for TDOT?</w:t>
            </w:r>
          </w:p>
        </w:tc>
        <w:tc>
          <w:tcPr>
            <w:tcW w:w="7273" w:type="dxa"/>
            <w:gridSpan w:val="3"/>
            <w:tcBorders>
              <w:bottom w:val="nil"/>
            </w:tcBorders>
            <w:shd w:val="clear" w:color="auto" w:fill="FFFFFF" w:themeFill="background1"/>
          </w:tcPr>
          <w:p w14:paraId="75F47A94" w14:textId="77777777" w:rsidR="006766D9" w:rsidRDefault="000D7840" w:rsidP="006766D9">
            <w:pPr>
              <w:spacing w:before="0" w:after="0" w:line="240" w:lineRule="auto"/>
            </w:pPr>
            <w:sdt>
              <w:sdtPr>
                <w:rPr>
                  <w:rFonts w:ascii="Open Sans" w:hAnsi="Open Sans" w:cs="Open Sans"/>
                </w:rPr>
                <w:id w:val="-146680781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766D9" w:rsidRPr="000D6688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  <w:r w:rsidR="006766D9" w:rsidRPr="000D6688">
              <w:rPr>
                <w:rFonts w:ascii="Open Sans" w:hAnsi="Open Sans" w:cs="Open Sans"/>
              </w:rPr>
              <w:t xml:space="preserve"> </w:t>
            </w:r>
            <w:r w:rsidR="006766D9">
              <w:rPr>
                <w:rFonts w:ascii="Open Sans" w:hAnsi="Open Sans" w:cs="Open Sans"/>
              </w:rPr>
              <w:t>Monetary Savings</w:t>
            </w:r>
          </w:p>
        </w:tc>
      </w:tr>
      <w:tr w:rsidR="006766D9" w:rsidRPr="00F622D3" w14:paraId="7F444037" w14:textId="77777777" w:rsidTr="009A00D4">
        <w:trPr>
          <w:trHeight w:val="114"/>
        </w:trPr>
        <w:tc>
          <w:tcPr>
            <w:tcW w:w="2955" w:type="dxa"/>
            <w:vMerge/>
            <w:vAlign w:val="center"/>
          </w:tcPr>
          <w:p w14:paraId="4C82AEBF" w14:textId="77777777" w:rsidR="006766D9" w:rsidRDefault="006766D9" w:rsidP="006766D9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</w:p>
        </w:tc>
        <w:tc>
          <w:tcPr>
            <w:tcW w:w="7273" w:type="dxa"/>
            <w:gridSpan w:val="3"/>
            <w:tcBorders>
              <w:top w:val="nil"/>
              <w:bottom w:val="nil"/>
            </w:tcBorders>
            <w:shd w:val="clear" w:color="auto" w:fill="FFFFFF" w:themeFill="background1"/>
          </w:tcPr>
          <w:p w14:paraId="4C76A928" w14:textId="77777777" w:rsidR="006766D9" w:rsidRDefault="000D7840" w:rsidP="006766D9">
            <w:pPr>
              <w:spacing w:before="0" w:after="0" w:line="240" w:lineRule="auto"/>
            </w:pPr>
            <w:sdt>
              <w:sdtPr>
                <w:rPr>
                  <w:rFonts w:ascii="Open Sans" w:hAnsi="Open Sans" w:cs="Open Sans"/>
                </w:rPr>
                <w:id w:val="-52709566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766D9" w:rsidRPr="000D6688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  <w:r w:rsidR="006766D9" w:rsidRPr="000D6688">
              <w:rPr>
                <w:rFonts w:ascii="Open Sans" w:hAnsi="Open Sans" w:cs="Open Sans"/>
              </w:rPr>
              <w:t xml:space="preserve"> </w:t>
            </w:r>
            <w:r w:rsidR="006766D9">
              <w:rPr>
                <w:rFonts w:ascii="Open Sans" w:hAnsi="Open Sans" w:cs="Open Sans"/>
              </w:rPr>
              <w:t>Improved Efficiency/Time Savings</w:t>
            </w:r>
          </w:p>
        </w:tc>
      </w:tr>
      <w:tr w:rsidR="006766D9" w:rsidRPr="00F622D3" w14:paraId="29158E3D" w14:textId="77777777" w:rsidTr="009A00D4">
        <w:trPr>
          <w:trHeight w:val="114"/>
        </w:trPr>
        <w:tc>
          <w:tcPr>
            <w:tcW w:w="2955" w:type="dxa"/>
            <w:vMerge/>
          </w:tcPr>
          <w:p w14:paraId="78607244" w14:textId="77777777" w:rsidR="006766D9" w:rsidRDefault="006766D9" w:rsidP="006766D9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</w:p>
        </w:tc>
        <w:tc>
          <w:tcPr>
            <w:tcW w:w="7273" w:type="dxa"/>
            <w:gridSpan w:val="3"/>
            <w:tcBorders>
              <w:top w:val="nil"/>
              <w:bottom w:val="nil"/>
            </w:tcBorders>
            <w:shd w:val="clear" w:color="auto" w:fill="FFFFFF" w:themeFill="background1"/>
          </w:tcPr>
          <w:p w14:paraId="270C9750" w14:textId="77777777" w:rsidR="006766D9" w:rsidRPr="000D6688" w:rsidRDefault="000D7840" w:rsidP="006766D9">
            <w:pPr>
              <w:spacing w:before="0" w:after="0" w:line="240" w:lineRule="auto"/>
              <w:rPr>
                <w:rFonts w:ascii="Open Sans" w:hAnsi="Open Sans" w:cs="Open Sans"/>
              </w:rPr>
            </w:pPr>
            <w:sdt>
              <w:sdtPr>
                <w:rPr>
                  <w:rFonts w:ascii="Open Sans" w:hAnsi="Open Sans" w:cs="Open Sans"/>
                </w:rPr>
                <w:id w:val="1663974412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766D9" w:rsidRPr="00437ABC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  <w:r w:rsidR="006766D9" w:rsidRPr="00437ABC">
              <w:rPr>
                <w:rFonts w:ascii="Open Sans" w:hAnsi="Open Sans" w:cs="Open Sans"/>
              </w:rPr>
              <w:t xml:space="preserve"> Safety Improvements</w:t>
            </w:r>
          </w:p>
        </w:tc>
      </w:tr>
      <w:tr w:rsidR="006766D9" w:rsidRPr="00F622D3" w14:paraId="6A160C98" w14:textId="77777777" w:rsidTr="009A00D4">
        <w:trPr>
          <w:trHeight w:val="45"/>
        </w:trPr>
        <w:tc>
          <w:tcPr>
            <w:tcW w:w="2955" w:type="dxa"/>
            <w:vMerge/>
            <w:tcBorders>
              <w:bottom w:val="single" w:sz="12" w:space="0" w:color="002D72"/>
            </w:tcBorders>
            <w:vAlign w:val="center"/>
          </w:tcPr>
          <w:p w14:paraId="3AFE7A26" w14:textId="77777777" w:rsidR="006766D9" w:rsidRDefault="006766D9" w:rsidP="006766D9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</w:p>
        </w:tc>
        <w:tc>
          <w:tcPr>
            <w:tcW w:w="7273" w:type="dxa"/>
            <w:gridSpan w:val="3"/>
            <w:tcBorders>
              <w:top w:val="nil"/>
              <w:bottom w:val="single" w:sz="12" w:space="0" w:color="002D72"/>
            </w:tcBorders>
            <w:shd w:val="clear" w:color="auto" w:fill="FFFFFF" w:themeFill="background1"/>
          </w:tcPr>
          <w:p w14:paraId="4FA0E24A" w14:textId="77777777" w:rsidR="006766D9" w:rsidRDefault="000D7840" w:rsidP="006766D9">
            <w:pPr>
              <w:spacing w:before="0" w:after="0" w:line="240" w:lineRule="auto"/>
            </w:pPr>
            <w:sdt>
              <w:sdtPr>
                <w:rPr>
                  <w:rFonts w:ascii="Open Sans" w:hAnsi="Open Sans" w:cs="Open Sans"/>
                </w:rPr>
                <w:id w:val="2008709963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766D9" w:rsidRPr="000D6688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  <w:r w:rsidR="006766D9" w:rsidRPr="000D6688">
              <w:rPr>
                <w:rFonts w:ascii="Open Sans" w:hAnsi="Open Sans" w:cs="Open Sans"/>
              </w:rPr>
              <w:t xml:space="preserve"> Other (Specify):</w:t>
            </w:r>
            <w:r w:rsidR="006766D9">
              <w:rPr>
                <w:rFonts w:ascii="Open Sans" w:hAnsi="Open Sans" w:cs="Open Sans"/>
              </w:rPr>
              <w:t xml:space="preserve"> </w:t>
            </w:r>
          </w:p>
        </w:tc>
      </w:tr>
      <w:tr w:rsidR="006766D9" w:rsidRPr="00F622D3" w14:paraId="75EACE6E" w14:textId="77777777" w:rsidTr="00C224A5">
        <w:trPr>
          <w:trHeight w:val="1008"/>
        </w:trPr>
        <w:tc>
          <w:tcPr>
            <w:tcW w:w="2955" w:type="dxa"/>
            <w:tcBorders>
              <w:top w:val="single" w:sz="12" w:space="0" w:color="002D72"/>
              <w:bottom w:val="single" w:sz="12" w:space="0" w:color="002D72"/>
            </w:tcBorders>
            <w:vAlign w:val="center"/>
          </w:tcPr>
          <w:p w14:paraId="6AEE09A5" w14:textId="597B946A" w:rsidR="006766D9" w:rsidRDefault="006766D9" w:rsidP="006766D9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  <w:r>
              <w:rPr>
                <w:rFonts w:ascii="Open Sans" w:hAnsi="Open Sans" w:cs="Open Sans"/>
                <w:color w:val="002D72"/>
              </w:rPr>
              <w:t>How will the benefits/success be measured?</w:t>
            </w:r>
            <w:r w:rsidR="001463F7">
              <w:rPr>
                <w:rFonts w:ascii="Open Sans" w:hAnsi="Open Sans" w:cs="Open Sans"/>
                <w:color w:val="002D72"/>
              </w:rPr>
              <w:t xml:space="preserve"> </w:t>
            </w:r>
            <w:r w:rsidR="001463F7" w:rsidRPr="62E9662A">
              <w:rPr>
                <w:rFonts w:ascii="Open Sans" w:hAnsi="Open Sans" w:cs="Open Sans"/>
                <w:color w:val="002D72"/>
              </w:rPr>
              <w:t>When will they be quantifiable?</w:t>
            </w:r>
          </w:p>
        </w:tc>
        <w:tc>
          <w:tcPr>
            <w:tcW w:w="7273" w:type="dxa"/>
            <w:gridSpan w:val="3"/>
            <w:tcBorders>
              <w:top w:val="single" w:sz="12" w:space="0" w:color="002D72"/>
              <w:bottom w:val="single" w:sz="12" w:space="0" w:color="002D72"/>
            </w:tcBorders>
            <w:shd w:val="clear" w:color="auto" w:fill="FFFFFF" w:themeFill="background1"/>
          </w:tcPr>
          <w:p w14:paraId="48F4E465" w14:textId="77777777" w:rsidR="006766D9" w:rsidRPr="000D6688" w:rsidRDefault="006766D9" w:rsidP="006766D9">
            <w:pPr>
              <w:spacing w:before="0" w:after="0" w:line="240" w:lineRule="auto"/>
              <w:rPr>
                <w:rFonts w:ascii="Open Sans" w:hAnsi="Open Sans" w:cs="Open Sans"/>
              </w:rPr>
            </w:pPr>
          </w:p>
        </w:tc>
      </w:tr>
      <w:tr w:rsidR="006766D9" w:rsidRPr="00F622D3" w14:paraId="7A728851" w14:textId="77777777" w:rsidTr="00681BC5">
        <w:trPr>
          <w:trHeight w:val="771"/>
        </w:trPr>
        <w:tc>
          <w:tcPr>
            <w:tcW w:w="2955" w:type="dxa"/>
            <w:vAlign w:val="center"/>
          </w:tcPr>
          <w:p w14:paraId="4BFE46B3" w14:textId="77777777" w:rsidR="006766D9" w:rsidRDefault="006766D9" w:rsidP="006766D9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  <w:r>
              <w:rPr>
                <w:rFonts w:ascii="Open Sans" w:hAnsi="Open Sans" w:cs="Open Sans"/>
                <w:color w:val="002D72"/>
              </w:rPr>
              <w:t>Are there any barriers to implementation?</w:t>
            </w:r>
          </w:p>
        </w:tc>
        <w:tc>
          <w:tcPr>
            <w:tcW w:w="7273" w:type="dxa"/>
            <w:gridSpan w:val="3"/>
            <w:tcBorders>
              <w:top w:val="single" w:sz="12" w:space="0" w:color="002D72"/>
              <w:bottom w:val="single" w:sz="12" w:space="0" w:color="002D72"/>
            </w:tcBorders>
            <w:shd w:val="clear" w:color="auto" w:fill="FFFFFF" w:themeFill="background1"/>
          </w:tcPr>
          <w:p w14:paraId="74EB1ADD" w14:textId="77777777" w:rsidR="006766D9" w:rsidRPr="00EB1DA5" w:rsidRDefault="006766D9" w:rsidP="006766D9">
            <w:pPr>
              <w:spacing w:before="0" w:after="0" w:line="240" w:lineRule="auto"/>
            </w:pPr>
          </w:p>
        </w:tc>
      </w:tr>
      <w:tr w:rsidR="006766D9" w:rsidRPr="00F622D3" w14:paraId="23644398" w14:textId="77777777" w:rsidTr="006766D9">
        <w:trPr>
          <w:trHeight w:val="195"/>
        </w:trPr>
        <w:tc>
          <w:tcPr>
            <w:tcW w:w="2955" w:type="dxa"/>
            <w:vMerge w:val="restart"/>
            <w:vAlign w:val="center"/>
          </w:tcPr>
          <w:p w14:paraId="16E48B55" w14:textId="77777777" w:rsidR="006766D9" w:rsidRDefault="006766D9" w:rsidP="006766D9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  <w:r>
              <w:rPr>
                <w:rFonts w:ascii="Open Sans" w:hAnsi="Open Sans" w:cs="Open Sans"/>
                <w:color w:val="002D72"/>
              </w:rPr>
              <w:t>Is additional assistance needed to implement the findings?</w:t>
            </w:r>
          </w:p>
        </w:tc>
        <w:tc>
          <w:tcPr>
            <w:tcW w:w="7273" w:type="dxa"/>
            <w:gridSpan w:val="3"/>
            <w:tcBorders>
              <w:top w:val="single" w:sz="12" w:space="0" w:color="002D72"/>
              <w:bottom w:val="nil"/>
            </w:tcBorders>
            <w:shd w:val="clear" w:color="auto" w:fill="FFFFFF" w:themeFill="background1"/>
            <w:vAlign w:val="center"/>
          </w:tcPr>
          <w:p w14:paraId="58C1F1C0" w14:textId="77777777" w:rsidR="006766D9" w:rsidRPr="00EB1DA5" w:rsidRDefault="000D7840" w:rsidP="006766D9">
            <w:pPr>
              <w:spacing w:before="0" w:after="0" w:line="240" w:lineRule="auto"/>
            </w:pPr>
            <w:sdt>
              <w:sdtPr>
                <w:rPr>
                  <w:rFonts w:ascii="Open Sans" w:hAnsi="Open Sans" w:cs="Open Sans"/>
                </w:rPr>
                <w:id w:val="94675343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766D9" w:rsidRPr="00D6406F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  <w:r w:rsidR="006766D9" w:rsidRPr="00D6406F">
              <w:rPr>
                <w:rFonts w:ascii="Open Sans" w:hAnsi="Open Sans" w:cs="Open Sans"/>
              </w:rPr>
              <w:t xml:space="preserve"> </w:t>
            </w:r>
            <w:r w:rsidR="006766D9">
              <w:rPr>
                <w:rFonts w:ascii="Open Sans" w:hAnsi="Open Sans" w:cs="Open Sans"/>
              </w:rPr>
              <w:t>Deployment/pilot funding</w:t>
            </w:r>
          </w:p>
        </w:tc>
      </w:tr>
      <w:tr w:rsidR="006766D9" w:rsidRPr="00F622D3" w14:paraId="12F140CD" w14:textId="77777777" w:rsidTr="006766D9">
        <w:trPr>
          <w:trHeight w:val="195"/>
        </w:trPr>
        <w:tc>
          <w:tcPr>
            <w:tcW w:w="2955" w:type="dxa"/>
            <w:vMerge/>
            <w:vAlign w:val="center"/>
          </w:tcPr>
          <w:p w14:paraId="5881E6D3" w14:textId="77777777" w:rsidR="006766D9" w:rsidRDefault="006766D9" w:rsidP="006766D9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</w:p>
        </w:tc>
        <w:tc>
          <w:tcPr>
            <w:tcW w:w="7273" w:type="dxa"/>
            <w:gridSpan w:val="3"/>
            <w:tcBorders>
              <w:top w:val="nil"/>
              <w:bottom w:val="nil"/>
            </w:tcBorders>
            <w:shd w:val="clear" w:color="auto" w:fill="FFFFFF" w:themeFill="background1"/>
            <w:vAlign w:val="center"/>
          </w:tcPr>
          <w:p w14:paraId="0A8106DF" w14:textId="77777777" w:rsidR="006766D9" w:rsidRPr="00EB1DA5" w:rsidRDefault="000D7840" w:rsidP="006766D9">
            <w:pPr>
              <w:spacing w:before="0" w:after="0" w:line="240" w:lineRule="auto"/>
            </w:pPr>
            <w:sdt>
              <w:sdtPr>
                <w:rPr>
                  <w:rFonts w:ascii="Open Sans" w:hAnsi="Open Sans" w:cs="Open Sans"/>
                </w:rPr>
                <w:id w:val="1442949244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766D9" w:rsidRPr="00D6406F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  <w:r w:rsidR="006766D9" w:rsidRPr="00D6406F">
              <w:rPr>
                <w:rFonts w:ascii="Open Sans" w:hAnsi="Open Sans" w:cs="Open Sans"/>
              </w:rPr>
              <w:t xml:space="preserve"> </w:t>
            </w:r>
            <w:r w:rsidR="006766D9">
              <w:rPr>
                <w:rFonts w:ascii="Open Sans" w:hAnsi="Open Sans" w:cs="Open Sans"/>
              </w:rPr>
              <w:t>Technology transfer/training</w:t>
            </w:r>
          </w:p>
        </w:tc>
      </w:tr>
      <w:tr w:rsidR="006766D9" w:rsidRPr="00F622D3" w14:paraId="1D2B826A" w14:textId="77777777" w:rsidTr="006766D9">
        <w:trPr>
          <w:trHeight w:val="195"/>
        </w:trPr>
        <w:tc>
          <w:tcPr>
            <w:tcW w:w="2955" w:type="dxa"/>
            <w:vMerge/>
            <w:vAlign w:val="center"/>
          </w:tcPr>
          <w:p w14:paraId="4C4FBD42" w14:textId="77777777" w:rsidR="006766D9" w:rsidRDefault="006766D9" w:rsidP="006766D9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</w:p>
        </w:tc>
        <w:tc>
          <w:tcPr>
            <w:tcW w:w="7273" w:type="dxa"/>
            <w:gridSpan w:val="3"/>
            <w:tcBorders>
              <w:top w:val="nil"/>
              <w:bottom w:val="nil"/>
            </w:tcBorders>
            <w:shd w:val="clear" w:color="auto" w:fill="FFFFFF" w:themeFill="background1"/>
            <w:vAlign w:val="center"/>
          </w:tcPr>
          <w:p w14:paraId="2A1C5D14" w14:textId="77777777" w:rsidR="006766D9" w:rsidRPr="00EB1DA5" w:rsidRDefault="000D7840" w:rsidP="006766D9">
            <w:pPr>
              <w:spacing w:before="0" w:after="0" w:line="240" w:lineRule="auto"/>
            </w:pPr>
            <w:sdt>
              <w:sdtPr>
                <w:rPr>
                  <w:rFonts w:ascii="Open Sans" w:hAnsi="Open Sans" w:cs="Open Sans"/>
                </w:rPr>
                <w:id w:val="16915674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766D9" w:rsidRPr="00D6406F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  <w:r w:rsidR="006766D9" w:rsidRPr="00D6406F">
              <w:rPr>
                <w:rFonts w:ascii="Open Sans" w:hAnsi="Open Sans" w:cs="Open Sans"/>
              </w:rPr>
              <w:t xml:space="preserve"> </w:t>
            </w:r>
            <w:r w:rsidR="006766D9">
              <w:rPr>
                <w:rFonts w:ascii="Open Sans" w:hAnsi="Open Sans" w:cs="Open Sans"/>
              </w:rPr>
              <w:t xml:space="preserve">Other (specify): </w:t>
            </w:r>
          </w:p>
        </w:tc>
      </w:tr>
      <w:tr w:rsidR="006766D9" w:rsidRPr="00F622D3" w14:paraId="6BD4F85B" w14:textId="77777777" w:rsidTr="006766D9">
        <w:trPr>
          <w:trHeight w:val="195"/>
        </w:trPr>
        <w:tc>
          <w:tcPr>
            <w:tcW w:w="2955" w:type="dxa"/>
            <w:vMerge/>
            <w:vAlign w:val="center"/>
          </w:tcPr>
          <w:p w14:paraId="2936CE30" w14:textId="77777777" w:rsidR="006766D9" w:rsidRDefault="006766D9" w:rsidP="006766D9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</w:p>
        </w:tc>
        <w:tc>
          <w:tcPr>
            <w:tcW w:w="7273" w:type="dxa"/>
            <w:gridSpan w:val="3"/>
            <w:tcBorders>
              <w:top w:val="nil"/>
              <w:bottom w:val="single" w:sz="12" w:space="0" w:color="002D72"/>
            </w:tcBorders>
            <w:shd w:val="clear" w:color="auto" w:fill="FFFFFF" w:themeFill="background1"/>
            <w:vAlign w:val="center"/>
          </w:tcPr>
          <w:p w14:paraId="3690CB53" w14:textId="77777777" w:rsidR="006766D9" w:rsidRPr="00EB1DA5" w:rsidRDefault="000D7840" w:rsidP="006766D9">
            <w:pPr>
              <w:spacing w:before="0" w:after="0" w:line="240" w:lineRule="auto"/>
            </w:pPr>
            <w:sdt>
              <w:sdtPr>
                <w:rPr>
                  <w:rFonts w:ascii="Open Sans" w:hAnsi="Open Sans" w:cs="Open Sans"/>
                </w:rPr>
                <w:id w:val="-36353046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766D9" w:rsidRPr="00D6406F">
                  <w:rPr>
                    <w:rFonts w:ascii="Segoe UI Symbol" w:eastAsia="MS Gothic" w:hAnsi="Segoe UI Symbol" w:cs="Segoe UI Symbol"/>
                  </w:rPr>
                  <w:t>☐</w:t>
                </w:r>
              </w:sdtContent>
            </w:sdt>
            <w:r w:rsidR="006766D9" w:rsidRPr="00D6406F">
              <w:rPr>
                <w:rFonts w:ascii="Open Sans" w:hAnsi="Open Sans" w:cs="Open Sans"/>
              </w:rPr>
              <w:t xml:space="preserve"> </w:t>
            </w:r>
            <w:r w:rsidR="006766D9">
              <w:rPr>
                <w:rFonts w:ascii="Open Sans" w:hAnsi="Open Sans" w:cs="Open Sans"/>
              </w:rPr>
              <w:t>No further assistance is needed</w:t>
            </w:r>
          </w:p>
        </w:tc>
      </w:tr>
      <w:tr w:rsidR="006766D9" w:rsidRPr="00F622D3" w14:paraId="55894B8C" w14:textId="77777777" w:rsidTr="007A464B">
        <w:trPr>
          <w:trHeight w:val="1080"/>
        </w:trPr>
        <w:tc>
          <w:tcPr>
            <w:tcW w:w="2955" w:type="dxa"/>
            <w:vAlign w:val="center"/>
          </w:tcPr>
          <w:p w14:paraId="6448A6A7" w14:textId="38E2245D" w:rsidR="006766D9" w:rsidRDefault="006766D9" w:rsidP="006766D9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  <w:r w:rsidRPr="003D4989">
              <w:rPr>
                <w:rFonts w:ascii="Open Sans" w:hAnsi="Open Sans" w:cs="Open Sans"/>
                <w:color w:val="002D72"/>
              </w:rPr>
              <w:t xml:space="preserve">Provide a brief explanation </w:t>
            </w:r>
            <w:r w:rsidR="0013143F" w:rsidRPr="62E9662A">
              <w:rPr>
                <w:rFonts w:ascii="Open Sans" w:hAnsi="Open Sans" w:cs="Open Sans"/>
                <w:color w:val="002D72"/>
              </w:rPr>
              <w:t xml:space="preserve">and justification </w:t>
            </w:r>
            <w:r>
              <w:rPr>
                <w:rFonts w:ascii="Open Sans" w:hAnsi="Open Sans" w:cs="Open Sans"/>
                <w:color w:val="002D72"/>
              </w:rPr>
              <w:t>of</w:t>
            </w:r>
            <w:r w:rsidRPr="003D4989">
              <w:rPr>
                <w:rFonts w:ascii="Open Sans" w:hAnsi="Open Sans" w:cs="Open Sans"/>
                <w:color w:val="002D72"/>
              </w:rPr>
              <w:t xml:space="preserve"> the </w:t>
            </w:r>
            <w:r>
              <w:rPr>
                <w:rFonts w:ascii="Open Sans" w:hAnsi="Open Sans" w:cs="Open Sans"/>
                <w:color w:val="002D72"/>
              </w:rPr>
              <w:t>assistance required</w:t>
            </w:r>
            <w:r w:rsidR="0027544C">
              <w:rPr>
                <w:rFonts w:ascii="Open Sans" w:hAnsi="Open Sans" w:cs="Open Sans"/>
                <w:color w:val="002D72"/>
              </w:rPr>
              <w:t>:</w:t>
            </w:r>
          </w:p>
        </w:tc>
        <w:tc>
          <w:tcPr>
            <w:tcW w:w="7273" w:type="dxa"/>
            <w:gridSpan w:val="3"/>
            <w:tcBorders>
              <w:top w:val="single" w:sz="12" w:space="0" w:color="002D72"/>
              <w:bottom w:val="single" w:sz="12" w:space="0" w:color="002D72"/>
            </w:tcBorders>
            <w:shd w:val="clear" w:color="auto" w:fill="FFFFFF" w:themeFill="background1"/>
          </w:tcPr>
          <w:p w14:paraId="522E4E93" w14:textId="77777777" w:rsidR="006766D9" w:rsidRPr="00EB1DA5" w:rsidRDefault="006766D9" w:rsidP="006766D9">
            <w:pPr>
              <w:spacing w:before="0" w:after="0" w:line="240" w:lineRule="auto"/>
            </w:pPr>
          </w:p>
        </w:tc>
      </w:tr>
      <w:tr w:rsidR="006766D9" w:rsidRPr="00F622D3" w14:paraId="05985764" w14:textId="77777777" w:rsidTr="00EA667F">
        <w:trPr>
          <w:trHeight w:val="717"/>
        </w:trPr>
        <w:tc>
          <w:tcPr>
            <w:tcW w:w="8985" w:type="dxa"/>
            <w:gridSpan w:val="3"/>
          </w:tcPr>
          <w:p w14:paraId="0F241427" w14:textId="77777777" w:rsidR="006766D9" w:rsidRPr="00EB1DA5" w:rsidRDefault="006766D9" w:rsidP="006766D9">
            <w:pPr>
              <w:spacing w:after="0" w:line="240" w:lineRule="auto"/>
              <w:jc w:val="both"/>
            </w:pPr>
            <w:r w:rsidRPr="00BF0A25">
              <w:rPr>
                <w:rFonts w:ascii="Open Sans" w:hAnsi="Open Sans" w:cs="Open Sans"/>
                <w:color w:val="002D72"/>
              </w:rPr>
              <w:t xml:space="preserve">To implement the research findings, </w:t>
            </w:r>
            <w:r>
              <w:rPr>
                <w:rFonts w:ascii="Open Sans" w:hAnsi="Open Sans" w:cs="Open Sans"/>
                <w:color w:val="002D72"/>
              </w:rPr>
              <w:t>will collaboration with other</w:t>
            </w:r>
            <w:r w:rsidRPr="00BF0A25">
              <w:rPr>
                <w:rFonts w:ascii="Open Sans" w:hAnsi="Open Sans" w:cs="Open Sans"/>
                <w:color w:val="002D72"/>
              </w:rPr>
              <w:t xml:space="preserve"> TDOT Divisions, state agencies, local transportation agencies, and/or other organizations</w:t>
            </w:r>
            <w:r>
              <w:rPr>
                <w:rFonts w:ascii="Open Sans" w:hAnsi="Open Sans" w:cs="Open Sans"/>
                <w:color w:val="002D72"/>
              </w:rPr>
              <w:t xml:space="preserve"> be necessary</w:t>
            </w:r>
            <w:r w:rsidRPr="00BF0A25">
              <w:rPr>
                <w:rFonts w:ascii="Open Sans" w:hAnsi="Open Sans" w:cs="Open Sans"/>
                <w:color w:val="002D72"/>
              </w:rPr>
              <w:t>?</w:t>
            </w:r>
          </w:p>
        </w:tc>
        <w:tc>
          <w:tcPr>
            <w:tcW w:w="1243" w:type="dxa"/>
            <w:vAlign w:val="center"/>
          </w:tcPr>
          <w:p w14:paraId="7625CAEC" w14:textId="77777777" w:rsidR="006766D9" w:rsidRPr="00F622D3" w:rsidRDefault="000D7840" w:rsidP="006766D9">
            <w:pPr>
              <w:spacing w:before="120" w:after="0" w:line="240" w:lineRule="auto"/>
              <w:contextualSpacing/>
              <w:rPr>
                <w:rFonts w:ascii="Open Sans" w:hAnsi="Open Sans" w:cs="Open Sans"/>
              </w:rPr>
            </w:pPr>
            <w:sdt>
              <w:sdtPr>
                <w:rPr>
                  <w:rFonts w:ascii="Open Sans" w:hAnsi="Open Sans" w:cs="Open Sans"/>
                </w:rPr>
                <w:id w:val="166905873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766D9">
                  <w:rPr>
                    <w:rFonts w:ascii="MS Gothic" w:eastAsia="MS Gothic" w:hAnsi="MS Gothic" w:cs="Open Sans" w:hint="eastAsia"/>
                  </w:rPr>
                  <w:t>☐</w:t>
                </w:r>
              </w:sdtContent>
            </w:sdt>
            <w:r w:rsidR="006766D9" w:rsidRPr="00F622D3">
              <w:rPr>
                <w:rFonts w:ascii="Open Sans" w:hAnsi="Open Sans" w:cs="Open Sans"/>
              </w:rPr>
              <w:t xml:space="preserve"> </w:t>
            </w:r>
            <w:r w:rsidR="006766D9">
              <w:rPr>
                <w:rFonts w:ascii="Open Sans" w:hAnsi="Open Sans" w:cs="Open Sans"/>
              </w:rPr>
              <w:t>Yes</w:t>
            </w:r>
          </w:p>
          <w:p w14:paraId="22E6A6C3" w14:textId="77777777" w:rsidR="006766D9" w:rsidRPr="00EB1DA5" w:rsidRDefault="000D7840" w:rsidP="006766D9">
            <w:pPr>
              <w:spacing w:before="120" w:after="0" w:line="240" w:lineRule="auto"/>
              <w:contextualSpacing/>
            </w:pPr>
            <w:sdt>
              <w:sdtPr>
                <w:rPr>
                  <w:rFonts w:ascii="Open Sans" w:hAnsi="Open Sans" w:cs="Open Sans"/>
                </w:rPr>
                <w:id w:val="-65422321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6766D9">
                  <w:rPr>
                    <w:rFonts w:ascii="MS Gothic" w:eastAsia="MS Gothic" w:hAnsi="MS Gothic" w:cs="Open Sans" w:hint="eastAsia"/>
                  </w:rPr>
                  <w:t>☐</w:t>
                </w:r>
              </w:sdtContent>
            </w:sdt>
            <w:r w:rsidR="006766D9" w:rsidRPr="00F622D3">
              <w:rPr>
                <w:rFonts w:ascii="Open Sans" w:hAnsi="Open Sans" w:cs="Open Sans"/>
              </w:rPr>
              <w:t xml:space="preserve"> </w:t>
            </w:r>
            <w:r w:rsidR="006766D9">
              <w:rPr>
                <w:rFonts w:ascii="Open Sans" w:hAnsi="Open Sans" w:cs="Open Sans"/>
              </w:rPr>
              <w:t>No</w:t>
            </w:r>
          </w:p>
        </w:tc>
      </w:tr>
      <w:tr w:rsidR="006766D9" w:rsidRPr="00F622D3" w14:paraId="3C2235DB" w14:textId="77777777" w:rsidTr="008D4557">
        <w:trPr>
          <w:trHeight w:val="1152"/>
        </w:trPr>
        <w:tc>
          <w:tcPr>
            <w:tcW w:w="2955" w:type="dxa"/>
            <w:vAlign w:val="center"/>
          </w:tcPr>
          <w:p w14:paraId="405D54EB" w14:textId="77777777" w:rsidR="006766D9" w:rsidRDefault="006766D9" w:rsidP="006766D9">
            <w:pPr>
              <w:spacing w:before="0" w:after="0" w:line="240" w:lineRule="auto"/>
              <w:jc w:val="right"/>
              <w:rPr>
                <w:rFonts w:ascii="Open Sans" w:hAnsi="Open Sans" w:cs="Open Sans"/>
                <w:color w:val="002D72"/>
              </w:rPr>
            </w:pPr>
            <w:r>
              <w:rPr>
                <w:rFonts w:ascii="Open Sans" w:hAnsi="Open Sans" w:cs="Open Sans"/>
                <w:color w:val="002D72"/>
              </w:rPr>
              <w:t>If yes, specify which division/agencies and how this collaboration will occur?</w:t>
            </w:r>
          </w:p>
        </w:tc>
        <w:tc>
          <w:tcPr>
            <w:tcW w:w="7273" w:type="dxa"/>
            <w:gridSpan w:val="3"/>
            <w:tcBorders>
              <w:top w:val="single" w:sz="12" w:space="0" w:color="002D72"/>
              <w:bottom w:val="single" w:sz="12" w:space="0" w:color="002D72"/>
            </w:tcBorders>
            <w:shd w:val="clear" w:color="auto" w:fill="FFFFFF" w:themeFill="background1"/>
          </w:tcPr>
          <w:p w14:paraId="578FA10C" w14:textId="77777777" w:rsidR="006766D9" w:rsidRPr="00EB1DA5" w:rsidRDefault="006766D9" w:rsidP="006766D9">
            <w:pPr>
              <w:spacing w:before="0" w:after="0" w:line="240" w:lineRule="auto"/>
            </w:pPr>
          </w:p>
        </w:tc>
      </w:tr>
      <w:bookmarkEnd w:id="0"/>
    </w:tbl>
    <w:p w14:paraId="3FF57136" w14:textId="290B882F" w:rsidR="003D066B" w:rsidRDefault="003D066B"/>
    <w:tbl>
      <w:tblPr>
        <w:tblStyle w:val="TableGrid"/>
        <w:tblW w:w="10245" w:type="dxa"/>
        <w:tblBorders>
          <w:top w:val="single" w:sz="12" w:space="0" w:color="002D72"/>
          <w:left w:val="single" w:sz="12" w:space="0" w:color="002D72"/>
          <w:bottom w:val="single" w:sz="12" w:space="0" w:color="002D72"/>
          <w:right w:val="single" w:sz="12" w:space="0" w:color="002D72"/>
          <w:insideH w:val="single" w:sz="12" w:space="0" w:color="002D72"/>
          <w:insideV w:val="single" w:sz="12" w:space="0" w:color="002D72"/>
        </w:tblBorders>
        <w:tblLook w:val="04A0" w:firstRow="1" w:lastRow="0" w:firstColumn="1" w:lastColumn="0" w:noHBand="0" w:noVBand="1"/>
      </w:tblPr>
      <w:tblGrid>
        <w:gridCol w:w="2955"/>
        <w:gridCol w:w="7290"/>
      </w:tblGrid>
      <w:tr w:rsidR="00565AB9" w14:paraId="4A9AC616" w14:textId="77777777" w:rsidTr="2C029675">
        <w:tc>
          <w:tcPr>
            <w:tcW w:w="10245" w:type="dxa"/>
            <w:gridSpan w:val="2"/>
          </w:tcPr>
          <w:p w14:paraId="4528D5B1" w14:textId="77777777" w:rsidR="00565AB9" w:rsidRPr="00565AB9" w:rsidRDefault="00565AB9" w:rsidP="00565AB9">
            <w:pPr>
              <w:jc w:val="center"/>
              <w:rPr>
                <w:b/>
                <w:bCs/>
                <w:color w:val="002D72"/>
                <w:sz w:val="24"/>
                <w:szCs w:val="24"/>
              </w:rPr>
            </w:pPr>
            <w:r w:rsidRPr="00752C49">
              <w:rPr>
                <w:rStyle w:val="normaltextrun"/>
                <w:rFonts w:ascii="Open Sans" w:hAnsi="Open Sans" w:cs="Open Sans"/>
                <w:b/>
                <w:bCs/>
                <w:smallCaps/>
                <w:color w:val="002D72"/>
                <w:sz w:val="24"/>
                <w:szCs w:val="24"/>
                <w:shd w:val="clear" w:color="auto" w:fill="FFFFFF"/>
              </w:rPr>
              <w:t>Research Oversight Task Force Approval</w:t>
            </w:r>
          </w:p>
        </w:tc>
      </w:tr>
      <w:tr w:rsidR="00565AB9" w14:paraId="6C6FCEAF" w14:textId="77777777" w:rsidTr="2C029675">
        <w:trPr>
          <w:trHeight w:val="276"/>
        </w:trPr>
        <w:tc>
          <w:tcPr>
            <w:tcW w:w="2955" w:type="dxa"/>
          </w:tcPr>
          <w:p w14:paraId="2EAE0B37" w14:textId="77777777" w:rsidR="00565AB9" w:rsidRPr="00565AB9" w:rsidRDefault="00565AB9" w:rsidP="00565AB9">
            <w:pPr>
              <w:jc w:val="right"/>
              <w:rPr>
                <w:rFonts w:ascii="Open Sans" w:hAnsi="Open Sans" w:cs="Open Sans"/>
                <w:color w:val="002D72"/>
              </w:rPr>
            </w:pPr>
            <w:r w:rsidRPr="00565AB9">
              <w:rPr>
                <w:rFonts w:ascii="Open Sans" w:hAnsi="Open Sans" w:cs="Open Sans"/>
                <w:color w:val="002D72"/>
              </w:rPr>
              <w:t>Task Force Chair Name:</w:t>
            </w:r>
          </w:p>
        </w:tc>
        <w:tc>
          <w:tcPr>
            <w:tcW w:w="7290" w:type="dxa"/>
          </w:tcPr>
          <w:p w14:paraId="65F112EC" w14:textId="77777777" w:rsidR="00565AB9" w:rsidRDefault="00565AB9" w:rsidP="00565AB9"/>
        </w:tc>
      </w:tr>
      <w:tr w:rsidR="00565AB9" w14:paraId="74ED8ED3" w14:textId="77777777" w:rsidTr="00681BC5">
        <w:trPr>
          <w:trHeight w:val="591"/>
        </w:trPr>
        <w:tc>
          <w:tcPr>
            <w:tcW w:w="2955" w:type="dxa"/>
          </w:tcPr>
          <w:p w14:paraId="1858FF72" w14:textId="77777777" w:rsidR="00565AB9" w:rsidRPr="00565AB9" w:rsidRDefault="00565AB9" w:rsidP="00565AB9">
            <w:pPr>
              <w:jc w:val="right"/>
              <w:rPr>
                <w:rFonts w:ascii="Open Sans" w:hAnsi="Open Sans" w:cs="Open Sans"/>
                <w:color w:val="002D72"/>
              </w:rPr>
            </w:pPr>
            <w:r w:rsidRPr="00565AB9">
              <w:rPr>
                <w:rFonts w:ascii="Open Sans" w:hAnsi="Open Sans" w:cs="Open Sans"/>
                <w:color w:val="002D72"/>
              </w:rPr>
              <w:t>Task Force Chair Signature:</w:t>
            </w:r>
          </w:p>
        </w:tc>
        <w:tc>
          <w:tcPr>
            <w:tcW w:w="7290" w:type="dxa"/>
          </w:tcPr>
          <w:p w14:paraId="294C733C" w14:textId="77777777" w:rsidR="00565AB9" w:rsidRDefault="00565AB9" w:rsidP="00565AB9"/>
        </w:tc>
      </w:tr>
      <w:bookmarkEnd w:id="1"/>
    </w:tbl>
    <w:p w14:paraId="588D202C" w14:textId="77777777" w:rsidR="00B63A5E" w:rsidRPr="00C224A5" w:rsidRDefault="00B63A5E" w:rsidP="00C224A5">
      <w:pPr>
        <w:rPr>
          <w:sz w:val="2"/>
          <w:szCs w:val="2"/>
        </w:rPr>
      </w:pPr>
    </w:p>
    <w:sectPr w:rsidR="00B63A5E" w:rsidRPr="00C224A5" w:rsidSect="0064605C">
      <w:headerReference w:type="even" r:id="rId13"/>
      <w:headerReference w:type="default" r:id="rId14"/>
      <w:footerReference w:type="even" r:id="rId15"/>
      <w:footerReference w:type="default" r:id="rId16"/>
      <w:headerReference w:type="first" r:id="rId17"/>
      <w:footerReference w:type="first" r:id="rId18"/>
      <w:pgSz w:w="12240" w:h="15840"/>
      <w:pgMar w:top="936" w:right="1080" w:bottom="1080" w:left="1080" w:header="720" w:footer="720" w:gutter="0"/>
      <w:pgNumType w:start="1"/>
      <w:cols w:space="720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endnote w:type="separator" w:id="-1">
    <w:p w14:paraId="3138F160" w14:textId="77777777" w:rsidR="00523524" w:rsidRDefault="00523524" w:rsidP="0064605C">
      <w:pPr>
        <w:spacing w:before="0" w:after="0" w:line="240" w:lineRule="auto"/>
      </w:pPr>
      <w:r>
        <w:separator/>
      </w:r>
    </w:p>
  </w:endnote>
  <w:endnote w:type="continuationSeparator" w:id="0">
    <w:p w14:paraId="7A868674" w14:textId="77777777" w:rsidR="00523524" w:rsidRDefault="00523524" w:rsidP="0064605C">
      <w:pPr>
        <w:spacing w:before="0" w:after="0" w:line="240" w:lineRule="auto"/>
      </w:pPr>
      <w:r>
        <w:continuationSeparator/>
      </w:r>
    </w:p>
  </w:endnote>
  <w:endnote w:type="continuationNotice" w:id="1">
    <w:p w14:paraId="026D3447" w14:textId="77777777" w:rsidR="009A5335" w:rsidRDefault="009A5335">
      <w:pPr>
        <w:spacing w:before="0" w:after="0"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font w:name="Calibri">
    <w:panose1 w:val="020F0502020204030204"/>
    <w:charset w:val="00"/>
    <w:family w:val="swiss"/>
    <w:pitch w:val="variable"/>
    <w:sig w:usb0="E0002EFF" w:usb1="C000247B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PermianSlabSerifTypeface">
    <w:panose1 w:val="00000000000000000000"/>
    <w:charset w:val="00"/>
    <w:family w:val="modern"/>
    <w:notTrueType/>
    <w:pitch w:val="variable"/>
    <w:sig w:usb0="A000022F" w:usb1="4000A46A" w:usb2="00000000" w:usb3="00000000" w:csb0="00000007" w:csb1="00000000"/>
  </w:font>
  <w:font w:name="Open Sans">
    <w:altName w:val="Segoe UI"/>
    <w:charset w:val="00"/>
    <w:family w:val="swiss"/>
    <w:pitch w:val="variable"/>
    <w:sig w:usb0="E00002EF" w:usb1="4000205B" w:usb2="00000028" w:usb3="00000000" w:csb0="0000019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648E6E1F" w14:textId="77777777" w:rsidR="0082690E" w:rsidRDefault="0082690E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39BA10CE" w14:textId="77777777" w:rsidR="0082690E" w:rsidRDefault="0082690E">
    <w:pPr>
      <w:pStyle w:val="Footer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6E49E9A1" w14:textId="77777777" w:rsidR="0082690E" w:rsidRDefault="0082690E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footnote w:type="separator" w:id="-1">
    <w:p w14:paraId="603A0C63" w14:textId="77777777" w:rsidR="00523524" w:rsidRDefault="00523524" w:rsidP="0064605C">
      <w:pPr>
        <w:spacing w:before="0" w:after="0" w:line="240" w:lineRule="auto"/>
      </w:pPr>
      <w:r>
        <w:separator/>
      </w:r>
    </w:p>
  </w:footnote>
  <w:footnote w:type="continuationSeparator" w:id="0">
    <w:p w14:paraId="6FE26A21" w14:textId="77777777" w:rsidR="00523524" w:rsidRDefault="00523524" w:rsidP="0064605C">
      <w:pPr>
        <w:spacing w:before="0" w:after="0" w:line="240" w:lineRule="auto"/>
      </w:pPr>
      <w:r>
        <w:continuationSeparator/>
      </w:r>
    </w:p>
  </w:footnote>
  <w:footnote w:type="continuationNotice" w:id="1">
    <w:p w14:paraId="30E37F46" w14:textId="77777777" w:rsidR="009A5335" w:rsidRDefault="009A5335">
      <w:pPr>
        <w:spacing w:before="0" w:after="0"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124C590F" w14:textId="77777777" w:rsidR="0082690E" w:rsidRDefault="0082690E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4D02A04F" w14:textId="77777777" w:rsidR="0082690E" w:rsidRDefault="0082690E">
    <w:pPr>
      <w:pStyle w:val="Header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p w14:paraId="146812C0" w14:textId="77777777" w:rsidR="0082690E" w:rsidRDefault="0082690E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abstractNum w:abstractNumId="0" w15:restartNumberingAfterBreak="0">
    <w:nsid w:val="1BD61505"/>
    <w:multiLevelType w:val="hybridMultilevel"/>
    <w:tmpl w:val="2D9E7020"/>
    <w:lvl w:ilvl="0" w:tplc="0409000F">
      <w:start w:val="1"/>
      <w:numFmt w:val="decimal"/>
      <w:lvlText w:val="%1."/>
      <w:lvlJc w:val="left"/>
      <w:pPr>
        <w:ind w:left="720" w:hanging="360"/>
      </w:pPr>
    </w:lvl>
    <w:lvl w:ilvl="1" w:tplc="04090019">
      <w:start w:val="1"/>
      <w:numFmt w:val="lowerLetter"/>
      <w:lvlText w:val="%2."/>
      <w:lvlJc w:val="left"/>
      <w:pPr>
        <w:ind w:left="1440" w:hanging="360"/>
      </w:pPr>
    </w:lvl>
    <w:lvl w:ilvl="2" w:tplc="0409001B">
      <w:start w:val="1"/>
      <w:numFmt w:val="lowerRoman"/>
      <w:lvlText w:val="%3."/>
      <w:lvlJc w:val="right"/>
      <w:pPr>
        <w:ind w:left="2160" w:hanging="180"/>
      </w:pPr>
    </w:lvl>
    <w:lvl w:ilvl="3" w:tplc="0409000F">
      <w:start w:val="1"/>
      <w:numFmt w:val="decimal"/>
      <w:lvlText w:val="%4."/>
      <w:lvlJc w:val="left"/>
      <w:pPr>
        <w:ind w:left="2880" w:hanging="360"/>
      </w:pPr>
    </w:lvl>
    <w:lvl w:ilvl="4" w:tplc="04090019">
      <w:start w:val="1"/>
      <w:numFmt w:val="lowerLetter"/>
      <w:lvlText w:val="%5."/>
      <w:lvlJc w:val="left"/>
      <w:pPr>
        <w:ind w:left="3600" w:hanging="360"/>
      </w:pPr>
    </w:lvl>
    <w:lvl w:ilvl="5" w:tplc="0409001B">
      <w:start w:val="1"/>
      <w:numFmt w:val="lowerRoman"/>
      <w:lvlText w:val="%6."/>
      <w:lvlJc w:val="right"/>
      <w:pPr>
        <w:ind w:left="4320" w:hanging="180"/>
      </w:pPr>
    </w:lvl>
    <w:lvl w:ilvl="6" w:tplc="0409000F">
      <w:start w:val="1"/>
      <w:numFmt w:val="decimal"/>
      <w:lvlText w:val="%7."/>
      <w:lvlJc w:val="left"/>
      <w:pPr>
        <w:ind w:left="5040" w:hanging="360"/>
      </w:pPr>
    </w:lvl>
    <w:lvl w:ilvl="7" w:tplc="04090019">
      <w:start w:val="1"/>
      <w:numFmt w:val="lowerLetter"/>
      <w:lvlText w:val="%8."/>
      <w:lvlJc w:val="left"/>
      <w:pPr>
        <w:ind w:left="5760" w:hanging="360"/>
      </w:pPr>
    </w:lvl>
    <w:lvl w:ilvl="8" w:tplc="0409001B">
      <w:start w:val="1"/>
      <w:numFmt w:val="lowerRoman"/>
      <w:lvlText w:val="%9."/>
      <w:lvlJc w:val="right"/>
      <w:pPr>
        <w:ind w:left="6480" w:hanging="180"/>
      </w:pPr>
    </w:lvl>
  </w:abstractNum>
  <w:num w:numId="1">
    <w:abstractNumId w:val="0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sl="http://schemas.openxmlformats.org/schemaLibrary/2006/main" mc:Ignorable="w14 w15 w16se w16cid w16 w16cex">
  <w:zoom w:percent="80"/>
  <w:proofState w:spelling="clean" w:grammar="clean"/>
  <w:attachedTemplate r:id="rId1"/>
  <w:defaultTabStop w:val="720"/>
  <w:characterSpacingControl w:val="doNotCompress"/>
  <w:hdrShapeDefaults>
    <o:shapedefaults v:ext="edit" spidmax="6145"/>
  </w:hdrShapeDefaults>
  <w:footnotePr>
    <w:footnote w:id="-1"/>
    <w:footnote w:id="0"/>
    <w:footnote w:id="1"/>
  </w:footnotePr>
  <w:endnotePr>
    <w:endnote w:id="-1"/>
    <w:endnote w:id="0"/>
    <w:endnote w:id="1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3D066B"/>
    <w:rsid w:val="00022EEE"/>
    <w:rsid w:val="000D7840"/>
    <w:rsid w:val="0013143F"/>
    <w:rsid w:val="001463F7"/>
    <w:rsid w:val="00156855"/>
    <w:rsid w:val="001645C5"/>
    <w:rsid w:val="00260549"/>
    <w:rsid w:val="0027544C"/>
    <w:rsid w:val="003673C1"/>
    <w:rsid w:val="0038428C"/>
    <w:rsid w:val="003B3602"/>
    <w:rsid w:val="003D066B"/>
    <w:rsid w:val="003D4989"/>
    <w:rsid w:val="00451436"/>
    <w:rsid w:val="004771FC"/>
    <w:rsid w:val="004F3FDF"/>
    <w:rsid w:val="00523524"/>
    <w:rsid w:val="00524721"/>
    <w:rsid w:val="00531CE2"/>
    <w:rsid w:val="00533317"/>
    <w:rsid w:val="00565AB9"/>
    <w:rsid w:val="0064605C"/>
    <w:rsid w:val="00661CC2"/>
    <w:rsid w:val="006766D9"/>
    <w:rsid w:val="00681BC5"/>
    <w:rsid w:val="006908B8"/>
    <w:rsid w:val="00752C49"/>
    <w:rsid w:val="0077335A"/>
    <w:rsid w:val="007A464B"/>
    <w:rsid w:val="007B0D37"/>
    <w:rsid w:val="007C20EA"/>
    <w:rsid w:val="00825B1A"/>
    <w:rsid w:val="0082690E"/>
    <w:rsid w:val="00882FFD"/>
    <w:rsid w:val="008918CC"/>
    <w:rsid w:val="008D4557"/>
    <w:rsid w:val="00972FC4"/>
    <w:rsid w:val="009A00D4"/>
    <w:rsid w:val="009A5335"/>
    <w:rsid w:val="009C571F"/>
    <w:rsid w:val="009F25EA"/>
    <w:rsid w:val="00A304A7"/>
    <w:rsid w:val="00A31533"/>
    <w:rsid w:val="00A93856"/>
    <w:rsid w:val="00AA05C9"/>
    <w:rsid w:val="00AB034E"/>
    <w:rsid w:val="00AE515B"/>
    <w:rsid w:val="00B63A5E"/>
    <w:rsid w:val="00BF0A25"/>
    <w:rsid w:val="00C124B7"/>
    <w:rsid w:val="00C224A5"/>
    <w:rsid w:val="00D54A9B"/>
    <w:rsid w:val="00D9445E"/>
    <w:rsid w:val="00DB489B"/>
    <w:rsid w:val="00E34F8F"/>
    <w:rsid w:val="00E730B8"/>
    <w:rsid w:val="00E73F5A"/>
    <w:rsid w:val="00EA667F"/>
    <w:rsid w:val="00EA78FD"/>
    <w:rsid w:val="2C029675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6145"/>
    <o:shapelayout v:ext="edit">
      <o:idmap v:ext="edit" data="1"/>
    </o:shapelayout>
  </w:shapeDefaults>
  <w:decimalSymbol w:val="."/>
  <w:listSeparator w:val=","/>
  <w14:docId w14:val="035F747C"/>
  <w15:chartTrackingRefBased/>
  <w15:docId w15:val="{60E13AB6-544E-41E5-95D6-2ACCE9D3EFB0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ocDefaults>
    <w:rPrDefault>
      <w:rPr>
        <w:rFonts w:asciiTheme="minorHAnsi" w:eastAsiaTheme="minorHAnsi" w:hAnsiTheme="minorHAnsi" w:cstheme="minorBidi"/>
        <w:sz w:val="22"/>
        <w:szCs w:val="22"/>
        <w:lang w:val="en-US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64605C"/>
    <w:pPr>
      <w:spacing w:before="40" w:after="40" w:line="264" w:lineRule="auto"/>
    </w:pPr>
    <w:rPr>
      <w:color w:val="000000" w:themeColor="text1"/>
      <w:lang w:val="en-ZA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Title">
    <w:name w:val="Title"/>
    <w:basedOn w:val="Normal"/>
    <w:next w:val="Normal"/>
    <w:link w:val="TitleChar"/>
    <w:uiPriority w:val="10"/>
    <w:qFormat/>
    <w:rsid w:val="0064605C"/>
    <w:pPr>
      <w:pBdr>
        <w:bottom w:val="single" w:sz="8" w:space="4" w:color="4F81BD" w:themeColor="accent1"/>
      </w:pBdr>
      <w:spacing w:before="0" w:after="480" w:line="240" w:lineRule="auto"/>
      <w:contextualSpacing/>
    </w:pPr>
    <w:rPr>
      <w:rFonts w:asciiTheme="majorHAnsi" w:eastAsiaTheme="majorEastAsia" w:hAnsiTheme="majorHAnsi" w:cstheme="majorBidi"/>
      <w:color w:val="FFFFFF" w:themeColor="background1"/>
      <w:spacing w:val="5"/>
      <w:kern w:val="28"/>
      <w:sz w:val="56"/>
      <w:szCs w:val="52"/>
    </w:rPr>
  </w:style>
  <w:style w:type="character" w:customStyle="1" w:styleId="TitleChar">
    <w:name w:val="Title Char"/>
    <w:basedOn w:val="DefaultParagraphFont"/>
    <w:link w:val="Title"/>
    <w:uiPriority w:val="10"/>
    <w:rsid w:val="0064605C"/>
    <w:rPr>
      <w:rFonts w:asciiTheme="majorHAnsi" w:eastAsiaTheme="majorEastAsia" w:hAnsiTheme="majorHAnsi" w:cstheme="majorBidi"/>
      <w:color w:val="FFFFFF" w:themeColor="background1"/>
      <w:spacing w:val="5"/>
      <w:kern w:val="28"/>
      <w:sz w:val="56"/>
      <w:szCs w:val="52"/>
      <w:lang w:val="en-ZA"/>
    </w:rPr>
  </w:style>
  <w:style w:type="paragraph" w:styleId="Header">
    <w:name w:val="header"/>
    <w:basedOn w:val="Normal"/>
    <w:link w:val="HeaderChar"/>
    <w:uiPriority w:val="99"/>
    <w:unhideWhenUsed/>
    <w:rsid w:val="0064605C"/>
    <w:pPr>
      <w:tabs>
        <w:tab w:val="center" w:pos="4680"/>
        <w:tab w:val="right" w:pos="9360"/>
      </w:tabs>
      <w:spacing w:before="0"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64605C"/>
    <w:rPr>
      <w:color w:val="000000" w:themeColor="text1"/>
      <w:lang w:val="en-ZA"/>
    </w:rPr>
  </w:style>
  <w:style w:type="paragraph" w:styleId="Footer">
    <w:name w:val="footer"/>
    <w:basedOn w:val="Normal"/>
    <w:link w:val="FooterChar"/>
    <w:uiPriority w:val="99"/>
    <w:unhideWhenUsed/>
    <w:rsid w:val="0064605C"/>
    <w:pPr>
      <w:tabs>
        <w:tab w:val="center" w:pos="4680"/>
        <w:tab w:val="right" w:pos="9360"/>
      </w:tabs>
      <w:spacing w:before="0"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64605C"/>
    <w:rPr>
      <w:color w:val="000000" w:themeColor="text1"/>
      <w:lang w:val="en-ZA"/>
    </w:rPr>
  </w:style>
  <w:style w:type="table" w:styleId="TableGrid">
    <w:name w:val="Table Grid"/>
    <w:basedOn w:val="TableNormal"/>
    <w:uiPriority w:val="39"/>
    <w:rsid w:val="0064605C"/>
    <w:pPr>
      <w:spacing w:after="0" w:line="240" w:lineRule="auto"/>
    </w:pPr>
    <w:rPr>
      <w:lang w:val="en-ZA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Tablehead">
    <w:name w:val="Table head"/>
    <w:basedOn w:val="Normal"/>
    <w:link w:val="TableheadChar"/>
    <w:qFormat/>
    <w:rsid w:val="0064605C"/>
    <w:pPr>
      <w:jc w:val="center"/>
    </w:pPr>
    <w:rPr>
      <w:b/>
      <w:color w:val="4F81BD" w:themeColor="accent1"/>
    </w:rPr>
  </w:style>
  <w:style w:type="character" w:customStyle="1" w:styleId="TableheadChar">
    <w:name w:val="Table head Char"/>
    <w:basedOn w:val="DefaultParagraphFont"/>
    <w:link w:val="Tablehead"/>
    <w:rsid w:val="0064605C"/>
    <w:rPr>
      <w:b/>
      <w:color w:val="4F81BD" w:themeColor="accent1"/>
      <w:lang w:val="en-ZA"/>
    </w:rPr>
  </w:style>
  <w:style w:type="character" w:styleId="PlaceholderText">
    <w:name w:val="Placeholder Text"/>
    <w:basedOn w:val="DefaultParagraphFont"/>
    <w:uiPriority w:val="99"/>
    <w:semiHidden/>
    <w:rsid w:val="0064605C"/>
    <w:rPr>
      <w:color w:val="808080"/>
    </w:rPr>
  </w:style>
  <w:style w:type="table" w:customStyle="1" w:styleId="TableGrid1">
    <w:name w:val="Table Grid1"/>
    <w:basedOn w:val="TableNormal"/>
    <w:next w:val="TableGrid"/>
    <w:uiPriority w:val="59"/>
    <w:rsid w:val="00524721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styleId="CommentReference">
    <w:name w:val="annotation reference"/>
    <w:basedOn w:val="DefaultParagraphFont"/>
    <w:uiPriority w:val="99"/>
    <w:semiHidden/>
    <w:unhideWhenUsed/>
    <w:rsid w:val="007B0D37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semiHidden/>
    <w:unhideWhenUsed/>
    <w:rsid w:val="007B0D37"/>
    <w:pPr>
      <w:spacing w:line="240" w:lineRule="auto"/>
    </w:pPr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7B0D37"/>
    <w:rPr>
      <w:color w:val="000000" w:themeColor="text1"/>
      <w:sz w:val="20"/>
      <w:szCs w:val="20"/>
      <w:lang w:val="en-ZA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7B0D37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7B0D37"/>
    <w:rPr>
      <w:b/>
      <w:bCs/>
      <w:color w:val="000000" w:themeColor="text1"/>
      <w:sz w:val="20"/>
      <w:szCs w:val="20"/>
      <w:lang w:val="en-ZA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7B0D37"/>
    <w:pPr>
      <w:spacing w:before="0"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7B0D37"/>
    <w:rPr>
      <w:rFonts w:ascii="Segoe UI" w:hAnsi="Segoe UI" w:cs="Segoe UI"/>
      <w:color w:val="000000" w:themeColor="text1"/>
      <w:sz w:val="18"/>
      <w:szCs w:val="18"/>
      <w:lang w:val="en-ZA"/>
    </w:rPr>
  </w:style>
  <w:style w:type="paragraph" w:styleId="ListParagraph">
    <w:name w:val="List Paragraph"/>
    <w:basedOn w:val="Normal"/>
    <w:uiPriority w:val="34"/>
    <w:qFormat/>
    <w:rsid w:val="003B3602"/>
    <w:pPr>
      <w:spacing w:before="0" w:after="200" w:line="276" w:lineRule="auto"/>
      <w:ind w:left="720"/>
      <w:contextualSpacing/>
    </w:pPr>
    <w:rPr>
      <w:color w:val="auto"/>
      <w:lang w:val="en-US"/>
    </w:rPr>
  </w:style>
  <w:style w:type="character" w:customStyle="1" w:styleId="normaltextrun">
    <w:name w:val="normaltextrun"/>
    <w:basedOn w:val="DefaultParagraphFont"/>
    <w:rsid w:val="00565AB9"/>
  </w:style>
  <w:style w:type="character" w:customStyle="1" w:styleId="eop">
    <w:name w:val="eop"/>
    <w:basedOn w:val="DefaultParagraphFont"/>
    <w:rsid w:val="00565AB9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ivs>
    <w:div w:id="165394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eader" Target="header1.xml"/><Relationship Id="rId18" Type="http://schemas.openxmlformats.org/officeDocument/2006/relationships/footer" Target="footer3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tyles" Target="styles.xml"/><Relationship Id="rId12" Type="http://schemas.openxmlformats.org/officeDocument/2006/relationships/image" Target="media/image1.PNG"/><Relationship Id="rId17" Type="http://schemas.openxmlformats.org/officeDocument/2006/relationships/header" Target="header3.xml"/><Relationship Id="rId2" Type="http://schemas.openxmlformats.org/officeDocument/2006/relationships/customXml" Target="../customXml/item2.xml"/><Relationship Id="rId16" Type="http://schemas.openxmlformats.org/officeDocument/2006/relationships/footer" Target="footer2.xml"/><Relationship Id="rId20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footer" Target="footer1.xml"/><Relationship Id="rId10" Type="http://schemas.openxmlformats.org/officeDocument/2006/relationships/footnotes" Target="footnote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header" Target="header2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jj08632\Tennessee\Research%20-%20Statewide%20Research%20Program\Templates\Implementation\Draft_Research%20Implementation%20Plan.dotx" TargetMode="External"/></Relationships>
</file>

<file path=word/glossary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3" Type="http://schemas.openxmlformats.org/officeDocument/2006/relationships/customXml" Target="../../customXml/item8.xml"/><Relationship Id="rId7" Type="http://schemas.openxmlformats.org/officeDocument/2006/relationships/settings" Target="settings.xml"/><Relationship Id="rId2" Type="http://schemas.openxmlformats.org/officeDocument/2006/relationships/customXml" Target="../../customXml/item7.xml"/><Relationship Id="rId1" Type="http://schemas.openxmlformats.org/officeDocument/2006/relationships/customXml" Target="../../customXml/item6.xml"/><Relationship Id="rId6" Type="http://schemas.openxmlformats.org/officeDocument/2006/relationships/styles" Target="styles.xml"/><Relationship Id="rId5" Type="http://schemas.openxmlformats.org/officeDocument/2006/relationships/customXml" Target="../../customXml/item10.xml"/><Relationship Id="rId4" Type="http://schemas.openxmlformats.org/officeDocument/2006/relationships/customXml" Target="../../customXml/item9.xml"/><Relationship Id="rId9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>
  <w:docParts>
    <w:docPart>
      <w:docPartPr>
        <w:name w:val="FB548FE2DC04482B9AB6D49296E1DB6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C4CA644F-2D63-4014-910F-17C241331C48}"/>
      </w:docPartPr>
      <w:docPartBody>
        <w:p w:rsidR="00217C13" w:rsidRDefault="00022EEE" w:rsidP="00022EEE">
          <w:pPr>
            <w:pStyle w:val="FB548FE2DC04482B9AB6D49296E1DB6C"/>
          </w:pPr>
          <w:r w:rsidRPr="00C278F6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DefaultPlaceholder_-185401343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ED2A18D-183D-445A-9661-BF213C197F82}"/>
      </w:docPartPr>
      <w:docPartBody>
        <w:p w:rsidR="00217C13" w:rsidRDefault="00022EEE">
          <w:r w:rsidRPr="00C278F6">
            <w:rPr>
              <w:rStyle w:val="PlaceholderText"/>
            </w:rPr>
            <w:t>Click or tap to enter a date.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font w:name="Calibri">
    <w:panose1 w:val="020F0502020204030204"/>
    <w:charset w:val="00"/>
    <w:family w:val="swiss"/>
    <w:pitch w:val="variable"/>
    <w:sig w:usb0="E0002EFF" w:usb1="C000247B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PermianSlabSerifTypeface">
    <w:panose1 w:val="00000000000000000000"/>
    <w:charset w:val="00"/>
    <w:family w:val="modern"/>
    <w:notTrueType/>
    <w:pitch w:val="variable"/>
    <w:sig w:usb0="A000022F" w:usb1="4000A46A" w:usb2="00000000" w:usb3="00000000" w:csb0="00000007" w:csb1="00000000"/>
  </w:font>
  <w:font w:name="Open Sans">
    <w:altName w:val="Segoe UI"/>
    <w:charset w:val="00"/>
    <w:family w:val="swiss"/>
    <w:pitch w:val="variable"/>
    <w:sig w:usb0="E00002EF" w:usb1="4000205B" w:usb2="00000028" w:usb3="00000000" w:csb0="0000019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libri Light">
    <w:panose1 w:val="020F0302020204030204"/>
    <w:charset w:val="00"/>
    <w:family w:val="swiss"/>
    <w:pitch w:val="variable"/>
    <w:sig w:usb0="E0002A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sl="http://schemas.openxmlformats.org/schemaLibrary/2006/main" mc:Ignorable="w14 w15 w16se w16cid w16 w16cex">
  <w:view w:val="normal"/>
  <w:revisionView w:comments="0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B55073"/>
    <w:rsid w:val="00022EEE"/>
    <w:rsid w:val="00217C13"/>
    <w:rsid w:val="007F617D"/>
    <w:rsid w:val="00B55073"/>
    <w:rsid w:val="00E0780D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docDefaults>
    <w:rPrDefault>
      <w:rPr>
        <w:rFonts w:asciiTheme="minorHAnsi" w:eastAsiaTheme="minorEastAsia" w:hAnsiTheme="minorHAnsi" w:cstheme="minorBidi"/>
        <w:sz w:val="22"/>
        <w:szCs w:val="22"/>
        <w:lang w:val="en-US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022EEE"/>
    <w:rPr>
      <w:color w:val="808080"/>
    </w:rPr>
  </w:style>
  <w:style w:type="paragraph" w:customStyle="1" w:styleId="C61624046EEC4346B53B639C394FDD44">
    <w:name w:val="C61624046EEC4346B53B639C394FDD44"/>
  </w:style>
  <w:style w:type="paragraph" w:customStyle="1" w:styleId="44766291857C44199A8545125600C4AC">
    <w:name w:val="44766291857C44199A8545125600C4AC"/>
  </w:style>
  <w:style w:type="paragraph" w:customStyle="1" w:styleId="0415954018B54BFBA051D7966C33775E">
    <w:name w:val="0415954018B54BFBA051D7966C33775E"/>
    <w:rsid w:val="00022EEE"/>
  </w:style>
  <w:style w:type="paragraph" w:customStyle="1" w:styleId="8E9A69A52F164E9ABC3DB495B1389413">
    <w:name w:val="8E9A69A52F164E9ABC3DB495B1389413"/>
    <w:rsid w:val="00022EEE"/>
  </w:style>
  <w:style w:type="paragraph" w:customStyle="1" w:styleId="FB548FE2DC04482B9AB6D49296E1DB6C">
    <w:name w:val="FB548FE2DC04482B9AB6D49296E1DB6C"/>
    <w:rsid w:val="00022EEE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IconOverlay xmlns="http://schemas.microsoft.com/sharepoint/v4" xsi:nil="true"/>
    <Original_x0020_Date xmlns="f9b02ab4-0172-4b63-8b52-0a352fc2d171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9F9DAF0B182274BB34A6CAE0AA49021" ma:contentTypeVersion="811" ma:contentTypeDescription="Create a new document." ma:contentTypeScope="" ma:versionID="b759066994efe8709ee743e6380a4e8a">
  <xsd:schema xmlns:xsd="http://www.w3.org/2001/XMLSchema" xmlns:xs="http://www.w3.org/2001/XMLSchema" xmlns:p="http://schemas.microsoft.com/office/2006/metadata/properties" xmlns:ns2="b5d03e5b-67f9-4998-b70e-b0a6a808d952" xmlns:ns3="f9b02ab4-0172-4b63-8b52-0a352fc2d171" xmlns:ns4="82caab72-3262-497a-a9c6-1f9ab11e78fe" xmlns:ns5="http://schemas.microsoft.com/sharepoint/v4" targetNamespace="http://schemas.microsoft.com/office/2006/metadata/properties" ma:root="true" ma:fieldsID="2f0d367ea519183981d006d681d83fd0" ns2:_="" ns3:_="" ns4:_="" ns5:_="">
    <xsd:import namespace="b5d03e5b-67f9-4998-b70e-b0a6a808d952"/>
    <xsd:import namespace="f9b02ab4-0172-4b63-8b52-0a352fc2d171"/>
    <xsd:import namespace="82caab72-3262-497a-a9c6-1f9ab11e78fe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Original_x0020_Date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5:IconOverlay" minOccurs="0"/>
                <xsd:element ref="ns4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5d03e5b-67f9-4998-b70e-b0a6a808d952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b02ab4-0172-4b63-8b52-0a352fc2d171" elementFormDefault="qualified">
    <xsd:import namespace="http://schemas.microsoft.com/office/2006/documentManagement/types"/>
    <xsd:import namespace="http://schemas.microsoft.com/office/infopath/2007/PartnerControls"/>
    <xsd:element name="Original_x0020_Date" ma:index="11" nillable="true" ma:displayName="Original Date" ma:description="Date the document was created." ma:format="DateOnly" ma:internalName="Original_x0020_Date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caab72-3262-497a-a9c6-1f9ab11e78f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6" nillable="true" ma:displayName="Length (seconds)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15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5.xml><?xml version="1.0" encoding="utf-8"?>
<?mso-contentType ?>
<spe:Receivers xmlns:spe="http://schemas.microsoft.com/sharepoint/events"/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IconOverlay xmlns="http://schemas.microsoft.com/sharepoint/v4" xsi:nil="true"/>
    <Original_x0020_Date xmlns="f9b02ab4-0172-4b63-8b52-0a352fc2d171" xsi:nil="true"/>
  </documentManagement>
</p:properties>
</file>

<file path=customXml/item7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8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9F9DAF0B182274BB34A6CAE0AA49021" ma:contentTypeVersion="810" ma:contentTypeDescription="Create a new document." ma:contentTypeScope="" ma:versionID="4bfaf877e079a7e2dfe8a34d29d694dc">
  <xsd:schema xmlns:xsd="http://www.w3.org/2001/XMLSchema" xmlns:xs="http://www.w3.org/2001/XMLSchema" xmlns:p="http://schemas.microsoft.com/office/2006/metadata/properties" xmlns:ns2="b5d03e5b-67f9-4998-b70e-b0a6a808d952" xmlns:ns3="f9b02ab4-0172-4b63-8b52-0a352fc2d171" xmlns:ns4="82caab72-3262-497a-a9c6-1f9ab11e78fe" xmlns:ns5="http://schemas.microsoft.com/sharepoint/v4" targetNamespace="http://schemas.microsoft.com/office/2006/metadata/properties" ma:root="true" ma:fieldsID="ab69a7c28bcaaebbc49d1c82e1b52f20" ns2:_="" ns3:_="" ns4:_="" ns5:_="">
    <xsd:import namespace="b5d03e5b-67f9-4998-b70e-b0a6a808d952"/>
    <xsd:import namespace="f9b02ab4-0172-4b63-8b52-0a352fc2d171"/>
    <xsd:import namespace="82caab72-3262-497a-a9c6-1f9ab11e78fe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Original_x0020_Date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5:IconOverla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5d03e5b-67f9-4998-b70e-b0a6a808d952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b02ab4-0172-4b63-8b52-0a352fc2d171" elementFormDefault="qualified">
    <xsd:import namespace="http://schemas.microsoft.com/office/2006/documentManagement/types"/>
    <xsd:import namespace="http://schemas.microsoft.com/office/infopath/2007/PartnerControls"/>
    <xsd:element name="Original_x0020_Date" ma:index="11" nillable="true" ma:displayName="Original Date" ma:description="Date the document was created." ma:format="DateOnly" ma:internalName="Original_x0020_Date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caab72-3262-497a-a9c6-1f9ab11e78f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15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9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10.xml><?xml version="1.0" encoding="utf-8"?>
<?mso-contentType ?>
<spe:Receivers xmlns:spe="http://schemas.microsoft.com/sharepoint/events"/>
</file>

<file path=customXml/itemProps1.xml><?xml version="1.0" encoding="utf-8"?>
<ds:datastoreItem xmlns:ds="http://schemas.openxmlformats.org/officeDocument/2006/customXml" ds:itemID="{5F844528-2C37-429E-BB8B-937186F37CC6}">
  <ds:schemaRefs>
    <ds:schemaRef ds:uri="http://schemas.microsoft.com/office/2006/metadata/properties"/>
    <ds:schemaRef ds:uri="http://schemas.microsoft.com/office/infopath/2007/PartnerControls"/>
    <ds:schemaRef ds:uri="http://schemas.microsoft.com/sharepoint/v4"/>
    <ds:schemaRef ds:uri="f9b02ab4-0172-4b63-8b52-0a352fc2d171"/>
  </ds:schemaRefs>
</ds:datastoreItem>
</file>

<file path=customXml/itemProps2.xml><?xml version="1.0" encoding="utf-8"?>
<ds:datastoreItem xmlns:ds="http://schemas.openxmlformats.org/officeDocument/2006/customXml" ds:itemID="{3CC3C23A-D5DD-4BFC-A62A-01AD257307F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DE7AD87-2BAA-44CF-9AE5-BC34A3F87665}"/>
</file>

<file path=customXml/itemProps4.xml><?xml version="1.0" encoding="utf-8"?>
<ds:datastoreItem xmlns:ds="http://schemas.openxmlformats.org/officeDocument/2006/customXml" ds:itemID="{0F2FC5A5-C415-49C8-AEA4-6685458A2864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42643EC5-6A12-4ECF-8120-83FD75706A6F}">
  <ds:schemaRefs>
    <ds:schemaRef ds:uri="http://schemas.microsoft.com/sharepoint/events"/>
  </ds:schemaRefs>
</ds:datastoreItem>
</file>

<file path=customXml/itemProps6.xml><?xml version="1.0" encoding="utf-8"?>
<ds:datastoreItem xmlns:ds="http://schemas.openxmlformats.org/officeDocument/2006/customXml" ds:itemID="{5F844528-2C37-429E-BB8B-937186F37CC6}">
  <ds:schemaRefs>
    <ds:schemaRef ds:uri="http://schemas.microsoft.com/office/2006/metadata/properties"/>
    <ds:schemaRef ds:uri="http://schemas.microsoft.com/office/infopath/2007/PartnerControls"/>
    <ds:schemaRef ds:uri="http://schemas.microsoft.com/sharepoint/v4"/>
    <ds:schemaRef ds:uri="f9b02ab4-0172-4b63-8b52-0a352fc2d171"/>
  </ds:schemaRefs>
</ds:datastoreItem>
</file>

<file path=customXml/itemProps7.xml><?xml version="1.0" encoding="utf-8"?>
<ds:datastoreItem xmlns:ds="http://schemas.openxmlformats.org/officeDocument/2006/customXml" ds:itemID="{3CC3C23A-D5DD-4BFC-A62A-01AD257307F1}">
  <ds:schemaRefs>
    <ds:schemaRef ds:uri="http://schemas.microsoft.com/sharepoint/v3/contenttype/forms"/>
  </ds:schemaRefs>
</ds:datastoreItem>
</file>

<file path=customXml/itemProps8.xml><?xml version="1.0" encoding="utf-8"?>
<ds:datastoreItem xmlns:ds="http://schemas.openxmlformats.org/officeDocument/2006/customXml" ds:itemID="{F0277348-DD9D-42D0-891D-B0F5E461090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5d03e5b-67f9-4998-b70e-b0a6a808d952"/>
    <ds:schemaRef ds:uri="f9b02ab4-0172-4b63-8b52-0a352fc2d171"/>
    <ds:schemaRef ds:uri="82caab72-3262-497a-a9c6-1f9ab11e78fe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9.xml><?xml version="1.0" encoding="utf-8"?>
<ds:datastoreItem xmlns:ds="http://schemas.openxmlformats.org/officeDocument/2006/customXml" ds:itemID="{0F2FC5A5-C415-49C8-AEA4-6685458A2864}">
  <ds:schemaRefs>
    <ds:schemaRef ds:uri="http://schemas.openxmlformats.org/officeDocument/2006/bibliography"/>
  </ds:schemaRefs>
</ds:datastoreItem>
</file>

<file path=customXml/itemProps10.xml><?xml version="1.0" encoding="utf-8"?>
<ds:datastoreItem xmlns:ds="http://schemas.openxmlformats.org/officeDocument/2006/customXml" ds:itemID="{42643EC5-6A12-4ECF-8120-83FD75706A6F}">
  <ds:schemaRefs>
    <ds:schemaRef ds:uri="http://schemas.microsoft.com/sharepoint/event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Draft_Research Implementation Plan.dotx</Template>
  <TotalTime>17</TotalTime>
  <Pages>1</Pages>
  <Words>352</Words>
  <Characters>2009</Characters>
  <Application>Microsoft Office Word</Application>
  <DocSecurity>4</DocSecurity>
  <Lines>16</Lines>
  <Paragraphs>4</Paragraphs>
  <ScaleCrop>false</ScaleCrop>
  <Company/>
  <LinksUpToDate>false</LinksUpToDate>
  <CharactersWithSpaces>2357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Research Office</dc:creator>
  <cp:keywords/>
  <dc:description/>
  <cp:lastModifiedBy>Research Office</cp:lastModifiedBy>
  <cp:revision>20</cp:revision>
  <dcterms:created xsi:type="dcterms:W3CDTF">2021-04-30T03:44:00Z</dcterms:created>
  <dcterms:modified xsi:type="dcterms:W3CDTF">2021-06-11T02:00:00Z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0x01010049F9DAF0B182274BB34A6CAE0AA49021</vt:lpwstr>
  </property>
</Properties>
</file>