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40" r:id="rId2"/>
  </p:sldMasterIdLst>
  <p:notesMasterIdLst>
    <p:notesMasterId r:id="rId23"/>
  </p:notesMasterIdLst>
  <p:handoutMasterIdLst>
    <p:handoutMasterId r:id="rId24"/>
  </p:handoutMasterIdLst>
  <p:sldIdLst>
    <p:sldId id="351" r:id="rId3"/>
    <p:sldId id="334" r:id="rId4"/>
    <p:sldId id="335" r:id="rId5"/>
    <p:sldId id="337" r:id="rId6"/>
    <p:sldId id="338" r:id="rId7"/>
    <p:sldId id="339" r:id="rId8"/>
    <p:sldId id="340" r:id="rId9"/>
    <p:sldId id="341" r:id="rId10"/>
    <p:sldId id="342" r:id="rId11"/>
    <p:sldId id="402" r:id="rId12"/>
    <p:sldId id="343" r:id="rId13"/>
    <p:sldId id="344" r:id="rId14"/>
    <p:sldId id="345" r:id="rId15"/>
    <p:sldId id="401" r:id="rId16"/>
    <p:sldId id="346" r:id="rId17"/>
    <p:sldId id="347" r:id="rId18"/>
    <p:sldId id="348" r:id="rId19"/>
    <p:sldId id="349" r:id="rId20"/>
    <p:sldId id="350" r:id="rId21"/>
    <p:sldId id="465" r:id="rId22"/>
  </p:sldIdLst>
  <p:sldSz cx="9144000" cy="6858000" type="screen4x3"/>
  <p:notesSz cx="6985000" cy="9271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53" autoAdjust="0"/>
    <p:restoredTop sz="94559" autoAdjust="0"/>
  </p:normalViewPr>
  <p:slideViewPr>
    <p:cSldViewPr snapToObjects="1">
      <p:cViewPr>
        <p:scale>
          <a:sx n="80" d="100"/>
          <a:sy n="80" d="100"/>
        </p:scale>
        <p:origin x="-2502" y="-8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rgbClr val="216F17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2060"/>
              </a:solidFill>
            </c:spPr>
          </c:dPt>
          <c:dPt>
            <c:idx val="3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8.5750143301053752E-2"/>
                  <c:y val="0.188946604330709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21697287839032E-2"/>
                  <c:y val="9.79771161417322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8550019609617885E-2"/>
                  <c:y val="-3.9793553149606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3500316770748503E-2"/>
                  <c:y val="-4.0957923228346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Instate Construction</c:v>
                </c:pt>
                <c:pt idx="1">
                  <c:v>Instate Consultants</c:v>
                </c:pt>
                <c:pt idx="2">
                  <c:v>Instate Suppliers</c:v>
                </c:pt>
                <c:pt idx="3">
                  <c:v>Instate Others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0.56000000000000005</c:v>
                </c:pt>
                <c:pt idx="1">
                  <c:v>0.2</c:v>
                </c:pt>
                <c:pt idx="2">
                  <c:v>9.0000000000000066E-2</c:v>
                </c:pt>
                <c:pt idx="3">
                  <c:v>0.15000000000000024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5798113517060364"/>
          <c:y val="0.1136387795275596"/>
          <c:w val="0.32951886482939879"/>
          <c:h val="0.67272244094488598"/>
        </c:manualLayout>
      </c:layout>
      <c:overlay val="0"/>
      <c:spPr>
        <a:ln>
          <a:solidFill>
            <a:schemeClr val="tx1">
              <a:lumMod val="95000"/>
            </a:schemeClr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434AC172-C4AA-47E1-B422-CF81C1F193D5}" type="datetimeFigureOut">
              <a:rPr lang="en-US" smtClean="0"/>
              <a:pPr/>
              <a:t>8/7/2017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FC621BF3-8F34-453B-9602-8357D5ABAD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66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550" y="0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4750" y="695325"/>
            <a:ext cx="4635500" cy="3476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03725"/>
            <a:ext cx="5588000" cy="417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05841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550" y="8805841"/>
            <a:ext cx="302683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564AF65-1BCA-4155-A951-FB01F5C132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89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67000" y="381000"/>
            <a:ext cx="63246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1981200"/>
            <a:ext cx="6324600" cy="6858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EE4A17B-BF08-4B4A-B815-7658B4589A2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E6A9C-DDF9-4335-8D05-7A14B02E32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A4BFE4-A245-45C8-A542-401284D8C7F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0" y="2819400"/>
            <a:ext cx="3314700" cy="3306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2819400"/>
            <a:ext cx="3314700" cy="3306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B47D0C-2B2E-45EE-8B30-6AAE433AB4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809CC-CD05-4C4F-9B25-8BD11792CC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30E1E0-7D29-49B8-B013-0BF08DDE2A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3FD819-6546-49EB-8FC8-4AE572DA37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F4BB0E-6818-4FDE-9599-791EDC4815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293FD9-1DCB-4233-BA30-F4F0862B3B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1336D1-340C-4BAA-B7B8-116D2ECF28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1350" y="1676400"/>
            <a:ext cx="1695450" cy="4449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1676400"/>
            <a:ext cx="4933950" cy="4449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15726B-8034-40F0-8C8D-19FCF3E4A33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676400"/>
            <a:ext cx="6781800" cy="960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905000" y="2819400"/>
            <a:ext cx="6781800" cy="33067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915056A-68F8-4855-9084-6D8A4BFEAE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905000" y="1676400"/>
            <a:ext cx="6781800" cy="4449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5C02B99-98B3-4DD6-9893-40B8C635FE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676400"/>
            <a:ext cx="6781800" cy="960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905000" y="2819400"/>
            <a:ext cx="3314700" cy="3306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372100" y="2819400"/>
            <a:ext cx="3314700" cy="330676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597F737-329B-42E9-9CD0-EB0A65FFB7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EE4A17B-BF08-4B4A-B815-7658B4589A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42E6A9C-DDF9-4335-8D05-7A14B02E3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AA4BFE4-A245-45C8-A542-401284D8C7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FB47D0C-2B2E-45EE-8B30-6AAE433AB49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1809CC-CD05-4C4F-9B25-8BD11792CC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530E1E0-7D29-49B8-B013-0BF08DDE2A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83FD819-6546-49EB-8FC8-4AE572DA37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4F4BB0E-6818-4FDE-9599-791EDC4815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6293FD9-1DCB-4233-BA30-F4F0862B3B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1336D1-340C-4BAA-B7B8-116D2ECF28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15726B-8034-40F0-8C8D-19FCF3E4A33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1676400"/>
            <a:ext cx="6781800" cy="960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905000" y="2819400"/>
            <a:ext cx="6781800" cy="33067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915056A-68F8-4855-9084-6D8A4BFEAE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905000" y="1676400"/>
            <a:ext cx="6781800" cy="4449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5C02B99-98B3-4DD6-9893-40B8C635FE2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tx2">
                <a:lumMod val="25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1676400"/>
            <a:ext cx="67818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2819400"/>
            <a:ext cx="67818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B77BDE5B-CC7E-47B3-BC8F-D3A5BB71DB1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723" r:id="rId12"/>
    <p:sldLayoutId id="2147483724" r:id="rId13"/>
    <p:sldLayoutId id="2147483725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25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bg2">
                <a:tint val="88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77BDE5B-CC7E-47B3-BC8F-D3A5BB71DB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tn.gov/assets/entities/tdot/attachments/Const-1247.pdf" TargetMode="Externa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David.Neese@tn.gov" TargetMode="Externa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anie.D.Brooks@tn.gov" TargetMode="External"/><Relationship Id="rId2" Type="http://schemas.openxmlformats.org/officeDocument/2006/relationships/hyperlink" Target="mailto:David.Neese@tn.gov" TargetMode="External"/><Relationship Id="rId1" Type="http://schemas.openxmlformats.org/officeDocument/2006/relationships/slideLayout" Target="../slideLayouts/slideLayout16.xml"/><Relationship Id="rId5" Type="http://schemas.openxmlformats.org/officeDocument/2006/relationships/hyperlink" Target="mailto:DeAntwaine.Moye@tn.gov" TargetMode="External"/><Relationship Id="rId4" Type="http://schemas.openxmlformats.org/officeDocument/2006/relationships/hyperlink" Target="mailto:Ross.H.Webb@tn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67" name="Text Box 23"/>
          <p:cNvSpPr txBox="1">
            <a:spLocks noChangeArrowheads="1"/>
          </p:cNvSpPr>
          <p:nvPr/>
        </p:nvSpPr>
        <p:spPr bwMode="auto">
          <a:xfrm>
            <a:off x="914400" y="457200"/>
            <a:ext cx="73152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spcBef>
                <a:spcPct val="50000"/>
              </a:spcBef>
              <a:buFontTx/>
              <a:buNone/>
            </a:pPr>
            <a:r>
              <a:rPr kumimoji="1" lang="en-US" sz="88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TDOT</a:t>
            </a:r>
          </a:p>
        </p:txBody>
      </p:sp>
      <p:sp>
        <p:nvSpPr>
          <p:cNvPr id="185368" name="Rectangle 24"/>
          <p:cNvSpPr>
            <a:spLocks noChangeArrowheads="1"/>
          </p:cNvSpPr>
          <p:nvPr/>
        </p:nvSpPr>
        <p:spPr bwMode="auto">
          <a:xfrm>
            <a:off x="914400" y="1905000"/>
            <a:ext cx="72390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hangingPunct="0">
              <a:spcBef>
                <a:spcPct val="50000"/>
              </a:spcBef>
              <a:buClr>
                <a:schemeClr val="hlink"/>
              </a:buClr>
              <a:buFontTx/>
              <a:buNone/>
            </a:pPr>
            <a:r>
              <a:rPr kumimoji="1" lang="en-US" sz="40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Civil Rights </a:t>
            </a:r>
            <a:r>
              <a:rPr kumimoji="1" lang="en-US" sz="4000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Division</a:t>
            </a:r>
            <a:endParaRPr kumimoji="1" lang="en-US" sz="4000" i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85369" name="Rectangle 25"/>
          <p:cNvSpPr>
            <a:spLocks noChangeArrowheads="1"/>
          </p:cNvSpPr>
          <p:nvPr/>
        </p:nvSpPr>
        <p:spPr bwMode="auto">
          <a:xfrm>
            <a:off x="2286000" y="3276600"/>
            <a:ext cx="4114800" cy="1828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buClr>
                <a:schemeClr val="hlink"/>
              </a:buClr>
            </a:pPr>
            <a:r>
              <a:rPr lang="en-US" sz="40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Small Business</a:t>
            </a:r>
          </a:p>
          <a:p>
            <a:pPr marL="342900" indent="-342900" algn="ctr">
              <a:lnSpc>
                <a:spcPct val="80000"/>
              </a:lnSpc>
              <a:buClr>
                <a:schemeClr val="hlink"/>
              </a:buClr>
            </a:pPr>
            <a:r>
              <a:rPr lang="en-US" sz="40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Development </a:t>
            </a:r>
          </a:p>
          <a:p>
            <a:pPr marL="342900" indent="-342900" algn="ctr">
              <a:lnSpc>
                <a:spcPct val="80000"/>
              </a:lnSpc>
              <a:buClr>
                <a:schemeClr val="hlink"/>
              </a:buClr>
            </a:pPr>
            <a:r>
              <a:rPr lang="en-US" sz="4000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Program</a:t>
            </a:r>
          </a:p>
        </p:txBody>
      </p:sp>
      <p:pic>
        <p:nvPicPr>
          <p:cNvPr id="185370" name="Picture 26" descr="Construction #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86200"/>
            <a:ext cx="2133600" cy="2667000"/>
          </a:xfrm>
          <a:prstGeom prst="rect">
            <a:avLst/>
          </a:prstGeom>
          <a:noFill/>
        </p:spPr>
      </p:pic>
      <p:pic>
        <p:nvPicPr>
          <p:cNvPr id="185371" name="Picture 27" descr="Construction #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2621" y="3878263"/>
            <a:ext cx="2718558" cy="2446338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59" y="5421085"/>
            <a:ext cx="2759882" cy="11321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5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5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5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53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5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5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53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69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960438"/>
          </a:xfrm>
          <a:noFill/>
          <a:ln/>
        </p:spPr>
        <p:txBody>
          <a:bodyPr/>
          <a:lstStyle/>
          <a:p>
            <a:r>
              <a:rPr lang="en-US" sz="4800" b="1"/>
              <a:t>Statement of Commitment</a:t>
            </a:r>
          </a:p>
        </p:txBody>
      </p:sp>
      <p:sp>
        <p:nvSpPr>
          <p:cNvPr id="263170" name="Rectangle 2"/>
          <p:cNvSpPr>
            <a:spLocks noGrp="1" noChangeArrowheads="1"/>
          </p:cNvSpPr>
          <p:nvPr>
            <p:ph idx="1"/>
          </p:nvPr>
        </p:nvSpPr>
        <p:spPr>
          <a:xfrm>
            <a:off x="1371600" y="2057400"/>
            <a:ext cx="5943600" cy="4495800"/>
          </a:xfrm>
          <a:noFill/>
          <a:ln/>
        </p:spPr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The DBE program is intended to remedy past and current discrimination against disadvantaged business enterprises, to ensure a “level playing field,” on which DBEs can compete fairly for contracts.</a:t>
            </a:r>
          </a:p>
        </p:txBody>
      </p:sp>
      <p:pic>
        <p:nvPicPr>
          <p:cNvPr id="263171" name="Picture 3" descr="lady_justi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5200" y="2057400"/>
            <a:ext cx="1627188" cy="3429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3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3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3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3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2" grpId="0" animBg="1" autoUpdateAnimBg="0"/>
      <p:bldP spid="263170" grpId="0" build="p" autoUpdateAnimBg="0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6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685800"/>
            <a:ext cx="7315200" cy="960438"/>
          </a:xfrm>
          <a:noFill/>
          <a:ln/>
        </p:spPr>
        <p:txBody>
          <a:bodyPr/>
          <a:lstStyle/>
          <a:p>
            <a:r>
              <a:rPr lang="en-US" b="1"/>
              <a:t>DBE Program</a:t>
            </a:r>
          </a:p>
        </p:txBody>
      </p:sp>
      <p:sp>
        <p:nvSpPr>
          <p:cNvPr id="264194" name="Rectangle 2"/>
          <p:cNvSpPr>
            <a:spLocks noGrp="1" noChangeArrowheads="1"/>
          </p:cNvSpPr>
          <p:nvPr>
            <p:ph idx="1"/>
          </p:nvPr>
        </p:nvSpPr>
        <p:spPr>
          <a:xfrm>
            <a:off x="1524000" y="1828800"/>
            <a:ext cx="5486400" cy="4114800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u="sng" dirty="0">
                <a:solidFill>
                  <a:schemeClr val="tx2"/>
                </a:solidFill>
              </a:rPr>
              <a:t>What is the program?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>
                <a:solidFill>
                  <a:schemeClr val="tx2"/>
                </a:solidFill>
              </a:rPr>
              <a:t>	This program was developed by the Federal Highway Administration and is administered by the Tennessee Department of Transportation Civil Rights </a:t>
            </a:r>
            <a:r>
              <a:rPr lang="en-US" sz="2400" dirty="0" smtClean="0">
                <a:solidFill>
                  <a:schemeClr val="tx2"/>
                </a:solidFill>
              </a:rPr>
              <a:t>Division </a:t>
            </a:r>
            <a:r>
              <a:rPr lang="en-US" sz="2400" dirty="0">
                <a:solidFill>
                  <a:schemeClr val="tx2"/>
                </a:solidFill>
              </a:rPr>
              <a:t>Small Business Development Program to encourage minority, female and other disadvantaged firms to work in the highway/bridge industry. Both state and federal construction projects and monies are included in it.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264195" name="Picture 3" descr="j03961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2590800"/>
            <a:ext cx="1554163" cy="234156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4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4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4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4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4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6" grpId="0" animBg="1" autoUpdateAnimBg="0"/>
      <p:bldP spid="264194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914400"/>
          </a:xfrm>
          <a:noFill/>
          <a:ln/>
        </p:spPr>
        <p:txBody>
          <a:bodyPr/>
          <a:lstStyle/>
          <a:p>
            <a:r>
              <a:rPr lang="en-US" b="1"/>
              <a:t>DBE Ethnic Classifications</a:t>
            </a:r>
          </a:p>
        </p:txBody>
      </p:sp>
      <p:graphicFrame>
        <p:nvGraphicFramePr>
          <p:cNvPr id="266243" name="Group 3"/>
          <p:cNvGraphicFramePr>
            <a:graphicFrameLocks noGrp="1"/>
          </p:cNvGraphicFramePr>
          <p:nvPr>
            <p:ph type="tbl" idx="1"/>
          </p:nvPr>
        </p:nvGraphicFramePr>
        <p:xfrm>
          <a:off x="2438400" y="1752600"/>
          <a:ext cx="4724400" cy="3216277"/>
        </p:xfrm>
        <a:graphic>
          <a:graphicData uri="http://schemas.openxmlformats.org/drawingml/2006/table">
            <a:tbl>
              <a:tblPr/>
              <a:tblGrid>
                <a:gridCol w="982663"/>
                <a:gridCol w="3741737"/>
              </a:tblGrid>
              <a:tr h="3921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MBE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Minority Male Business Enterprise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 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65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MFBE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Minority Female Business Enterprise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AIA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Asian Indian American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APA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Asian Pacific American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BA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Black American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HA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Hispanic American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NA</a:t>
                      </a: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Native American</a:t>
                      </a: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1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FBE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Female Business Enterprise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66272" name="Picture 32" descr="j02021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429000"/>
            <a:ext cx="1819275" cy="2743200"/>
          </a:xfrm>
          <a:prstGeom prst="rect">
            <a:avLst/>
          </a:prstGeom>
          <a:noFill/>
        </p:spPr>
      </p:pic>
      <p:pic>
        <p:nvPicPr>
          <p:cNvPr id="266273" name="Picture 33" descr="j04016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3429000"/>
            <a:ext cx="1524000" cy="2286000"/>
          </a:xfrm>
          <a:prstGeom prst="rect">
            <a:avLst/>
          </a:prstGeom>
          <a:noFill/>
        </p:spPr>
      </p:pic>
      <p:pic>
        <p:nvPicPr>
          <p:cNvPr id="266274" name="Picture 34" descr="j022747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5257800"/>
            <a:ext cx="2286000" cy="1450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1" name="Rectangle 3"/>
          <p:cNvSpPr>
            <a:spLocks noChangeArrowheads="1"/>
          </p:cNvSpPr>
          <p:nvPr/>
        </p:nvSpPr>
        <p:spPr bwMode="auto">
          <a:xfrm>
            <a:off x="457200" y="685800"/>
            <a:ext cx="8229600" cy="960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DBE Breakout By Category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1447800" y="1828800"/>
          <a:ext cx="66294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229600" cy="960438"/>
          </a:xfrm>
          <a:noFill/>
          <a:ln/>
        </p:spPr>
        <p:txBody>
          <a:bodyPr/>
          <a:lstStyle/>
          <a:p>
            <a:r>
              <a:rPr lang="en-US" b="1"/>
              <a:t>Commercially Useful Function (CUF)</a:t>
            </a:r>
          </a:p>
        </p:txBody>
      </p:sp>
      <p:sp>
        <p:nvSpPr>
          <p:cNvPr id="269316" name="Rectangle 4"/>
          <p:cNvSpPr>
            <a:spLocks noGrp="1" noChangeArrowheads="1"/>
          </p:cNvSpPr>
          <p:nvPr>
            <p:ph idx="1"/>
          </p:nvPr>
        </p:nvSpPr>
        <p:spPr>
          <a:xfrm>
            <a:off x="2286000" y="2514600"/>
            <a:ext cx="6400800" cy="4191000"/>
          </a:xfrm>
          <a:noFill/>
          <a:ln/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sz="2800" b="1" dirty="0">
                <a:solidFill>
                  <a:schemeClr val="tx2"/>
                </a:solidFill>
              </a:rPr>
              <a:t>Expectations of State DBE Program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	Definition </a:t>
            </a:r>
            <a:r>
              <a:rPr lang="en-US" sz="2800" b="1" dirty="0">
                <a:solidFill>
                  <a:schemeClr val="tx2"/>
                </a:solidFill>
              </a:rPr>
              <a:t>of CUF, is that the DBE is responsible for the execution of the work where the DBE manages, supervises, obtains the materials, and performs the work items with his/her own forces.</a:t>
            </a:r>
          </a:p>
        </p:txBody>
      </p:sp>
      <p:pic>
        <p:nvPicPr>
          <p:cNvPr id="269315" name="Picture 3" descr="PH01889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86200"/>
            <a:ext cx="2286000" cy="15081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b="1" dirty="0"/>
              <a:t>Commercially Useful Function   </a:t>
            </a:r>
            <a:r>
              <a:rPr lang="en-US" b="1" dirty="0" smtClean="0"/>
              <a:t>Checklist</a:t>
            </a:r>
            <a:endParaRPr lang="en-US" b="1" dirty="0"/>
          </a:p>
        </p:txBody>
      </p:sp>
      <p:pic>
        <p:nvPicPr>
          <p:cNvPr id="128014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3238497" cy="4208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15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057400"/>
            <a:ext cx="3210446" cy="420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b="1" dirty="0"/>
              <a:t>Commercially Useful Function   </a:t>
            </a:r>
            <a:r>
              <a:rPr lang="en-US" b="1" dirty="0" smtClean="0"/>
              <a:t>Checklist (Cont’d)</a:t>
            </a:r>
            <a:endParaRPr lang="en-US" b="1" dirty="0"/>
          </a:p>
        </p:txBody>
      </p:sp>
      <p:pic>
        <p:nvPicPr>
          <p:cNvPr id="129036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3429000" cy="452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37" name="Picture 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057400"/>
            <a:ext cx="3388809" cy="452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b="1" dirty="0"/>
              <a:t>Commercially Useful Function   </a:t>
            </a:r>
            <a:r>
              <a:rPr lang="en-US" b="1" dirty="0" smtClean="0"/>
              <a:t>Checklist (Cont’d)</a:t>
            </a:r>
            <a:endParaRPr lang="en-US" b="1" dirty="0"/>
          </a:p>
        </p:txBody>
      </p:sp>
      <p:pic>
        <p:nvPicPr>
          <p:cNvPr id="1300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14" y="2057400"/>
            <a:ext cx="3386106" cy="458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3900" b="1" dirty="0" smtClean="0"/>
              <a:t>Key Points to Remember When Completing CUF Checklist</a:t>
            </a:r>
            <a:endParaRPr lang="en-US" sz="3900" b="1" dirty="0"/>
          </a:p>
        </p:txBody>
      </p:sp>
      <p:sp>
        <p:nvSpPr>
          <p:cNvPr id="11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752600"/>
            <a:ext cx="6400800" cy="4800600"/>
          </a:xfrm>
          <a:noFill/>
          <a:ln/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Include the actual date the DBE work was observed</a:t>
            </a:r>
          </a:p>
          <a:p>
            <a:pPr marL="0" indent="0">
              <a:buNone/>
            </a:pPr>
            <a:endParaRPr lang="en-US" sz="28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Information in Site Manager should match CUF Checklist</a:t>
            </a:r>
          </a:p>
          <a:p>
            <a:pPr marL="0" indent="0">
              <a:buNone/>
            </a:pPr>
            <a:endParaRPr lang="en-US" sz="28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Initial and date any changes on CUF Checklist</a:t>
            </a:r>
          </a:p>
          <a:p>
            <a:pPr marL="0" indent="0">
              <a:buNone/>
            </a:pPr>
            <a:endParaRPr lang="en-US" sz="28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800" b="1" dirty="0" smtClean="0">
                <a:solidFill>
                  <a:schemeClr val="tx2"/>
                </a:solidFill>
              </a:rPr>
              <a:t>Sign CUF Checklist on last page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229381" name="Picture 5" descr="C:\Documents and Settings\JJ03879\Local Settings\Temporary Internet Files\Content.IE5\I82HWB9Q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609600" cy="609600"/>
          </a:xfrm>
          <a:prstGeom prst="rect">
            <a:avLst/>
          </a:prstGeom>
          <a:noFill/>
        </p:spPr>
      </p:pic>
      <p:pic>
        <p:nvPicPr>
          <p:cNvPr id="12" name="Picture 5" descr="C:\Documents and Settings\JJ03879\Local Settings\Temporary Internet Files\Content.IE5\I82HWB9Q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200400"/>
            <a:ext cx="609600" cy="609600"/>
          </a:xfrm>
          <a:prstGeom prst="rect">
            <a:avLst/>
          </a:prstGeom>
          <a:noFill/>
        </p:spPr>
      </p:pic>
      <p:pic>
        <p:nvPicPr>
          <p:cNvPr id="13" name="Picture 5" descr="C:\Documents and Settings\JJ03879\Local Settings\Temporary Internet Files\Content.IE5\I82HWB9Q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4648200"/>
            <a:ext cx="609600" cy="609600"/>
          </a:xfrm>
          <a:prstGeom prst="rect">
            <a:avLst/>
          </a:prstGeom>
          <a:noFill/>
        </p:spPr>
      </p:pic>
      <p:pic>
        <p:nvPicPr>
          <p:cNvPr id="14" name="Picture 5" descr="C:\Documents and Settings\JJ03879\Local Settings\Temporary Internet Files\Content.IE5\I82HWB9Q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019800"/>
            <a:ext cx="609600" cy="609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85800"/>
            <a:ext cx="9144000" cy="960438"/>
          </a:xfrm>
          <a:noFill/>
          <a:ln/>
        </p:spPr>
        <p:txBody>
          <a:bodyPr/>
          <a:lstStyle/>
          <a:p>
            <a:r>
              <a:rPr lang="en-US" b="1"/>
              <a:t>Monitoring Responsibilities</a:t>
            </a:r>
          </a:p>
        </p:txBody>
      </p:sp>
      <p:sp>
        <p:nvSpPr>
          <p:cNvPr id="272387" name="Rectangle 3"/>
          <p:cNvSpPr>
            <a:spLocks noGrp="1" noChangeArrowheads="1"/>
          </p:cNvSpPr>
          <p:nvPr>
            <p:ph idx="1"/>
          </p:nvPr>
        </p:nvSpPr>
        <p:spPr>
          <a:xfrm>
            <a:off x="1600200" y="1752600"/>
            <a:ext cx="6400800" cy="4800600"/>
          </a:xfrm>
          <a:noFill/>
          <a:ln/>
        </p:spPr>
        <p:txBody>
          <a:bodyPr/>
          <a:lstStyle/>
          <a:p>
            <a:r>
              <a:rPr lang="en-US" sz="2800" b="1" dirty="0">
                <a:solidFill>
                  <a:schemeClr val="tx2"/>
                </a:solidFill>
              </a:rPr>
              <a:t>Prime contractors have an obligation to make every effort in complying w/ intent when awarded goal projects.</a:t>
            </a:r>
          </a:p>
          <a:p>
            <a:endParaRPr lang="en-US" sz="2800" b="1" dirty="0">
              <a:solidFill>
                <a:schemeClr val="tx2"/>
              </a:solidFill>
            </a:endParaRPr>
          </a:p>
          <a:p>
            <a:r>
              <a:rPr lang="en-US" sz="2800" b="1" dirty="0">
                <a:solidFill>
                  <a:schemeClr val="tx2"/>
                </a:solidFill>
              </a:rPr>
              <a:t>TDOT Project Engineers, in addition to assigned responsibilities from the Region, monitor CUF functions and other DBE matters.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ChangeArrowheads="1"/>
          </p:cNvSpPr>
          <p:nvPr/>
        </p:nvSpPr>
        <p:spPr bwMode="auto">
          <a:xfrm>
            <a:off x="0" y="8382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Monitoring </a:t>
            </a:r>
            <a:r>
              <a:rPr lang="en-US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Responsibilities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4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(Cont’d)</a:t>
            </a:r>
            <a:endParaRPr lang="en-US" sz="440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274435" name="Picture 3" descr="j02555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2057400"/>
            <a:ext cx="2722563" cy="4114800"/>
          </a:xfrm>
          <a:prstGeom prst="rect">
            <a:avLst/>
          </a:prstGeom>
          <a:noFill/>
        </p:spPr>
      </p:pic>
      <p:sp>
        <p:nvSpPr>
          <p:cNvPr id="274436" name="Rectangle 4"/>
          <p:cNvSpPr>
            <a:spLocks noGrp="1" noChangeArrowheads="1"/>
          </p:cNvSpPr>
          <p:nvPr>
            <p:ph idx="1"/>
          </p:nvPr>
        </p:nvSpPr>
        <p:spPr>
          <a:xfrm>
            <a:off x="1096963" y="2478088"/>
            <a:ext cx="4873625" cy="3582987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b="1" dirty="0">
                <a:solidFill>
                  <a:schemeClr val="tx2"/>
                </a:solidFill>
              </a:rPr>
              <a:t>Replacement: A DBE can only be replaced w/ approval from the Civil Rights Office SBDP.  A letter, from the prime, should be written stating: reason for replacement, company they wish to use,  &amp; if company’s not a DBE, </a:t>
            </a:r>
            <a:r>
              <a:rPr lang="en-US" sz="2400" b="1" dirty="0" smtClean="0">
                <a:solidFill>
                  <a:schemeClr val="tx2"/>
                </a:solidFill>
              </a:rPr>
              <a:t>how the goal will be achieved.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80" name="Rectangle 4"/>
          <p:cNvSpPr>
            <a:spLocks noGrp="1" noChangeArrowheads="1"/>
          </p:cNvSpPr>
          <p:nvPr>
            <p:ph idx="1"/>
          </p:nvPr>
        </p:nvSpPr>
        <p:spPr>
          <a:xfrm>
            <a:off x="-152400" y="2133600"/>
            <a:ext cx="9144000" cy="4114800"/>
          </a:xfrm>
          <a:noFill/>
          <a:ln/>
        </p:spPr>
        <p:txBody>
          <a:bodyPr/>
          <a:lstStyle/>
          <a:p>
            <a:pPr>
              <a:buFont typeface="Wingdings" pitchFamily="2" charset="2"/>
              <a:buNone/>
              <a:tabLst>
                <a:tab pos="342900" algn="l"/>
              </a:tabLst>
            </a:pPr>
            <a:r>
              <a:rPr lang="en-US" sz="2000" b="1" dirty="0"/>
              <a:t>	</a:t>
            </a:r>
            <a:r>
              <a:rPr lang="en-US" sz="2000" b="1" dirty="0" smtClean="0">
                <a:solidFill>
                  <a:schemeClr val="tx2"/>
                </a:solidFill>
              </a:rPr>
              <a:t>TDOT </a:t>
            </a:r>
            <a:r>
              <a:rPr lang="en-US" sz="2000" b="1" dirty="0">
                <a:solidFill>
                  <a:schemeClr val="tx2"/>
                </a:solidFill>
              </a:rPr>
              <a:t>Special Provision (SP) 1247 requires contractors to </a:t>
            </a:r>
            <a:r>
              <a:rPr lang="en-US" sz="2000" b="1" dirty="0" smtClean="0">
                <a:solidFill>
                  <a:schemeClr val="tx2"/>
                </a:solidFill>
              </a:rPr>
              <a:t>use </a:t>
            </a:r>
            <a:r>
              <a:rPr lang="en-US" sz="2000" b="1" dirty="0">
                <a:solidFill>
                  <a:schemeClr val="tx2"/>
                </a:solidFill>
              </a:rPr>
              <a:t>DBEs for subcontracts or suppliers on federal-aid contracts.  TDOT </a:t>
            </a:r>
            <a:r>
              <a:rPr lang="en-US" sz="2000" b="1" dirty="0" smtClean="0">
                <a:solidFill>
                  <a:schemeClr val="tx2"/>
                </a:solidFill>
              </a:rPr>
              <a:t>tracks usage &amp; reports to Federal Highway Administration (FHWA) &amp; the Commissioner of TDOT. Prime contractors have an obligation to make every effort in complying w/ intent when awarded goal projects.</a:t>
            </a:r>
          </a:p>
          <a:p>
            <a:pPr lvl="2">
              <a:tabLst>
                <a:tab pos="342900" algn="l"/>
              </a:tabLst>
            </a:pPr>
            <a:endParaRPr lang="en-US" sz="600" b="1" dirty="0">
              <a:solidFill>
                <a:schemeClr val="tx2"/>
              </a:solidFill>
            </a:endParaRPr>
          </a:p>
          <a:p>
            <a:pPr lvl="2">
              <a:tabLst>
                <a:tab pos="342900" algn="l"/>
              </a:tabLst>
            </a:pPr>
            <a:r>
              <a:rPr lang="en-US" sz="2000" b="1" dirty="0">
                <a:solidFill>
                  <a:schemeClr val="tx2"/>
                </a:solidFill>
              </a:rPr>
              <a:t>Posted on the Civil Right’s Small Business Development Program’s website @:</a:t>
            </a:r>
          </a:p>
          <a:p>
            <a:pPr lvl="2">
              <a:buNone/>
              <a:tabLst>
                <a:tab pos="342900" algn="l"/>
              </a:tabLst>
            </a:pPr>
            <a:r>
              <a:rPr lang="en-US" sz="2000" b="1" dirty="0"/>
              <a:t>	</a:t>
            </a:r>
            <a:r>
              <a:rPr lang="en-US" sz="1800" b="1" u="sng" dirty="0" smtClean="0">
                <a:hlinkClick r:id="rId2"/>
              </a:rPr>
              <a:t>www.tn.gov/assets/entities/tdot/attachments/Const-1247.pdf</a:t>
            </a:r>
            <a:endParaRPr lang="en-US" sz="1800" b="1" u="sng" dirty="0" smtClean="0"/>
          </a:p>
          <a:p>
            <a:pPr lvl="3">
              <a:lnSpc>
                <a:spcPct val="60000"/>
              </a:lnSpc>
              <a:spcBef>
                <a:spcPct val="0"/>
              </a:spcBef>
              <a:buFont typeface="Wingdings" pitchFamily="2" charset="2"/>
              <a:buNone/>
              <a:tabLst>
                <a:tab pos="342900" algn="l"/>
              </a:tabLst>
            </a:pPr>
            <a:r>
              <a:rPr lang="en-US" sz="1200" b="1" dirty="0" smtClean="0">
                <a:effectLst/>
              </a:rPr>
              <a:t/>
            </a:r>
            <a:br>
              <a:rPr lang="en-US" sz="1200" b="1" dirty="0" smtClean="0">
                <a:effectLst/>
              </a:rPr>
            </a:br>
            <a:r>
              <a:rPr lang="en-US" sz="1200" b="1" dirty="0" smtClean="0">
                <a:effectLst/>
              </a:rPr>
              <a:t>(</a:t>
            </a:r>
            <a:r>
              <a:rPr lang="en-US" sz="1200" b="1" dirty="0">
                <a:effectLst/>
              </a:rPr>
              <a:t>It can be made available for those that do not have Internet access)</a:t>
            </a:r>
            <a:r>
              <a:rPr lang="en-US" b="1" dirty="0"/>
              <a:t> </a:t>
            </a:r>
            <a:endParaRPr lang="en-US" sz="1800" b="1" dirty="0">
              <a:solidFill>
                <a:schemeClr val="tx2"/>
              </a:solidFill>
            </a:endParaRPr>
          </a:p>
        </p:txBody>
      </p:sp>
      <p:pic>
        <p:nvPicPr>
          <p:cNvPr id="280581" name="Picture 5" descr="Mt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5029200"/>
            <a:ext cx="1905000" cy="1479550"/>
          </a:xfrm>
          <a:prstGeom prst="rect">
            <a:avLst/>
          </a:prstGeom>
          <a:noFill/>
        </p:spPr>
      </p:pic>
      <p:sp>
        <p:nvSpPr>
          <p:cNvPr id="280582" name="Rectangle 6"/>
          <p:cNvSpPr>
            <a:spLocks noChangeArrowheads="1"/>
          </p:cNvSpPr>
          <p:nvPr/>
        </p:nvSpPr>
        <p:spPr bwMode="auto">
          <a:xfrm>
            <a:off x="0" y="6096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4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How To Comply With DBE Utilization Requirements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0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0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80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80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0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CC-3 Form</a:t>
            </a:r>
            <a:endParaRPr lang="en-US" dirty="0"/>
          </a:p>
        </p:txBody>
      </p:sp>
      <p:graphicFrame>
        <p:nvGraphicFramePr>
          <p:cNvPr id="225282" name="Object 2"/>
          <p:cNvGraphicFramePr>
            <a:graphicFrameLocks noChangeAspect="1"/>
          </p:cNvGraphicFramePr>
          <p:nvPr/>
        </p:nvGraphicFramePr>
        <p:xfrm>
          <a:off x="2438400" y="1219200"/>
          <a:ext cx="4267200" cy="5522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0" name="Acrobat Document" r:id="rId3" imgW="4509360" imgH="5847120" progId="AcroExch.Document.7">
                  <p:embed/>
                </p:oleObj>
              </mc:Choice>
              <mc:Fallback>
                <p:oleObj name="Acrobat Document" r:id="rId3" imgW="4509360" imgH="5847120" progId="AcroExch.Document.7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219200"/>
                        <a:ext cx="4267200" cy="55227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DBE/TNUCP Online Directory</a:t>
            </a:r>
            <a:endParaRPr lang="en-US" dirty="0"/>
          </a:p>
        </p:txBody>
      </p:sp>
      <p:pic>
        <p:nvPicPr>
          <p:cNvPr id="226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26464"/>
            <a:ext cx="8426980" cy="505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1000" y="1465509"/>
            <a:ext cx="12954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DBE/TNUCP Online Listing</a:t>
            </a:r>
            <a:endParaRPr lang="en-US" dirty="0"/>
          </a:p>
        </p:txBody>
      </p:sp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70" y="1524000"/>
            <a:ext cx="7926388" cy="488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DBE/TNUCP Partners Listing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59121"/>
            <a:ext cx="8018582" cy="4702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3400" y="1524000"/>
            <a:ext cx="1173304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DBE/TNUCP Online Listing Cont’d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96" y="1752600"/>
            <a:ext cx="8000148" cy="501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5496" y="1752600"/>
            <a:ext cx="1173304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idx="1"/>
          </p:nvPr>
        </p:nvSpPr>
        <p:spPr>
          <a:xfrm>
            <a:off x="685800" y="838200"/>
            <a:ext cx="8001000" cy="5715000"/>
          </a:xfrm>
          <a:noFill/>
          <a:ln/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Should </a:t>
            </a:r>
            <a:r>
              <a:rPr lang="en-US" sz="2400" b="1" dirty="0">
                <a:solidFill>
                  <a:schemeClr val="tx2"/>
                </a:solidFill>
              </a:rPr>
              <a:t>you have any questions/concerns regarding the DBE Program or issues regarding DBEs on projects, you may contact: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n-US" sz="1800" b="1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David Neese</a:t>
            </a:r>
            <a:endParaRPr lang="en-US" sz="2400" b="1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solidFill>
                  <a:schemeClr val="tx2"/>
                </a:solidFill>
              </a:rPr>
              <a:t>Small Business Development Program Director</a:t>
            </a:r>
          </a:p>
          <a:p>
            <a:pPr algn="ctr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chemeClr val="tx2"/>
                </a:solidFill>
                <a:hlinkClick r:id="rId2"/>
              </a:rPr>
              <a:t>David.Neese@tn.gov</a:t>
            </a:r>
            <a:endParaRPr lang="en-US" sz="2400" b="1" dirty="0" smtClean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n-US" sz="2400" b="1" dirty="0" smtClean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(</a:t>
            </a:r>
            <a:r>
              <a:rPr lang="en-US" sz="2400" b="1" dirty="0">
                <a:solidFill>
                  <a:schemeClr val="tx2"/>
                </a:solidFill>
              </a:rPr>
              <a:t>888) 370-3647 Toll Free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solidFill>
                  <a:schemeClr val="tx2"/>
                </a:solidFill>
              </a:rPr>
              <a:t>(615) 741-3681 Phone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>
                <a:solidFill>
                  <a:schemeClr val="tx2"/>
                </a:solidFill>
              </a:rPr>
              <a:t>(615) 741-3169 Fax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endParaRPr lang="en-U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12064"/>
            <a:ext cx="7772400" cy="914400"/>
          </a:xfrm>
        </p:spPr>
        <p:txBody>
          <a:bodyPr/>
          <a:lstStyle/>
          <a:p>
            <a:r>
              <a:rPr lang="en-US" dirty="0" smtClean="0"/>
              <a:t>Small Business Development Program Team </a:t>
            </a:r>
            <a:r>
              <a:rPr lang="en-US" sz="1400" dirty="0" smtClean="0">
                <a:solidFill>
                  <a:schemeClr val="tx1"/>
                </a:solidFill>
              </a:rPr>
              <a:t>(click name for email)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28600" y="2057400"/>
            <a:ext cx="8229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342900" lvl="0" indent="-342900" eaLnBrk="1" hangingPunct="1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2200" b="1" kern="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hlinkClick r:id="rId2"/>
              </a:rPr>
              <a:t>David Neese</a:t>
            </a:r>
            <a:r>
              <a:rPr kumimoji="0" lang="en-US" sz="2200" b="1" i="0" u="none" strike="noStrike" kern="0" spc="150" normalizeH="0" baseline="0" noProof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Director</a:t>
            </a:r>
          </a:p>
          <a:p>
            <a:pPr marL="342900" lvl="0" indent="-342900" eaLnBrk="1" hangingPunct="1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75000"/>
              <a:buFont typeface="Arial" pitchFamily="34" charset="0"/>
              <a:buChar char="•"/>
              <a:defRPr/>
            </a:pPr>
            <a:r>
              <a:rPr kumimoji="0" lang="en-US" sz="2200" b="1" i="0" u="none" strike="noStrike" kern="0" spc="150" normalizeH="0" baseline="0" noProof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Vacant, Small Business Development</a:t>
            </a:r>
            <a:r>
              <a:rPr kumimoji="0" lang="en-US" sz="2200" b="1" i="0" u="none" strike="noStrike" kern="0" spc="150" normalizeH="0" noProof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Coordinator</a:t>
            </a:r>
          </a:p>
          <a:p>
            <a:pPr marL="342900" lvl="0" indent="-342900" eaLnBrk="1" hangingPunct="1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75000"/>
              <a:buFont typeface="Arial" pitchFamily="34" charset="0"/>
              <a:buChar char="•"/>
              <a:defRPr/>
            </a:pPr>
            <a:r>
              <a:rPr kumimoji="0" lang="en-US" sz="2200" b="1" i="0" u="none" strike="noStrike" kern="0" spc="150" normalizeH="0" baseline="0" noProof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  <a:hlinkClick r:id="rId3"/>
              </a:rPr>
              <a:t>Stephanie Brooks</a:t>
            </a:r>
            <a:r>
              <a:rPr kumimoji="0" lang="en-US" sz="2200" b="1" i="0" u="none" strike="noStrike" kern="0" spc="150" normalizeH="0" baseline="0" noProof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Contract Compliance</a:t>
            </a:r>
            <a:r>
              <a:rPr kumimoji="0" lang="en-US" sz="2200" b="1" i="0" u="none" strike="noStrike" kern="0" spc="150" normalizeH="0" noProof="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Officer</a:t>
            </a:r>
            <a:endParaRPr lang="en-US" sz="2800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  <a:p>
            <a:pPr marL="342900" indent="-342900" eaLnBrk="1" hangingPunct="1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22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hlinkClick r:id="rId4"/>
              </a:rPr>
              <a:t>Ross </a:t>
            </a:r>
            <a:r>
              <a:rPr lang="en-US" sz="2200" b="1" kern="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hlinkClick r:id="rId4"/>
              </a:rPr>
              <a:t>Webb</a:t>
            </a:r>
            <a:r>
              <a:rPr lang="en-US" sz="2200" b="1" kern="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, Contract Compliance </a:t>
            </a:r>
            <a:r>
              <a:rPr lang="en-US" sz="2200" b="1" kern="0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Officer</a:t>
            </a:r>
            <a:endParaRPr lang="en-US" sz="2200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  <a:p>
            <a:pPr marL="342900" lvl="0" indent="-342900" eaLnBrk="1" hangingPunct="1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2200" b="1" kern="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hlinkClick r:id="rId5"/>
              </a:rPr>
              <a:t>Deantwaine Moye</a:t>
            </a:r>
            <a:r>
              <a:rPr lang="en-US" sz="2200" b="1" kern="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, </a:t>
            </a:r>
            <a:r>
              <a:rPr lang="en-US" sz="2200" b="1" kern="0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Contract Compliance Officer</a:t>
            </a:r>
          </a:p>
          <a:p>
            <a:pPr marL="342900" indent="-342900" eaLnBrk="1" hangingPunct="1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75000"/>
              <a:buFont typeface="Arial" pitchFamily="34" charset="0"/>
              <a:buChar char="•"/>
              <a:defRPr/>
            </a:pPr>
            <a:endParaRPr lang="en-US" sz="2200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  <a:p>
            <a:pPr eaLnBrk="1" hangingPunct="1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75000"/>
              <a:defRPr/>
            </a:pPr>
            <a:endParaRPr lang="en-US" sz="2200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  <a:p>
            <a:pPr marL="342900" indent="-342900" eaLnBrk="1" hangingPunct="1">
              <a:lnSpc>
                <a:spcPct val="200000"/>
              </a:lnSpc>
              <a:spcBef>
                <a:spcPct val="20000"/>
              </a:spcBef>
              <a:buClr>
                <a:srgbClr val="FFFF00"/>
              </a:buClr>
              <a:buSzPct val="75000"/>
              <a:buFont typeface="Arial" pitchFamily="34" charset="0"/>
              <a:buChar char="•"/>
              <a:defRPr/>
            </a:pPr>
            <a:endParaRPr lang="en-US" sz="2200" b="1" kern="0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2200" b="1" kern="0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ue strands design template">
  <a:themeElements>
    <a:clrScheme name="Blue strands design template 3">
      <a:dk1>
        <a:srgbClr val="5F5F5F"/>
      </a:dk1>
      <a:lt1>
        <a:srgbClr val="DEF6F1"/>
      </a:lt1>
      <a:dk2>
        <a:srgbClr val="B2B2B2"/>
      </a:dk2>
      <a:lt2>
        <a:srgbClr val="969696"/>
      </a:lt2>
      <a:accent1>
        <a:srgbClr val="E6E6E6"/>
      </a:accent1>
      <a:accent2>
        <a:srgbClr val="8DC6FF"/>
      </a:accent2>
      <a:accent3>
        <a:srgbClr val="ECFAF7"/>
      </a:accent3>
      <a:accent4>
        <a:srgbClr val="505050"/>
      </a:accent4>
      <a:accent5>
        <a:srgbClr val="F0F0F0"/>
      </a:accent5>
      <a:accent6>
        <a:srgbClr val="7FB3E7"/>
      </a:accent6>
      <a:hlink>
        <a:srgbClr val="0066CC"/>
      </a:hlink>
      <a:folHlink>
        <a:srgbClr val="0000FF"/>
      </a:folHlink>
    </a:clrScheme>
    <a:fontScheme name="Blue strands design template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Blue strands design template 1">
        <a:dk1>
          <a:srgbClr val="0099FF"/>
        </a:dk1>
        <a:lt1>
          <a:srgbClr val="FFFFFF"/>
        </a:lt1>
        <a:dk2>
          <a:srgbClr val="0099FF"/>
        </a:dk2>
        <a:lt2>
          <a:srgbClr val="808080"/>
        </a:lt2>
        <a:accent1>
          <a:srgbClr val="B9D6E5"/>
        </a:accent1>
        <a:accent2>
          <a:srgbClr val="333399"/>
        </a:accent2>
        <a:accent3>
          <a:srgbClr val="FFFFFF"/>
        </a:accent3>
        <a:accent4>
          <a:srgbClr val="0082DA"/>
        </a:accent4>
        <a:accent5>
          <a:srgbClr val="D9E8F0"/>
        </a:accent5>
        <a:accent6>
          <a:srgbClr val="2D2D8A"/>
        </a:accent6>
        <a:hlink>
          <a:srgbClr val="3366CC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2">
        <a:dk1>
          <a:srgbClr val="808080"/>
        </a:dk1>
        <a:lt1>
          <a:srgbClr val="FFFFFF"/>
        </a:lt1>
        <a:dk2>
          <a:srgbClr val="0066CC"/>
        </a:dk2>
        <a:lt2>
          <a:srgbClr val="969696"/>
        </a:lt2>
        <a:accent1>
          <a:srgbClr val="DDDDDD"/>
        </a:accent1>
        <a:accent2>
          <a:srgbClr val="33CCFF"/>
        </a:accent2>
        <a:accent3>
          <a:srgbClr val="FFFFFF"/>
        </a:accent3>
        <a:accent4>
          <a:srgbClr val="6C6C6C"/>
        </a:accent4>
        <a:accent5>
          <a:srgbClr val="EBEBEB"/>
        </a:accent5>
        <a:accent6>
          <a:srgbClr val="2DB9E7"/>
        </a:accent6>
        <a:hlink>
          <a:srgbClr val="CC3300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3">
        <a:dk1>
          <a:srgbClr val="5F5F5F"/>
        </a:dk1>
        <a:lt1>
          <a:srgbClr val="DEF6F1"/>
        </a:lt1>
        <a:dk2>
          <a:srgbClr val="B2B2B2"/>
        </a:dk2>
        <a:lt2>
          <a:srgbClr val="969696"/>
        </a:lt2>
        <a:accent1>
          <a:srgbClr val="E6E6E6"/>
        </a:accent1>
        <a:accent2>
          <a:srgbClr val="8DC6FF"/>
        </a:accent2>
        <a:accent3>
          <a:srgbClr val="ECFAF7"/>
        </a:accent3>
        <a:accent4>
          <a:srgbClr val="505050"/>
        </a:accent4>
        <a:accent5>
          <a:srgbClr val="F0F0F0"/>
        </a:accent5>
        <a:accent6>
          <a:srgbClr val="7FB3E7"/>
        </a:accent6>
        <a:hlink>
          <a:srgbClr val="0066CC"/>
        </a:hlink>
        <a:folHlink>
          <a:srgbClr val="00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4">
        <a:dk1>
          <a:srgbClr val="3366CC"/>
        </a:dk1>
        <a:lt1>
          <a:srgbClr val="FFFFFF"/>
        </a:lt1>
        <a:dk2>
          <a:srgbClr val="66CCFF"/>
        </a:dk2>
        <a:lt2>
          <a:srgbClr val="808080"/>
        </a:lt2>
        <a:accent1>
          <a:srgbClr val="B4DCFF"/>
        </a:accent1>
        <a:accent2>
          <a:srgbClr val="CCCCFF"/>
        </a:accent2>
        <a:accent3>
          <a:srgbClr val="FFFFFF"/>
        </a:accent3>
        <a:accent4>
          <a:srgbClr val="2A56AE"/>
        </a:accent4>
        <a:accent5>
          <a:srgbClr val="D6EB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5">
        <a:dk1>
          <a:srgbClr val="808080"/>
        </a:dk1>
        <a:lt1>
          <a:srgbClr val="FFFFD9"/>
        </a:lt1>
        <a:dk2>
          <a:srgbClr val="3366CC"/>
        </a:dk2>
        <a:lt2>
          <a:srgbClr val="777777"/>
        </a:lt2>
        <a:accent1>
          <a:srgbClr val="EBEECA"/>
        </a:accent1>
        <a:accent2>
          <a:srgbClr val="99CCFF"/>
        </a:accent2>
        <a:accent3>
          <a:srgbClr val="FFFFE9"/>
        </a:accent3>
        <a:accent4>
          <a:srgbClr val="6C6C6C"/>
        </a:accent4>
        <a:accent5>
          <a:srgbClr val="F3F5E1"/>
        </a:accent5>
        <a:accent6>
          <a:srgbClr val="8AB9E7"/>
        </a:accent6>
        <a:hlink>
          <a:srgbClr val="2901BB"/>
        </a:hlink>
        <a:folHlink>
          <a:srgbClr val="FF7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6">
        <a:dk1>
          <a:srgbClr val="3366CC"/>
        </a:dk1>
        <a:lt1>
          <a:srgbClr val="008080"/>
        </a:lt1>
        <a:dk2>
          <a:srgbClr val="3399FF"/>
        </a:dk2>
        <a:lt2>
          <a:srgbClr val="005A58"/>
        </a:lt2>
        <a:accent1>
          <a:srgbClr val="8BC2FF"/>
        </a:accent1>
        <a:accent2>
          <a:srgbClr val="FFFFCC"/>
        </a:accent2>
        <a:accent3>
          <a:srgbClr val="AAC0C0"/>
        </a:accent3>
        <a:accent4>
          <a:srgbClr val="2A56AE"/>
        </a:accent4>
        <a:accent5>
          <a:srgbClr val="C4DDFF"/>
        </a:accent5>
        <a:accent6>
          <a:srgbClr val="E7E7B9"/>
        </a:accent6>
        <a:hlink>
          <a:srgbClr val="990000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7">
        <a:dk1>
          <a:srgbClr val="666666"/>
        </a:dk1>
        <a:lt1>
          <a:srgbClr val="666699"/>
        </a:lt1>
        <a:dk2>
          <a:srgbClr val="99CCFF"/>
        </a:dk2>
        <a:lt2>
          <a:srgbClr val="3E3E5C"/>
        </a:lt2>
        <a:accent1>
          <a:srgbClr val="D2D2D2"/>
        </a:accent1>
        <a:accent2>
          <a:srgbClr val="8DC6FF"/>
        </a:accent2>
        <a:accent3>
          <a:srgbClr val="B8B8CA"/>
        </a:accent3>
        <a:accent4>
          <a:srgbClr val="565656"/>
        </a:accent4>
        <a:accent5>
          <a:srgbClr val="E5E5E5"/>
        </a:accent5>
        <a:accent6>
          <a:srgbClr val="7FB3E7"/>
        </a:accent6>
        <a:hlink>
          <a:srgbClr val="0066FF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strands design template 8">
        <a:dk1>
          <a:srgbClr val="5C1F00"/>
        </a:dk1>
        <a:lt1>
          <a:srgbClr val="9C3408"/>
        </a:lt1>
        <a:dk2>
          <a:srgbClr val="800000"/>
        </a:dk2>
        <a:lt2>
          <a:srgbClr val="73BCFF"/>
        </a:lt2>
        <a:accent1>
          <a:srgbClr val="D99965"/>
        </a:accent1>
        <a:accent2>
          <a:srgbClr val="3366CC"/>
        </a:accent2>
        <a:accent3>
          <a:srgbClr val="C0AAAA"/>
        </a:accent3>
        <a:accent4>
          <a:srgbClr val="852B06"/>
        </a:accent4>
        <a:accent5>
          <a:srgbClr val="E9CAB8"/>
        </a:accent5>
        <a:accent6>
          <a:srgbClr val="2D5CB9"/>
        </a:accent6>
        <a:hlink>
          <a:srgbClr val="D3EBFF"/>
        </a:hlink>
        <a:folHlink>
          <a:srgbClr val="FED3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rands design template 9">
        <a:dk1>
          <a:srgbClr val="336699"/>
        </a:dk1>
        <a:lt1>
          <a:srgbClr val="1270AA"/>
        </a:lt1>
        <a:dk2>
          <a:srgbClr val="000000"/>
        </a:dk2>
        <a:lt2>
          <a:srgbClr val="66CCFF"/>
        </a:lt2>
        <a:accent1>
          <a:srgbClr val="AAE1FA"/>
        </a:accent1>
        <a:accent2>
          <a:srgbClr val="0033CC"/>
        </a:accent2>
        <a:accent3>
          <a:srgbClr val="AAAAAA"/>
        </a:accent3>
        <a:accent4>
          <a:srgbClr val="0E5F91"/>
        </a:accent4>
        <a:accent5>
          <a:srgbClr val="D2EEFC"/>
        </a:accent5>
        <a:accent6>
          <a:srgbClr val="002DB9"/>
        </a:accent6>
        <a:hlink>
          <a:srgbClr val="FF7500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strands design template 10">
        <a:dk1>
          <a:srgbClr val="003366"/>
        </a:dk1>
        <a:lt1>
          <a:srgbClr val="A9A9A9"/>
        </a:lt1>
        <a:dk2>
          <a:srgbClr val="000099"/>
        </a:dk2>
        <a:lt2>
          <a:srgbClr val="66CCFF"/>
        </a:lt2>
        <a:accent1>
          <a:srgbClr val="336699"/>
        </a:accent1>
        <a:accent2>
          <a:srgbClr val="3333FF"/>
        </a:accent2>
        <a:accent3>
          <a:srgbClr val="AAAACA"/>
        </a:accent3>
        <a:accent4>
          <a:srgbClr val="909090"/>
        </a:accent4>
        <a:accent5>
          <a:srgbClr val="ADB8CA"/>
        </a:accent5>
        <a:accent6>
          <a:srgbClr val="2D2DE7"/>
        </a:accent6>
        <a:hlink>
          <a:srgbClr val="66CC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2901</TotalTime>
  <Words>371</Words>
  <Application>Microsoft Office PowerPoint</Application>
  <PresentationFormat>On-screen Show (4:3)</PresentationFormat>
  <Paragraphs>82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Blue strands design template</vt:lpstr>
      <vt:lpstr>Metro</vt:lpstr>
      <vt:lpstr>Acrobat Document</vt:lpstr>
      <vt:lpstr>PowerPoint Presentation</vt:lpstr>
      <vt:lpstr>Statement of Commitment</vt:lpstr>
      <vt:lpstr>DBE Program</vt:lpstr>
      <vt:lpstr>DBE Ethnic Classifications</vt:lpstr>
      <vt:lpstr>PowerPoint Presentation</vt:lpstr>
      <vt:lpstr>Commercially Useful Function (CUF)</vt:lpstr>
      <vt:lpstr>Commercially Useful Function   Checklist</vt:lpstr>
      <vt:lpstr>Commercially Useful Function   Checklist (Cont’d)</vt:lpstr>
      <vt:lpstr>Commercially Useful Function   Checklist (Cont’d)</vt:lpstr>
      <vt:lpstr>Key Points to Remember When Completing CUF Checklist</vt:lpstr>
      <vt:lpstr>Monitoring Responsibilities</vt:lpstr>
      <vt:lpstr>PowerPoint Presentation</vt:lpstr>
      <vt:lpstr>PowerPoint Presentation</vt:lpstr>
      <vt:lpstr>CC-3 Form</vt:lpstr>
      <vt:lpstr>DBE/TNUCP Online Directory</vt:lpstr>
      <vt:lpstr>DBE/TNUCP Online Listing</vt:lpstr>
      <vt:lpstr>DBE/TNUCP Partners Listing</vt:lpstr>
      <vt:lpstr>DBE/TNUCP Online Listing Cont’d</vt:lpstr>
      <vt:lpstr>PowerPoint Presentation</vt:lpstr>
      <vt:lpstr>Small Business Development Program Team (click name for email)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Neese</dc:creator>
  <cp:lastModifiedBy>David Neese</cp:lastModifiedBy>
  <cp:revision>192</cp:revision>
  <cp:lastPrinted>1601-01-01T00:00:00Z</cp:lastPrinted>
  <dcterms:created xsi:type="dcterms:W3CDTF">1601-01-01T00:00:00Z</dcterms:created>
  <dcterms:modified xsi:type="dcterms:W3CDTF">2017-08-07T19:58:59Z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