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78" r:id="rId3"/>
  </p:sldMasterIdLst>
  <p:notesMasterIdLst>
    <p:notesMasterId r:id="rId33"/>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84" r:id="rId22"/>
    <p:sldId id="275" r:id="rId23"/>
    <p:sldId id="276" r:id="rId24"/>
    <p:sldId id="277" r:id="rId25"/>
    <p:sldId id="278" r:id="rId26"/>
    <p:sldId id="279" r:id="rId27"/>
    <p:sldId id="280" r:id="rId28"/>
    <p:sldId id="281" r:id="rId29"/>
    <p:sldId id="282" r:id="rId30"/>
    <p:sldId id="283" r:id="rId31"/>
    <p:sldId id="28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7DE7BE-FD0C-4941-A594-55C44E0BF2BA}"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6E8C96-2733-4B77-B37B-974CAF593800}" type="slidenum">
              <a:rPr lang="en-US" smtClean="0"/>
              <a:t>‹#›</a:t>
            </a:fld>
            <a:endParaRPr lang="en-US"/>
          </a:p>
        </p:txBody>
      </p:sp>
    </p:spTree>
    <p:extLst>
      <p:ext uri="{BB962C8B-B14F-4D97-AF65-F5344CB8AC3E}">
        <p14:creationId xmlns:p14="http://schemas.microsoft.com/office/powerpoint/2010/main" val="121467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215230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2163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Copple</a:t>
            </a:r>
            <a:r>
              <a:rPr lang="en-US" dirty="0"/>
              <a:t>, C. &amp; . </a:t>
            </a:r>
            <a:r>
              <a:rPr lang="en-US" dirty="0" err="1"/>
              <a:t>Bredekamp</a:t>
            </a:r>
            <a:r>
              <a:rPr lang="en-US" dirty="0"/>
              <a:t>,</a:t>
            </a:r>
            <a:r>
              <a:rPr lang="en-US" baseline="0" dirty="0"/>
              <a:t> S. (2013). Developmentally appropriate practice in early childhood programs serving children from birth to age 8. Third Edition. Washington, DC: National Association for the Education of Young Children.</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286169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Copple</a:t>
            </a:r>
            <a:r>
              <a:rPr lang="en-US" dirty="0"/>
              <a:t>, C. &amp; . </a:t>
            </a:r>
            <a:r>
              <a:rPr lang="en-US" dirty="0" err="1"/>
              <a:t>Bredekamp</a:t>
            </a:r>
            <a:r>
              <a:rPr lang="en-US" dirty="0"/>
              <a:t>,</a:t>
            </a:r>
            <a:r>
              <a:rPr lang="en-US" baseline="0" dirty="0"/>
              <a:t> S. (2013). Developmentally appropriate practice in early childhood programs serving children from birth to age 8. Third Edition. Washington, DC: National Association for the Education of </a:t>
            </a:r>
            <a:r>
              <a:rPr lang="en-US" baseline="0"/>
              <a:t>Young Children.</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52654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p>
          <a:p>
            <a:r>
              <a:rPr lang="en-US" dirty="0"/>
              <a:t>Mort, J. (2014). </a:t>
            </a:r>
            <a:r>
              <a:rPr lang="en-US" i="1" dirty="0"/>
              <a:t>Joyful interventions part</a:t>
            </a:r>
            <a:r>
              <a:rPr lang="en-US" i="1" baseline="0" dirty="0"/>
              <a:t> one: Early learning classroom essentials. </a:t>
            </a:r>
            <a:r>
              <a:rPr lang="en-US" i="0" baseline="0" dirty="0" err="1"/>
              <a:t>CreateSpace</a:t>
            </a:r>
            <a:r>
              <a:rPr lang="en-US" i="0" baseline="0" dirty="0"/>
              <a:t>, An Amazon.com Company.</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21169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13298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851016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4068906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729633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297951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496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166981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278411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447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123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13099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785754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588574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970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883863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551448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243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80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41448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018601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8316508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638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9848389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124345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650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379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989360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13083627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5209674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MweIo5dmlaM&amp;t=8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CI2dImfTPxM" TargetMode="Externa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126421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468080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23014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839483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450953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4082989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F30E3303-9927-4458-B9A5-04DD11A59A07}"/>
              </a:ext>
            </a:extLst>
          </p:cNvPr>
          <p:cNvSpPr>
            <a:spLocks noGrp="1"/>
          </p:cNvSpPr>
          <p:nvPr>
            <p:ph sz="half" idx="1"/>
          </p:nvPr>
        </p:nvSpPr>
        <p:spPr/>
        <p:txBody>
          <a:bodyPr>
            <a:normAutofit fontScale="70000" lnSpcReduction="20000"/>
          </a:bodyPr>
          <a:lstStyle/>
          <a:p>
            <a:pPr marL="0" indent="0">
              <a:buNone/>
            </a:pPr>
            <a:r>
              <a:rPr lang="en-US" sz="2400" dirty="0"/>
              <a:t>Before we dive into our Module 4 Presentations, let’s start with a Read Aloud of </a:t>
            </a:r>
            <a:r>
              <a:rPr lang="en-US" sz="2400" b="1" i="1" dirty="0"/>
              <a:t>Maple</a:t>
            </a:r>
            <a:r>
              <a:rPr lang="en-US" sz="2400" dirty="0"/>
              <a:t> by Lori Nichols. As you listen, consider new vocabulary words and concepts for knowledge building introduced with the story.   </a:t>
            </a:r>
          </a:p>
          <a:p>
            <a:pPr marL="0" indent="0">
              <a:buNone/>
            </a:pPr>
            <a:endParaRPr lang="en-US" sz="2400" dirty="0"/>
          </a:p>
          <a:p>
            <a:pPr marL="0" indent="0">
              <a:buNone/>
            </a:pPr>
            <a:r>
              <a:rPr lang="en-US" sz="2400" i="1" dirty="0"/>
              <a:t>Maple</a:t>
            </a:r>
            <a:r>
              <a:rPr lang="en-US" sz="2400" b="1" i="1" dirty="0"/>
              <a:t> </a:t>
            </a:r>
            <a:r>
              <a:rPr lang="en-US" sz="2400" dirty="0"/>
              <a:t>Read Aloud: </a:t>
            </a:r>
            <a:r>
              <a:rPr lang="en-US" sz="2400" dirty="0">
                <a:hlinkClick r:id="rId2"/>
              </a:rPr>
              <a:t>https://www.youtube.com/watch?v=MweIo5dmlaM&amp;t=8s</a:t>
            </a:r>
            <a:endParaRPr lang="en-US" sz="2400" dirty="0"/>
          </a:p>
          <a:p>
            <a:pPr marL="0" indent="0">
              <a:buNone/>
            </a:pPr>
            <a:endParaRPr lang="en-US" sz="2400" dirty="0"/>
          </a:p>
          <a:p>
            <a:pPr marL="0" indent="0">
              <a:buNone/>
            </a:pPr>
            <a:r>
              <a:rPr lang="en-US" sz="2400" dirty="0"/>
              <a:t>After hearing the book read aloud, briefly respond to these questions in the Learning Guide:</a:t>
            </a:r>
          </a:p>
          <a:p>
            <a:pPr marL="0" indent="0">
              <a:buNone/>
            </a:pPr>
            <a:endParaRPr lang="en-US" sz="2400" dirty="0"/>
          </a:p>
          <a:p>
            <a:r>
              <a:rPr lang="en-US" sz="2400" dirty="0"/>
              <a:t>What learning space of the classroom would you add the book to?</a:t>
            </a:r>
          </a:p>
          <a:p>
            <a:r>
              <a:rPr lang="en-US" sz="2400" dirty="0"/>
              <a:t>What new words and concepts children would be introduced to. </a:t>
            </a:r>
          </a:p>
          <a:p>
            <a:r>
              <a:rPr lang="en-US" sz="2400" dirty="0"/>
              <a:t>How does the text inspire lively questions and observations? </a:t>
            </a:r>
          </a:p>
          <a:p>
            <a:endParaRPr lang="en-US" dirty="0"/>
          </a:p>
        </p:txBody>
      </p:sp>
      <p:sp>
        <p:nvSpPr>
          <p:cNvPr id="3" name="Title 2">
            <a:extLst>
              <a:ext uri="{FF2B5EF4-FFF2-40B4-BE49-F238E27FC236}">
                <a16:creationId xmlns:a16="http://schemas.microsoft.com/office/drawing/2014/main" xmlns="" id="{4B59B799-6F92-4667-82CD-79B4D90190D8}"/>
              </a:ext>
            </a:extLst>
          </p:cNvPr>
          <p:cNvSpPr>
            <a:spLocks noGrp="1"/>
          </p:cNvSpPr>
          <p:nvPr>
            <p:ph type="title"/>
          </p:nvPr>
        </p:nvSpPr>
        <p:spPr/>
        <p:txBody>
          <a:bodyPr/>
          <a:lstStyle/>
          <a:p>
            <a:r>
              <a:rPr lang="en-US" dirty="0"/>
              <a:t>Let’s begin with a Read Aloud</a:t>
            </a:r>
          </a:p>
        </p:txBody>
      </p:sp>
      <p:pic>
        <p:nvPicPr>
          <p:cNvPr id="7" name="Content Placeholder 6">
            <a:extLst>
              <a:ext uri="{FF2B5EF4-FFF2-40B4-BE49-F238E27FC236}">
                <a16:creationId xmlns:a16="http://schemas.microsoft.com/office/drawing/2014/main" xmlns="" id="{F0FD39F4-C0A7-4B5B-8564-163D0CCD4728}"/>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7086600" y="2491581"/>
            <a:ext cx="2133600" cy="2133600"/>
          </a:xfrm>
        </p:spPr>
      </p:pic>
      <p:sp>
        <p:nvSpPr>
          <p:cNvPr id="5" name="Slide Number Placeholder 4">
            <a:extLst>
              <a:ext uri="{FF2B5EF4-FFF2-40B4-BE49-F238E27FC236}">
                <a16:creationId xmlns:a16="http://schemas.microsoft.com/office/drawing/2014/main" xmlns="" id="{4EB33661-A8EA-4C2E-B425-21D0221BA177}"/>
              </a:ext>
            </a:extLst>
          </p:cNvPr>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2016293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371601"/>
            <a:ext cx="8382000" cy="4449763"/>
          </a:xfrm>
        </p:spPr>
        <p:txBody>
          <a:bodyPr>
            <a:normAutofit lnSpcReduction="10000"/>
          </a:bodyPr>
          <a:lstStyle/>
          <a:p>
            <a:pPr marL="0" indent="0">
              <a:buNone/>
            </a:pPr>
            <a:r>
              <a:rPr lang="en-US" sz="2000" dirty="0"/>
              <a:t>Let’s look again through the books you received in your Early Literacy Matters start-up bag. This time, you are looking for books to add to specific learning spaces in your classroom that contain rich vocabulary words and new concepts to build children’s knowledge around.  </a:t>
            </a:r>
          </a:p>
          <a:p>
            <a:pPr marL="0" indent="0">
              <a:buNone/>
            </a:pPr>
            <a:endParaRPr lang="en-US" sz="1200" dirty="0"/>
          </a:p>
          <a:p>
            <a:pPr marL="0" indent="0">
              <a:buNone/>
            </a:pPr>
            <a:r>
              <a:rPr lang="en-US" sz="2000" dirty="0"/>
              <a:t>After looking through the book set, select one book that you think contains new vocabulary words and descriptive language. Read the story aloud to yourself and briefly respond to these questions in the Learning Guide:</a:t>
            </a:r>
          </a:p>
          <a:p>
            <a:r>
              <a:rPr lang="en-US" sz="2000" dirty="0"/>
              <a:t>Which book did you select?</a:t>
            </a:r>
          </a:p>
          <a:p>
            <a:r>
              <a:rPr lang="en-US" sz="2000" dirty="0"/>
              <a:t>What learning space of the classroom would you add the book to?</a:t>
            </a:r>
          </a:p>
          <a:p>
            <a:r>
              <a:rPr lang="en-US" sz="2000" dirty="0"/>
              <a:t>What new words and concepts would children be introduced to? </a:t>
            </a:r>
          </a:p>
          <a:p>
            <a:r>
              <a:rPr lang="en-US" sz="2000" dirty="0"/>
              <a:t>How does the text inspire lively questions and observations? </a:t>
            </a:r>
          </a:p>
          <a:p>
            <a:endParaRPr lang="en-US" sz="2000" dirty="0"/>
          </a:p>
          <a:p>
            <a:pPr marL="0" indent="0">
              <a:buNone/>
            </a:pPr>
            <a:endParaRPr lang="en-US" sz="2000" dirty="0"/>
          </a:p>
          <a:p>
            <a:endParaRPr lang="en-US" dirty="0"/>
          </a:p>
        </p:txBody>
      </p:sp>
      <p:sp>
        <p:nvSpPr>
          <p:cNvPr id="3" name="Title 2"/>
          <p:cNvSpPr>
            <a:spLocks noGrp="1"/>
          </p:cNvSpPr>
          <p:nvPr>
            <p:ph type="title"/>
          </p:nvPr>
        </p:nvSpPr>
        <p:spPr/>
        <p:txBody>
          <a:bodyPr/>
          <a:lstStyle/>
          <a:p>
            <a:r>
              <a:rPr lang="en-US" dirty="0"/>
              <a:t>Next, Let’s look at your books…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112101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Presentation 1: Creating Book-and-Language Rich Learning Spaces</a:t>
            </a:r>
          </a:p>
          <a:p>
            <a:pPr marL="0" indent="0">
              <a:buNone/>
            </a:pPr>
            <a:endParaRPr lang="en-US" b="1" dirty="0"/>
          </a:p>
          <a:p>
            <a:pPr marL="0" indent="0">
              <a:buNone/>
            </a:pPr>
            <a:r>
              <a:rPr lang="en-US" dirty="0"/>
              <a:t>Let’s begin with a video clip which highlights creating book-and-language rich learning spaces for infants, toddlers, and young children, and the important role the teacher plays in supporting this development.</a:t>
            </a:r>
          </a:p>
          <a:p>
            <a:pPr marL="0" indent="0">
              <a:buNone/>
            </a:pPr>
            <a:endParaRPr lang="en-US" sz="1800" dirty="0"/>
          </a:p>
          <a:p>
            <a:pPr marL="0" indent="0">
              <a:buNone/>
            </a:pPr>
            <a:r>
              <a:rPr lang="en-US" sz="1800" dirty="0">
                <a:hlinkClick r:id="rId2"/>
              </a:rPr>
              <a:t>https://www.youtube.com/watch?v=CI2dImfTPxM</a:t>
            </a: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3" name="Title 2"/>
          <p:cNvSpPr>
            <a:spLocks noGrp="1"/>
          </p:cNvSpPr>
          <p:nvPr>
            <p:ph type="title"/>
          </p:nvPr>
        </p:nvSpPr>
        <p:spPr>
          <a:xfrm>
            <a:off x="1828800" y="304800"/>
            <a:ext cx="8305800" cy="838200"/>
          </a:xfrm>
        </p:spPr>
        <p:txBody>
          <a:bodyPr>
            <a:no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Presentation 1: Creating Book-and-Language Rich Learning Spaces</a:t>
            </a:r>
            <a:br>
              <a:rPr lang="en-US" sz="2000" dirty="0">
                <a:latin typeface="Open Sans" panose="020B0606030504020204" pitchFamily="34" charset="0"/>
                <a:ea typeface="Open Sans" panose="020B0606030504020204" pitchFamily="34" charset="0"/>
                <a:cs typeface="Open Sans" panose="020B0606030504020204" pitchFamily="34" charset="0"/>
              </a:rPr>
            </a:br>
            <a:r>
              <a:rPr lang="en-US" sz="2000" dirty="0">
                <a:latin typeface="Open Sans" panose="020B0606030504020204" pitchFamily="34" charset="0"/>
                <a:ea typeface="Open Sans" panose="020B0606030504020204" pitchFamily="34" charset="0"/>
                <a:cs typeface="Open Sans" panose="020B0606030504020204" pitchFamily="34" charset="0"/>
              </a:rPr>
              <a:t>Infants and Toddlers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
        <p:nvSpPr>
          <p:cNvPr id="12" name="Rectangle 7"/>
          <p:cNvSpPr>
            <a:spLocks noChangeArrowheads="1"/>
          </p:cNvSpPr>
          <p:nvPr/>
        </p:nvSpPr>
        <p:spPr bwMode="auto">
          <a:xfrm>
            <a:off x="2347914" y="3122226"/>
            <a:ext cx="5693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200" dirty="0">
                <a:solidFill>
                  <a:srgbClr val="212121"/>
                </a:solidFill>
                <a:latin typeface="Times New Roman" pitchFamily="18" charset="0"/>
                <a:cs typeface="Times New Roman" pitchFamily="18" charset="0"/>
              </a:rPr>
              <a:t>          </a:t>
            </a:r>
          </a:p>
        </p:txBody>
      </p:sp>
    </p:spTree>
    <p:extLst>
      <p:ext uri="{BB962C8B-B14F-4D97-AF65-F5344CB8AC3E}">
        <p14:creationId xmlns:p14="http://schemas.microsoft.com/office/powerpoint/2010/main" val="426548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As you just heard in the video clip, the adult plays a critical role in developing children’s early language and literacy skills by designing spaces which provide repeated opportunities for children to:</a:t>
            </a:r>
          </a:p>
          <a:p>
            <a:pPr marL="0" indent="0">
              <a:buNone/>
            </a:pPr>
            <a:endParaRPr lang="en-US" dirty="0"/>
          </a:p>
          <a:p>
            <a:r>
              <a:rPr lang="en-US" dirty="0"/>
              <a:t>Listen and respond to stories and conversations </a:t>
            </a:r>
          </a:p>
          <a:p>
            <a:r>
              <a:rPr lang="en-US" dirty="0"/>
              <a:t>Speaking, interacting, expressing, and sharing ideas with others</a:t>
            </a:r>
          </a:p>
          <a:p>
            <a:r>
              <a:rPr lang="en-US" dirty="0"/>
              <a:t>Explore and investigate</a:t>
            </a:r>
          </a:p>
          <a:p>
            <a:r>
              <a:rPr lang="en-US" dirty="0"/>
              <a:t>Imagine and create</a:t>
            </a:r>
          </a:p>
          <a:p>
            <a:r>
              <a:rPr lang="en-US" dirty="0"/>
              <a:t>Think and problem-solve</a:t>
            </a:r>
          </a:p>
          <a:p>
            <a:pPr marL="0" indent="0">
              <a:buNone/>
            </a:pPr>
            <a:endParaRPr lang="en-US" dirty="0"/>
          </a:p>
          <a:p>
            <a:pPr marL="0" indent="0">
              <a:buNone/>
            </a:pPr>
            <a:endParaRPr lang="en-US" dirty="0"/>
          </a:p>
          <a:p>
            <a:pPr marL="0" indent="0">
              <a:buNone/>
            </a:pPr>
            <a:r>
              <a:rPr lang="en-US" dirty="0"/>
              <a:t>Let’s look at each of these strategies more closely so you can reflect and on how you can use them to foster your children’s oral language.  </a:t>
            </a:r>
          </a:p>
          <a:p>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Creating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1895159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AB766073-6265-44C5-A8C0-B23D4293DD78}"/>
              </a:ext>
            </a:extLst>
          </p:cNvPr>
          <p:cNvSpPr>
            <a:spLocks noGrp="1"/>
          </p:cNvSpPr>
          <p:nvPr>
            <p:ph sz="half" idx="1"/>
          </p:nvPr>
        </p:nvSpPr>
        <p:spPr/>
        <p:txBody>
          <a:bodyPr>
            <a:normAutofit fontScale="62500" lnSpcReduction="20000"/>
          </a:bodyPr>
          <a:lstStyle/>
          <a:p>
            <a:r>
              <a:rPr lang="en-US" sz="2400" dirty="0"/>
              <a:t>One of the best places for infants and toddlers to listen and respond to stories is on the laps of teachers! </a:t>
            </a:r>
          </a:p>
          <a:p>
            <a:endParaRPr lang="en-US" sz="2400" dirty="0"/>
          </a:p>
          <a:p>
            <a:r>
              <a:rPr lang="en-US" sz="2400" dirty="0"/>
              <a:t>Interactive board books allow infants and toddlers to respond to stories. They especially enjoy feeling textures as well as pointing and naming objects pictured in the books. It’s important to make these types of books accessible and available for these little ones to explore.</a:t>
            </a:r>
          </a:p>
          <a:p>
            <a:endParaRPr lang="en-US" sz="2400" dirty="0"/>
          </a:p>
          <a:p>
            <a:r>
              <a:rPr lang="en-US" sz="2400" dirty="0"/>
              <a:t>Finger puppets and story mitts provide wonderful opportunities for infants and toddlers to interact with story characters as the stories are retold or songs song by the adult.</a:t>
            </a:r>
          </a:p>
          <a:p>
            <a:endParaRPr lang="en-US" sz="2400" dirty="0"/>
          </a:p>
          <a:p>
            <a:r>
              <a:rPr lang="en-US" sz="2400" dirty="0"/>
              <a:t>What other types of learning spaces and materials would provide opportunities for infants and toddlers to listen and respond to stories and songs?</a:t>
            </a:r>
          </a:p>
          <a:p>
            <a:endParaRPr lang="en-US" dirty="0"/>
          </a:p>
        </p:txBody>
      </p:sp>
      <p:sp>
        <p:nvSpPr>
          <p:cNvPr id="3" name="Title 2">
            <a:extLst>
              <a:ext uri="{FF2B5EF4-FFF2-40B4-BE49-F238E27FC236}">
                <a16:creationId xmlns:a16="http://schemas.microsoft.com/office/drawing/2014/main" xmlns="" id="{CE030AF2-3254-437D-A3F5-80210188303A}"/>
              </a:ext>
            </a:extLst>
          </p:cNvPr>
          <p:cNvSpPr>
            <a:spLocks noGrp="1"/>
          </p:cNvSpPr>
          <p:nvPr>
            <p:ph type="title"/>
          </p:nvPr>
        </p:nvSpPr>
        <p:spPr/>
        <p:txBody>
          <a:bodyPr>
            <a:normAutofit fontScale="90000"/>
          </a:bodyPr>
          <a:lstStyle/>
          <a:p>
            <a:r>
              <a:rPr lang="en-US" dirty="0">
                <a:latin typeface="Open Sans" panose="020B0606030504020204" pitchFamily="34" charset="0"/>
                <a:ea typeface="Open Sans" panose="020B0606030504020204" pitchFamily="34" charset="0"/>
                <a:cs typeface="Open Sans" panose="020B0606030504020204" pitchFamily="34" charset="0"/>
              </a:rPr>
              <a:t>Spaces to Listen &amp; Respond to Stories</a:t>
            </a:r>
            <a:br>
              <a:rPr lang="en-US" dirty="0">
                <a:latin typeface="Open Sans" panose="020B0606030504020204" pitchFamily="34" charset="0"/>
                <a:ea typeface="Open Sans" panose="020B0606030504020204" pitchFamily="34" charset="0"/>
                <a:cs typeface="Open Sans" panose="020B0606030504020204" pitchFamily="34" charset="0"/>
              </a:rPr>
            </a:br>
            <a:r>
              <a:rPr lang="en-US" dirty="0">
                <a:latin typeface="Open Sans" panose="020B0606030504020204" pitchFamily="34" charset="0"/>
                <a:ea typeface="Open Sans" panose="020B0606030504020204" pitchFamily="34" charset="0"/>
                <a:cs typeface="Open Sans" panose="020B0606030504020204" pitchFamily="34" charset="0"/>
              </a:rPr>
              <a:t>Infants and Toddlers</a:t>
            </a:r>
            <a:endParaRPr lang="en-US" dirty="0"/>
          </a:p>
        </p:txBody>
      </p:sp>
      <p:pic>
        <p:nvPicPr>
          <p:cNvPr id="7" name="Content Placeholder 6">
            <a:extLst>
              <a:ext uri="{FF2B5EF4-FFF2-40B4-BE49-F238E27FC236}">
                <a16:creationId xmlns:a16="http://schemas.microsoft.com/office/drawing/2014/main" xmlns="" id="{4DA58C7B-D5CE-4257-B422-EC7FFED897E5}"/>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172988" y="2209801"/>
            <a:ext cx="4114800" cy="2106777"/>
          </a:xfrm>
        </p:spPr>
      </p:pic>
      <p:sp>
        <p:nvSpPr>
          <p:cNvPr id="5" name="Slide Number Placeholder 4">
            <a:extLst>
              <a:ext uri="{FF2B5EF4-FFF2-40B4-BE49-F238E27FC236}">
                <a16:creationId xmlns:a16="http://schemas.microsoft.com/office/drawing/2014/main" xmlns="" id="{43D5A7F1-C227-4241-B542-95D0B937FD5F}"/>
              </a:ext>
            </a:extLst>
          </p:cNvPr>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1241653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E68F9F8-59CC-41BB-A872-66D99AD07777}"/>
              </a:ext>
            </a:extLst>
          </p:cNvPr>
          <p:cNvSpPr>
            <a:spLocks noGrp="1"/>
          </p:cNvSpPr>
          <p:nvPr>
            <p:ph sz="half" idx="1"/>
          </p:nvPr>
        </p:nvSpPr>
        <p:spPr/>
        <p:txBody>
          <a:bodyPr>
            <a:normAutofit fontScale="85000" lnSpcReduction="20000"/>
          </a:bodyPr>
          <a:lstStyle/>
          <a:p>
            <a:pPr marL="0" indent="0">
              <a:buNone/>
            </a:pPr>
            <a:endParaRPr lang="en-US" sz="2400" dirty="0"/>
          </a:p>
          <a:p>
            <a:pPr marL="0" indent="0">
              <a:buNone/>
            </a:pPr>
            <a:r>
              <a:rPr lang="en-US" sz="2400" dirty="0"/>
              <a:t>When designing learning spaces for toddlers, safety comes first. Choose safe, non-toxic materials that are varied in texture, size, and shape to stimulate interaction with others. Toddlers mostly interact with adult caregivers and become more interested in interacting with other toddlers. When you look at the learning spaces within your environment, are there spaces that invite toddlers to interact and respond with others?</a:t>
            </a:r>
          </a:p>
          <a:p>
            <a:pPr marL="0" indent="0">
              <a:buNone/>
            </a:pPr>
            <a:endParaRPr lang="en-US" sz="2400" dirty="0"/>
          </a:p>
          <a:p>
            <a:pPr marL="0" indent="0">
              <a:buNone/>
            </a:pPr>
            <a:r>
              <a:rPr lang="en-US" sz="2400" dirty="0"/>
              <a:t>The addition of rocking chairs, soft floor spaces, and tables where adults and toddlers can sit together provide wonderful opportunities for meaningful engagement.</a:t>
            </a:r>
          </a:p>
          <a:p>
            <a:endParaRPr lang="en-US" dirty="0"/>
          </a:p>
        </p:txBody>
      </p:sp>
      <p:sp>
        <p:nvSpPr>
          <p:cNvPr id="3" name="Title 2">
            <a:extLst>
              <a:ext uri="{FF2B5EF4-FFF2-40B4-BE49-F238E27FC236}">
                <a16:creationId xmlns:a16="http://schemas.microsoft.com/office/drawing/2014/main" xmlns="" id="{325CF389-23BD-4DD0-9E06-E96DC63AEB53}"/>
              </a:ext>
            </a:extLst>
          </p:cNvPr>
          <p:cNvSpPr>
            <a:spLocks noGrp="1"/>
          </p:cNvSpPr>
          <p:nvPr>
            <p:ph type="title"/>
          </p:nvPr>
        </p:nvSpPr>
        <p:spPr/>
        <p:txBody>
          <a:bodyPr>
            <a:normAutofit fontScale="90000"/>
          </a:bodyPr>
          <a:lstStyle/>
          <a:p>
            <a:r>
              <a:rPr lang="en-US" dirty="0"/>
              <a:t>Spaces to Interact and Respond to Others</a:t>
            </a:r>
            <a:br>
              <a:rPr lang="en-US" dirty="0"/>
            </a:br>
            <a:r>
              <a:rPr lang="en-US" dirty="0"/>
              <a:t>Toddlers</a:t>
            </a:r>
          </a:p>
        </p:txBody>
      </p:sp>
      <p:sp>
        <p:nvSpPr>
          <p:cNvPr id="5" name="Slide Number Placeholder 4">
            <a:extLst>
              <a:ext uri="{FF2B5EF4-FFF2-40B4-BE49-F238E27FC236}">
                <a16:creationId xmlns:a16="http://schemas.microsoft.com/office/drawing/2014/main" xmlns="" id="{65B59661-44CD-485D-840A-16814E48B3EF}"/>
              </a:ext>
            </a:extLst>
          </p:cNvPr>
          <p:cNvSpPr>
            <a:spLocks noGrp="1"/>
          </p:cNvSpPr>
          <p:nvPr>
            <p:ph type="sldNum" sz="quarter" idx="12"/>
          </p:nvPr>
        </p:nvSpPr>
        <p:spPr/>
        <p:txBody>
          <a:bodyPr/>
          <a:lstStyle/>
          <a:p>
            <a:fld id="{86D2451E-3285-438B-B188-C22B2A012BF6}" type="slidenum">
              <a:rPr lang="en-US" smtClean="0"/>
              <a:pPr/>
              <a:t>12</a:t>
            </a:fld>
            <a:endParaRPr lang="en-US" dirty="0"/>
          </a:p>
        </p:txBody>
      </p:sp>
      <p:pic>
        <p:nvPicPr>
          <p:cNvPr id="15" name="Content Placeholder 14">
            <a:extLst>
              <a:ext uri="{FF2B5EF4-FFF2-40B4-BE49-F238E27FC236}">
                <a16:creationId xmlns:a16="http://schemas.microsoft.com/office/drawing/2014/main" xmlns="" id="{CF9E75DC-1A2D-44BE-A619-35E4C6D17221}"/>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399907"/>
            <a:ext cx="4114800" cy="2316948"/>
          </a:xfrm>
        </p:spPr>
      </p:pic>
    </p:spTree>
    <p:extLst>
      <p:ext uri="{BB962C8B-B14F-4D97-AF65-F5344CB8AC3E}">
        <p14:creationId xmlns:p14="http://schemas.microsoft.com/office/powerpoint/2010/main" val="4279682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2EAC77E-A0E1-4BAD-8DFF-A6423870BF15}"/>
              </a:ext>
            </a:extLst>
          </p:cNvPr>
          <p:cNvSpPr>
            <a:spLocks noGrp="1"/>
          </p:cNvSpPr>
          <p:nvPr>
            <p:ph sz="half" idx="1"/>
          </p:nvPr>
        </p:nvSpPr>
        <p:spPr/>
        <p:txBody>
          <a:bodyPr>
            <a:normAutofit fontScale="85000" lnSpcReduction="20000"/>
          </a:bodyPr>
          <a:lstStyle/>
          <a:p>
            <a:endParaRPr lang="en-US" sz="2400" dirty="0"/>
          </a:p>
          <a:p>
            <a:pPr marL="0" indent="0">
              <a:buNone/>
            </a:pPr>
            <a:r>
              <a:rPr lang="en-US" sz="2400" dirty="0"/>
              <a:t>Toddler dramatic play spaces offer children the opportunity to role play what they see adults doing in the home. They are very curious about the use of cooking and cleaning tools. They enjoy stirring, scooping, pouring, sweeping, and banging on pots and pans. </a:t>
            </a:r>
          </a:p>
          <a:p>
            <a:pPr marL="0" indent="0">
              <a:buNone/>
            </a:pPr>
            <a:endParaRPr lang="en-US" sz="2400" dirty="0"/>
          </a:p>
          <a:p>
            <a:pPr marL="0" indent="0">
              <a:buNone/>
            </a:pPr>
            <a:r>
              <a:rPr lang="en-US" sz="2400" dirty="0"/>
              <a:t>Adding books about family life, cooking, and cleaning would stimulate toddlers’ interest in seeing book characters engaged in cooking and cleaning activities. Including books to read to “babies” would allow children to take on the role of family members “reading to babies.” </a:t>
            </a:r>
          </a:p>
          <a:p>
            <a:endParaRPr lang="en-US" dirty="0"/>
          </a:p>
        </p:txBody>
      </p:sp>
      <p:sp>
        <p:nvSpPr>
          <p:cNvPr id="3" name="Title 2">
            <a:extLst>
              <a:ext uri="{FF2B5EF4-FFF2-40B4-BE49-F238E27FC236}">
                <a16:creationId xmlns:a16="http://schemas.microsoft.com/office/drawing/2014/main" xmlns="" id="{4471EDEE-0EA5-4960-BF2F-7BACBB800B3B}"/>
              </a:ext>
            </a:extLst>
          </p:cNvPr>
          <p:cNvSpPr>
            <a:spLocks noGrp="1"/>
          </p:cNvSpPr>
          <p:nvPr>
            <p:ph type="title"/>
          </p:nvPr>
        </p:nvSpPr>
        <p:spPr/>
        <p:txBody>
          <a:bodyPr>
            <a:normAutofit fontScale="90000"/>
          </a:bodyPr>
          <a:lstStyle/>
          <a:p>
            <a:r>
              <a:rPr lang="en-US" dirty="0"/>
              <a:t>Spaces to Interact and Respond to Others</a:t>
            </a:r>
            <a:br>
              <a:rPr lang="en-US" dirty="0"/>
            </a:br>
            <a:r>
              <a:rPr lang="en-US" dirty="0"/>
              <a:t>Toddlers</a:t>
            </a:r>
          </a:p>
        </p:txBody>
      </p:sp>
      <p:sp>
        <p:nvSpPr>
          <p:cNvPr id="5" name="Slide Number Placeholder 4">
            <a:extLst>
              <a:ext uri="{FF2B5EF4-FFF2-40B4-BE49-F238E27FC236}">
                <a16:creationId xmlns:a16="http://schemas.microsoft.com/office/drawing/2014/main" xmlns="" id="{02508E1F-6922-4D32-A31C-03943CCA2409}"/>
              </a:ext>
            </a:extLst>
          </p:cNvPr>
          <p:cNvSpPr>
            <a:spLocks noGrp="1"/>
          </p:cNvSpPr>
          <p:nvPr>
            <p:ph type="sldNum" sz="quarter" idx="12"/>
          </p:nvPr>
        </p:nvSpPr>
        <p:spPr/>
        <p:txBody>
          <a:bodyPr/>
          <a:lstStyle/>
          <a:p>
            <a:fld id="{86D2451E-3285-438B-B188-C22B2A012BF6}" type="slidenum">
              <a:rPr lang="en-US" smtClean="0"/>
              <a:pPr/>
              <a:t>13</a:t>
            </a:fld>
            <a:endParaRPr lang="en-US" dirty="0"/>
          </a:p>
        </p:txBody>
      </p:sp>
      <p:pic>
        <p:nvPicPr>
          <p:cNvPr id="11" name="Content Placeholder 10">
            <a:extLst>
              <a:ext uri="{FF2B5EF4-FFF2-40B4-BE49-F238E27FC236}">
                <a16:creationId xmlns:a16="http://schemas.microsoft.com/office/drawing/2014/main" xmlns="" id="{B3DD519D-3B48-454D-A7F3-6822068F5CE6}"/>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015331"/>
            <a:ext cx="4114800" cy="3086100"/>
          </a:xfrm>
        </p:spPr>
      </p:pic>
    </p:spTree>
    <p:extLst>
      <p:ext uri="{BB962C8B-B14F-4D97-AF65-F5344CB8AC3E}">
        <p14:creationId xmlns:p14="http://schemas.microsoft.com/office/powerpoint/2010/main" val="3239601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2000" dirty="0"/>
          </a:p>
          <a:p>
            <a:pPr marL="0" indent="0">
              <a:buNone/>
            </a:pPr>
            <a:r>
              <a:rPr lang="en-US" sz="2000" dirty="0"/>
              <a:t>How might books be added to these toddler learning spaces to create richer interactions?</a:t>
            </a:r>
          </a:p>
          <a:p>
            <a:r>
              <a:rPr lang="en-US" sz="2000" dirty="0"/>
              <a:t>Block Center: equipped with blocks of various sizes and textures, and added props</a:t>
            </a:r>
          </a:p>
          <a:p>
            <a:r>
              <a:rPr lang="en-US" sz="2000" dirty="0"/>
              <a:t>A Sink/Float Center: equipped with water, floating and non-floating objects, and tub</a:t>
            </a:r>
          </a:p>
          <a:p>
            <a:r>
              <a:rPr lang="en-US" sz="2000" dirty="0"/>
              <a:t>Art Center: equipped with safe, non-toxic, open-ended materials to create art pieces</a:t>
            </a:r>
          </a:p>
          <a:p>
            <a:r>
              <a:rPr lang="en-US" sz="2000" dirty="0"/>
              <a:t>Sensory Center: equipped with various textured objects, tub, and pouring/scooping cups</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Spaces to Interact and Respond to Others</a:t>
            </a:r>
            <a:br>
              <a:rPr lang="en-US" dirty="0"/>
            </a:br>
            <a:r>
              <a:rPr lang="en-US" dirty="0"/>
              <a:t>Toddlers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145516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Children learn best through exploration using their five senses. Employing all five senses, allows children to investigate new objects and concepts and to make meaningful, connections between what is known and new.</a:t>
            </a:r>
          </a:p>
          <a:p>
            <a:pPr marL="0" indent="0">
              <a:buNone/>
            </a:pPr>
            <a:endParaRPr lang="en-US" dirty="0"/>
          </a:p>
          <a:p>
            <a:pPr marL="0" indent="0">
              <a:buNone/>
            </a:pPr>
            <a:r>
              <a:rPr lang="en-US" dirty="0"/>
              <a:t>Even non-mobile infants should be “moved periodically throughout the day to give them different perspectives and a reasonable variety in what children are able to look at and explore” (</a:t>
            </a:r>
            <a:r>
              <a:rPr lang="en-US" dirty="0" err="1"/>
              <a:t>Copple</a:t>
            </a:r>
            <a:r>
              <a:rPr lang="en-US" dirty="0"/>
              <a:t> &amp; </a:t>
            </a:r>
            <a:r>
              <a:rPr lang="en-US" dirty="0" err="1"/>
              <a:t>Bredekamp</a:t>
            </a:r>
            <a:r>
              <a:rPr lang="en-US" dirty="0"/>
              <a:t>, 2013, p. 81).</a:t>
            </a:r>
          </a:p>
          <a:p>
            <a:pPr marL="0" indent="0">
              <a:buNone/>
            </a:pPr>
            <a:endParaRPr lang="en-US" dirty="0"/>
          </a:p>
          <a:p>
            <a:pPr marL="0" indent="0">
              <a:buNone/>
            </a:pPr>
            <a:r>
              <a:rPr lang="en-US" dirty="0"/>
              <a:t>Toddler play and learning areas should be “organized into interest or activity areas, including areas for concentrated small-group play, solitary play, dramatic play, and construction” (</a:t>
            </a:r>
            <a:r>
              <a:rPr lang="en-US" dirty="0" err="1"/>
              <a:t>Copple</a:t>
            </a:r>
            <a:r>
              <a:rPr lang="en-US" dirty="0"/>
              <a:t> &amp; </a:t>
            </a:r>
            <a:r>
              <a:rPr lang="en-US" dirty="0" err="1"/>
              <a:t>Bredekamp</a:t>
            </a:r>
            <a:r>
              <a:rPr lang="en-US" dirty="0"/>
              <a:t>, 2013, p. 97). </a:t>
            </a:r>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Spaces to Explore and Investigate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2417795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Preschool children need “extended time periods in learning centers (at least 60 minutes) so that children are able to get deeply involved in an activity and sustain dramatic play, construction, and other activities at a complex level. Children need ample time and opportunity to investigate what sparks their curiosity” (</a:t>
            </a:r>
            <a:r>
              <a:rPr lang="en-US" dirty="0" err="1"/>
              <a:t>Copple</a:t>
            </a:r>
            <a:r>
              <a:rPr lang="en-US" dirty="0"/>
              <a:t> &amp; </a:t>
            </a:r>
            <a:r>
              <a:rPr lang="en-US" dirty="0" err="1"/>
              <a:t>Bredekamp</a:t>
            </a:r>
            <a:r>
              <a:rPr lang="en-US" dirty="0"/>
              <a:t>, 2013, p, 153).  </a:t>
            </a:r>
          </a:p>
          <a:p>
            <a:pPr marL="0" indent="0">
              <a:buNone/>
            </a:pPr>
            <a:endParaRPr lang="en-US" dirty="0"/>
          </a:p>
          <a:p>
            <a:pPr marL="0" indent="0">
              <a:buNone/>
            </a:pPr>
            <a:r>
              <a:rPr lang="en-US" dirty="0"/>
              <a:t>Looking at your own classroom space for infants, toddlers, or preschoolers, what opportunities do children have to explore and investigate using their five senses?</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Spaces to Explore and Investigate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a:t>
            </a:fld>
            <a:endParaRPr lang="en-US" dirty="0"/>
          </a:p>
        </p:txBody>
      </p:sp>
    </p:spTree>
    <p:extLst>
      <p:ext uri="{BB962C8B-B14F-4D97-AF65-F5344CB8AC3E}">
        <p14:creationId xmlns:p14="http://schemas.microsoft.com/office/powerpoint/2010/main" val="1303872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F5596B5-8F35-475D-8CA5-C81791D05249}"/>
              </a:ext>
            </a:extLst>
          </p:cNvPr>
          <p:cNvSpPr>
            <a:spLocks noGrp="1"/>
          </p:cNvSpPr>
          <p:nvPr>
            <p:ph sz="half" idx="1"/>
          </p:nvPr>
        </p:nvSpPr>
        <p:spPr/>
        <p:txBody>
          <a:bodyPr>
            <a:normAutofit fontScale="25000" lnSpcReduction="20000"/>
          </a:bodyPr>
          <a:lstStyle/>
          <a:p>
            <a:r>
              <a:rPr lang="en-US" sz="6400" dirty="0"/>
              <a:t>The inclusion of open-ended learning materials in various learning spaces provide children with endless opportunities to imagine and be creative.</a:t>
            </a:r>
          </a:p>
          <a:p>
            <a:pPr marL="0" indent="0">
              <a:buNone/>
            </a:pPr>
            <a:endParaRPr lang="en-US" sz="6400" dirty="0"/>
          </a:p>
          <a:p>
            <a:r>
              <a:rPr lang="en-US" sz="6400" dirty="0"/>
              <a:t>Learning can also extend to outdoor spaces. Children are very curious about objects found in nature. They enjoy the freedom that comes with exploring the outdoor environment. Children love to lay in the grass and look at clouds passing by in the sky. They try to interpret cloud shapes and relate them to familiar things. Even infants enjoy watching clouds from the stroller. The outdoor environment allows children to be creative in their movement and play.</a:t>
            </a:r>
          </a:p>
          <a:p>
            <a:endParaRPr lang="en-US" sz="6400" dirty="0"/>
          </a:p>
          <a:p>
            <a:r>
              <a:rPr lang="en-US" sz="6400" dirty="0"/>
              <a:t>What kinds of learning do your children experience in the outdoor environment of your program?</a:t>
            </a:r>
          </a:p>
          <a:p>
            <a:endParaRPr lang="en-US" dirty="0"/>
          </a:p>
        </p:txBody>
      </p:sp>
      <p:sp>
        <p:nvSpPr>
          <p:cNvPr id="3" name="Title 2">
            <a:extLst>
              <a:ext uri="{FF2B5EF4-FFF2-40B4-BE49-F238E27FC236}">
                <a16:creationId xmlns:a16="http://schemas.microsoft.com/office/drawing/2014/main" xmlns="" id="{37046519-487F-4A33-A48B-85D682E117A6}"/>
              </a:ext>
            </a:extLst>
          </p:cNvPr>
          <p:cNvSpPr>
            <a:spLocks noGrp="1"/>
          </p:cNvSpPr>
          <p:nvPr>
            <p:ph type="title"/>
          </p:nvPr>
        </p:nvSpPr>
        <p:spPr/>
        <p:txBody>
          <a:bodyPr/>
          <a:lstStyle/>
          <a:p>
            <a:r>
              <a:rPr lang="en-US" dirty="0"/>
              <a:t>Spaces to Imagine and Be Creative</a:t>
            </a:r>
          </a:p>
        </p:txBody>
      </p:sp>
      <p:sp>
        <p:nvSpPr>
          <p:cNvPr id="5" name="Slide Number Placeholder 4">
            <a:extLst>
              <a:ext uri="{FF2B5EF4-FFF2-40B4-BE49-F238E27FC236}">
                <a16:creationId xmlns:a16="http://schemas.microsoft.com/office/drawing/2014/main" xmlns="" id="{F2E29B76-869F-4B6C-A61A-651ED33D10EE}"/>
              </a:ext>
            </a:extLst>
          </p:cNvPr>
          <p:cNvSpPr>
            <a:spLocks noGrp="1"/>
          </p:cNvSpPr>
          <p:nvPr>
            <p:ph type="sldNum" sz="quarter" idx="12"/>
          </p:nvPr>
        </p:nvSpPr>
        <p:spPr/>
        <p:txBody>
          <a:bodyPr/>
          <a:lstStyle/>
          <a:p>
            <a:fld id="{86D2451E-3285-438B-B188-C22B2A012BF6}" type="slidenum">
              <a:rPr lang="en-US" smtClean="0"/>
              <a:pPr/>
              <a:t>17</a:t>
            </a:fld>
            <a:endParaRPr lang="en-US" dirty="0"/>
          </a:p>
        </p:txBody>
      </p:sp>
      <p:pic>
        <p:nvPicPr>
          <p:cNvPr id="11" name="Content Placeholder 10">
            <a:extLst>
              <a:ext uri="{FF2B5EF4-FFF2-40B4-BE49-F238E27FC236}">
                <a16:creationId xmlns:a16="http://schemas.microsoft.com/office/drawing/2014/main" xmlns="" id="{49303DE0-E7BF-4CBD-913A-0F086B70F767}"/>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192139"/>
            <a:ext cx="4114800" cy="2732484"/>
          </a:xfrm>
        </p:spPr>
      </p:pic>
    </p:spTree>
    <p:extLst>
      <p:ext uri="{BB962C8B-B14F-4D97-AF65-F5344CB8AC3E}">
        <p14:creationId xmlns:p14="http://schemas.microsoft.com/office/powerpoint/2010/main" val="3787494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7641F99-686A-47DB-AAE5-F61AF227D22A}"/>
              </a:ext>
            </a:extLst>
          </p:cNvPr>
          <p:cNvSpPr>
            <a:spLocks noGrp="1"/>
          </p:cNvSpPr>
          <p:nvPr>
            <p:ph sz="half" idx="1"/>
          </p:nvPr>
        </p:nvSpPr>
        <p:spPr/>
        <p:txBody>
          <a:bodyPr>
            <a:normAutofit fontScale="77500" lnSpcReduction="20000"/>
          </a:bodyPr>
          <a:lstStyle/>
          <a:p>
            <a:pPr marL="0" indent="0">
              <a:buNone/>
            </a:pPr>
            <a:endParaRPr lang="en-US" sz="2400" dirty="0"/>
          </a:p>
          <a:p>
            <a:r>
              <a:rPr lang="en-US" sz="2400" dirty="0"/>
              <a:t>Learning spaces should also provide children opportunities to think and problem solve. </a:t>
            </a:r>
          </a:p>
          <a:p>
            <a:pPr marL="0" indent="0">
              <a:buNone/>
            </a:pPr>
            <a:endParaRPr lang="en-US" sz="2400" dirty="0"/>
          </a:p>
          <a:p>
            <a:r>
              <a:rPr lang="en-US" sz="2400" dirty="0"/>
              <a:t>Infants and young toddlers problem-solve as they learn to push or pull toys to get them to move. They enjoy finding hidden objects in boxes and other containers. They are quick to learn how to push buttons to make noises, light up objects, and make toys pop up. </a:t>
            </a:r>
          </a:p>
          <a:p>
            <a:pPr marL="0" indent="0">
              <a:buNone/>
            </a:pPr>
            <a:endParaRPr lang="en-US" sz="2400" dirty="0"/>
          </a:p>
          <a:p>
            <a:r>
              <a:rPr lang="en-US" sz="2400" dirty="0"/>
              <a:t>The addition of age-appropriate puzzles can promote thinking and problem-solving. Puzzle sizes and pieces can increase as children get older. </a:t>
            </a:r>
          </a:p>
          <a:p>
            <a:endParaRPr lang="en-US" dirty="0"/>
          </a:p>
        </p:txBody>
      </p:sp>
      <p:sp>
        <p:nvSpPr>
          <p:cNvPr id="3" name="Title 2">
            <a:extLst>
              <a:ext uri="{FF2B5EF4-FFF2-40B4-BE49-F238E27FC236}">
                <a16:creationId xmlns:a16="http://schemas.microsoft.com/office/drawing/2014/main" xmlns="" id="{E475B5EF-909F-4320-A395-7682BB6DD800}"/>
              </a:ext>
            </a:extLst>
          </p:cNvPr>
          <p:cNvSpPr>
            <a:spLocks noGrp="1"/>
          </p:cNvSpPr>
          <p:nvPr>
            <p:ph type="title"/>
          </p:nvPr>
        </p:nvSpPr>
        <p:spPr/>
        <p:txBody>
          <a:bodyPr/>
          <a:lstStyle/>
          <a:p>
            <a:r>
              <a:rPr lang="en-US" dirty="0"/>
              <a:t>Spaces to Think and Problem-Solve</a:t>
            </a:r>
          </a:p>
        </p:txBody>
      </p:sp>
      <p:pic>
        <p:nvPicPr>
          <p:cNvPr id="7" name="Content Placeholder 6">
            <a:extLst>
              <a:ext uri="{FF2B5EF4-FFF2-40B4-BE49-F238E27FC236}">
                <a16:creationId xmlns:a16="http://schemas.microsoft.com/office/drawing/2014/main" xmlns="" id="{19493118-5546-42AB-B351-D49858B0DF3E}"/>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022189"/>
            <a:ext cx="4114800" cy="3072384"/>
          </a:xfrm>
        </p:spPr>
      </p:pic>
      <p:sp>
        <p:nvSpPr>
          <p:cNvPr id="5" name="Slide Number Placeholder 4">
            <a:extLst>
              <a:ext uri="{FF2B5EF4-FFF2-40B4-BE49-F238E27FC236}">
                <a16:creationId xmlns:a16="http://schemas.microsoft.com/office/drawing/2014/main" xmlns="" id="{C75B3184-50BB-49A3-AA24-D2B09CC83CEB}"/>
              </a:ext>
            </a:extLst>
          </p:cNvPr>
          <p:cNvSpPr>
            <a:spLocks noGrp="1"/>
          </p:cNvSpPr>
          <p:nvPr>
            <p:ph type="sldNum" sz="quarter" idx="12"/>
          </p:nvPr>
        </p:nvSpPr>
        <p:spPr/>
        <p:txBody>
          <a:bodyPr/>
          <a:lstStyle/>
          <a:p>
            <a:fld id="{86D2451E-3285-438B-B188-C22B2A012BF6}" type="slidenum">
              <a:rPr lang="en-US" smtClean="0"/>
              <a:pPr/>
              <a:t>18</a:t>
            </a:fld>
            <a:endParaRPr lang="en-US" dirty="0"/>
          </a:p>
        </p:txBody>
      </p:sp>
    </p:spTree>
    <p:extLst>
      <p:ext uri="{BB962C8B-B14F-4D97-AF65-F5344CB8AC3E}">
        <p14:creationId xmlns:p14="http://schemas.microsoft.com/office/powerpoint/2010/main" val="2327329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EB404653-BD58-4E04-817D-F76D41D0D4F8}"/>
              </a:ext>
            </a:extLst>
          </p:cNvPr>
          <p:cNvSpPr>
            <a:spLocks noGrp="1"/>
          </p:cNvSpPr>
          <p:nvPr>
            <p:ph sz="half" idx="1"/>
          </p:nvPr>
        </p:nvSpPr>
        <p:spPr/>
        <p:txBody>
          <a:bodyPr>
            <a:normAutofit fontScale="77500" lnSpcReduction="20000"/>
          </a:bodyPr>
          <a:lstStyle/>
          <a:p>
            <a:pPr marL="0" indent="0">
              <a:buNone/>
            </a:pPr>
            <a:endParaRPr lang="en-US" sz="2400" dirty="0"/>
          </a:p>
          <a:p>
            <a:r>
              <a:rPr lang="en-US" sz="2400" dirty="0"/>
              <a:t>For preschoolers, teachers provide “many opportunities for children to learn to collaborate with others and work through ideas and solutions, as well as develop social skills such as cooperating, helping, negotiating, and talking with other people to solve problems” (Copple &amp; </a:t>
            </a:r>
            <a:r>
              <a:rPr lang="en-US" sz="2400" dirty="0" err="1"/>
              <a:t>Bredekamp</a:t>
            </a:r>
            <a:r>
              <a:rPr lang="en-US" sz="2400" dirty="0"/>
              <a:t>, 2013, p. 155).</a:t>
            </a:r>
          </a:p>
          <a:p>
            <a:pPr marL="0" indent="0">
              <a:buNone/>
            </a:pPr>
            <a:endParaRPr lang="en-US" sz="2400" dirty="0"/>
          </a:p>
          <a:p>
            <a:r>
              <a:rPr lang="en-US" sz="2400" dirty="0"/>
              <a:t>What other kinds of learning materials or spaces provide children with opportunities to think and problem-solve?</a:t>
            </a:r>
          </a:p>
          <a:p>
            <a:pPr marL="0" indent="0">
              <a:buNone/>
            </a:pPr>
            <a:endParaRPr lang="en-US" sz="2400" dirty="0"/>
          </a:p>
          <a:p>
            <a:r>
              <a:rPr lang="en-US" sz="2400" dirty="0"/>
              <a:t>How can the addition of books enhance children’s thinking and problem-solving?</a:t>
            </a:r>
          </a:p>
          <a:p>
            <a:endParaRPr lang="en-US" dirty="0"/>
          </a:p>
        </p:txBody>
      </p:sp>
      <p:sp>
        <p:nvSpPr>
          <p:cNvPr id="3" name="Title 2">
            <a:extLst>
              <a:ext uri="{FF2B5EF4-FFF2-40B4-BE49-F238E27FC236}">
                <a16:creationId xmlns:a16="http://schemas.microsoft.com/office/drawing/2014/main" xmlns="" id="{FB389D4E-63B5-4EBE-A227-9365F14CA99B}"/>
              </a:ext>
            </a:extLst>
          </p:cNvPr>
          <p:cNvSpPr>
            <a:spLocks noGrp="1"/>
          </p:cNvSpPr>
          <p:nvPr>
            <p:ph type="title"/>
          </p:nvPr>
        </p:nvSpPr>
        <p:spPr/>
        <p:txBody>
          <a:bodyPr/>
          <a:lstStyle/>
          <a:p>
            <a:r>
              <a:rPr lang="en-US" dirty="0"/>
              <a:t>Spaces to Think and Problem-Solve</a:t>
            </a:r>
          </a:p>
        </p:txBody>
      </p:sp>
      <p:pic>
        <p:nvPicPr>
          <p:cNvPr id="7" name="Content Placeholder 6">
            <a:extLst>
              <a:ext uri="{FF2B5EF4-FFF2-40B4-BE49-F238E27FC236}">
                <a16:creationId xmlns:a16="http://schemas.microsoft.com/office/drawing/2014/main" xmlns="" id="{7320532D-6811-4322-955A-BE5E641B569B}"/>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456164" y="1295401"/>
            <a:ext cx="3394472" cy="4525963"/>
          </a:xfrm>
        </p:spPr>
      </p:pic>
      <p:sp>
        <p:nvSpPr>
          <p:cNvPr id="5" name="Slide Number Placeholder 4">
            <a:extLst>
              <a:ext uri="{FF2B5EF4-FFF2-40B4-BE49-F238E27FC236}">
                <a16:creationId xmlns:a16="http://schemas.microsoft.com/office/drawing/2014/main" xmlns="" id="{C9E3736C-B88E-418F-9DDF-532AFACBFFB8}"/>
              </a:ext>
            </a:extLst>
          </p:cNvPr>
          <p:cNvSpPr>
            <a:spLocks noGrp="1"/>
          </p:cNvSpPr>
          <p:nvPr>
            <p:ph type="sldNum" sz="quarter" idx="12"/>
          </p:nvPr>
        </p:nvSpPr>
        <p:spPr/>
        <p:txBody>
          <a:bodyPr/>
          <a:lstStyle/>
          <a:p>
            <a:fld id="{86D2451E-3285-438B-B188-C22B2A012BF6}" type="slidenum">
              <a:rPr lang="en-US" smtClean="0"/>
              <a:pPr/>
              <a:t>19</a:t>
            </a:fld>
            <a:endParaRPr lang="en-US" dirty="0"/>
          </a:p>
        </p:txBody>
      </p:sp>
    </p:spTree>
    <p:extLst>
      <p:ext uri="{BB962C8B-B14F-4D97-AF65-F5344CB8AC3E}">
        <p14:creationId xmlns:p14="http://schemas.microsoft.com/office/powerpoint/2010/main" val="3953562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Early literacy expert, Dr. Janet Nadine Mort, believes that learning centers [spaces] should “serve as catalysts for thinking, problem-solving, exploring, and creating. “</a:t>
            </a:r>
          </a:p>
          <a:p>
            <a:pPr marL="0" indent="0">
              <a:buNone/>
            </a:pPr>
            <a:endParaRPr lang="en-US" dirty="0"/>
          </a:p>
          <a:p>
            <a:pPr marL="0" indent="0">
              <a:buNone/>
            </a:pPr>
            <a:r>
              <a:rPr lang="en-US" dirty="0"/>
              <a:t>Dr. Mort also encourages teachers to design learning spaces and activities that incorporate children’s interests, learning styles, and curiosity. </a:t>
            </a:r>
          </a:p>
          <a:p>
            <a:pPr marL="0" indent="0">
              <a:buNone/>
            </a:pPr>
            <a:endParaRPr lang="en-US" dirty="0"/>
          </a:p>
          <a:p>
            <a:pPr marL="0" indent="0">
              <a:buNone/>
            </a:pPr>
            <a:r>
              <a:rPr lang="en-US" dirty="0"/>
              <a:t>It’s also important to include cultural books, photos, objects, and props for children to explore.</a:t>
            </a:r>
          </a:p>
        </p:txBody>
      </p:sp>
      <p:sp>
        <p:nvSpPr>
          <p:cNvPr id="3" name="Title 2"/>
          <p:cNvSpPr>
            <a:spLocks noGrp="1"/>
          </p:cNvSpPr>
          <p:nvPr>
            <p:ph type="title"/>
          </p:nvPr>
        </p:nvSpPr>
        <p:spPr/>
        <p:txBody>
          <a:bodyPr>
            <a:normAutofit/>
          </a:bodyPr>
          <a:lstStyle/>
          <a:p>
            <a:r>
              <a:rPr lang="en-US" dirty="0"/>
              <a:t>Learning Centers and Spaces are Catalysts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a:t>
            </a:fld>
            <a:endParaRPr lang="en-US" dirty="0"/>
          </a:p>
        </p:txBody>
      </p:sp>
    </p:spTree>
    <p:extLst>
      <p:ext uri="{BB962C8B-B14F-4D97-AF65-F5344CB8AC3E}">
        <p14:creationId xmlns:p14="http://schemas.microsoft.com/office/powerpoint/2010/main" val="2677907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Books should be added to all learning spaces of the classroom. They should also be accessible and available for children to engage with. </a:t>
            </a:r>
          </a:p>
          <a:p>
            <a:pPr marL="0" indent="0">
              <a:buNone/>
            </a:pPr>
            <a:endParaRPr lang="en-US" dirty="0"/>
          </a:p>
          <a:p>
            <a:r>
              <a:rPr lang="en-US" dirty="0"/>
              <a:t>When books are included in all areas of the classroom, there are increased opportunities for teachers to read to individual or small groups of when children spend time in learning centers and as they show interest.</a:t>
            </a:r>
          </a:p>
          <a:p>
            <a:pPr marL="0" indent="0">
              <a:buNone/>
            </a:pPr>
            <a:endParaRPr lang="en-US" dirty="0"/>
          </a:p>
          <a:p>
            <a:r>
              <a:rPr lang="en-US" dirty="0"/>
              <a:t>What areas of your classroom currently include books? Are there areas books can be added to? Provide your answers to these questions in your Learning Guide.</a:t>
            </a:r>
          </a:p>
        </p:txBody>
      </p:sp>
      <p:sp>
        <p:nvSpPr>
          <p:cNvPr id="3" name="Title 2"/>
          <p:cNvSpPr>
            <a:spLocks noGrp="1"/>
          </p:cNvSpPr>
          <p:nvPr>
            <p:ph type="title"/>
          </p:nvPr>
        </p:nvSpPr>
        <p:spPr/>
        <p:txBody>
          <a:bodyPr>
            <a:normAutofit/>
          </a:bodyPr>
          <a:lstStyle/>
          <a:p>
            <a:r>
              <a:rPr lang="en-US" dirty="0"/>
              <a:t>Adding books in all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a:t>
            </a:fld>
            <a:endParaRPr lang="en-US" dirty="0"/>
          </a:p>
        </p:txBody>
      </p:sp>
    </p:spTree>
    <p:extLst>
      <p:ext uri="{BB962C8B-B14F-4D97-AF65-F5344CB8AC3E}">
        <p14:creationId xmlns:p14="http://schemas.microsoft.com/office/powerpoint/2010/main" val="3825078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Take a few minutes and view the following photos of learning spaces. As you look at the photos, consider what opportunities there are for children to:</a:t>
            </a:r>
          </a:p>
          <a:p>
            <a:pPr marL="0" indent="0">
              <a:buNone/>
            </a:pPr>
            <a:endParaRPr lang="en-US" dirty="0"/>
          </a:p>
          <a:p>
            <a:r>
              <a:rPr lang="en-US" dirty="0"/>
              <a:t>Listen and respond to stories</a:t>
            </a:r>
          </a:p>
          <a:p>
            <a:r>
              <a:rPr lang="en-US" dirty="0"/>
              <a:t>Interact, speak, and share with others</a:t>
            </a:r>
          </a:p>
          <a:p>
            <a:r>
              <a:rPr lang="en-US" dirty="0"/>
              <a:t>Explore and investigate</a:t>
            </a:r>
          </a:p>
          <a:p>
            <a:r>
              <a:rPr lang="en-US" dirty="0"/>
              <a:t>Imagine and create</a:t>
            </a:r>
          </a:p>
          <a:p>
            <a:r>
              <a:rPr lang="en-US" dirty="0"/>
              <a:t>Think and problem-solve</a:t>
            </a:r>
          </a:p>
          <a:p>
            <a:pPr marL="0" indent="0">
              <a:buNone/>
            </a:pPr>
            <a:endParaRPr lang="en-US" dirty="0"/>
          </a:p>
          <a:p>
            <a:pPr marL="0" indent="0">
              <a:buNone/>
            </a:pPr>
            <a:r>
              <a:rPr lang="en-US" dirty="0"/>
              <a:t>Record your observations in the Learning Guide.</a:t>
            </a:r>
          </a:p>
          <a:p>
            <a:pPr marL="0" indent="0">
              <a:buNone/>
            </a:pPr>
            <a:endParaRPr lang="en-US" dirty="0"/>
          </a:p>
          <a:p>
            <a:pPr marL="0" indent="0">
              <a:buNone/>
            </a:pPr>
            <a:r>
              <a:rPr lang="en-US" dirty="0"/>
              <a:t>Additionally, consider how added books could create a more language-rich experience for children.</a:t>
            </a:r>
          </a:p>
        </p:txBody>
      </p:sp>
      <p:sp>
        <p:nvSpPr>
          <p:cNvPr id="3" name="Title 2"/>
          <p:cNvSpPr>
            <a:spLocks noGrp="1"/>
          </p:cNvSpPr>
          <p:nvPr>
            <p:ph type="title"/>
          </p:nvPr>
        </p:nvSpPr>
        <p:spPr/>
        <p:txBody>
          <a:bodyPr>
            <a:normAutofit/>
          </a:bodyPr>
          <a:lstStyle/>
          <a:p>
            <a:r>
              <a:rPr lang="en-US" dirty="0"/>
              <a:t>A photo gallery of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a:t>
            </a:fld>
            <a:endParaRPr lang="en-US" dirty="0"/>
          </a:p>
        </p:txBody>
      </p:sp>
    </p:spTree>
    <p:extLst>
      <p:ext uri="{BB962C8B-B14F-4D97-AF65-F5344CB8AC3E}">
        <p14:creationId xmlns:p14="http://schemas.microsoft.com/office/powerpoint/2010/main" val="307533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Content Placeholder 65">
            <a:extLst>
              <a:ext uri="{FF2B5EF4-FFF2-40B4-BE49-F238E27FC236}">
                <a16:creationId xmlns:a16="http://schemas.microsoft.com/office/drawing/2014/main" xmlns="" id="{217E5D17-3229-4CB4-B9B2-24BC2960E41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05000" y="2191440"/>
            <a:ext cx="4114800" cy="2733882"/>
          </a:xfrm>
        </p:spPr>
      </p:pic>
      <p:sp>
        <p:nvSpPr>
          <p:cNvPr id="3" name="Title 2">
            <a:extLst>
              <a:ext uri="{FF2B5EF4-FFF2-40B4-BE49-F238E27FC236}">
                <a16:creationId xmlns:a16="http://schemas.microsoft.com/office/drawing/2014/main" xmlns="" id="{1BD91586-E3F0-43E8-9303-0A1091FCBA45}"/>
              </a:ext>
            </a:extLst>
          </p:cNvPr>
          <p:cNvSpPr>
            <a:spLocks noGrp="1"/>
          </p:cNvSpPr>
          <p:nvPr>
            <p:ph type="title"/>
          </p:nvPr>
        </p:nvSpPr>
        <p:spPr/>
        <p:txBody>
          <a:bodyPr>
            <a:normAutofit fontScale="90000"/>
          </a:bodyPr>
          <a:lstStyle/>
          <a:p>
            <a:r>
              <a:rPr lang="en-US" dirty="0"/>
              <a:t>Photo Gallery of Learning Spaces</a:t>
            </a:r>
            <a:br>
              <a:rPr lang="en-US" dirty="0"/>
            </a:br>
            <a:r>
              <a:rPr lang="en-US" dirty="0"/>
              <a:t>Young Toddlers</a:t>
            </a:r>
          </a:p>
        </p:txBody>
      </p:sp>
      <p:sp>
        <p:nvSpPr>
          <p:cNvPr id="5" name="Slide Number Placeholder 4">
            <a:extLst>
              <a:ext uri="{FF2B5EF4-FFF2-40B4-BE49-F238E27FC236}">
                <a16:creationId xmlns:a16="http://schemas.microsoft.com/office/drawing/2014/main" xmlns="" id="{E186748B-3FC5-4145-A2A3-8D81958981C2}"/>
              </a:ext>
            </a:extLst>
          </p:cNvPr>
          <p:cNvSpPr>
            <a:spLocks noGrp="1"/>
          </p:cNvSpPr>
          <p:nvPr>
            <p:ph type="sldNum" sz="quarter" idx="12"/>
          </p:nvPr>
        </p:nvSpPr>
        <p:spPr/>
        <p:txBody>
          <a:bodyPr/>
          <a:lstStyle/>
          <a:p>
            <a:fld id="{86D2451E-3285-438B-B188-C22B2A012BF6}" type="slidenum">
              <a:rPr lang="en-US" smtClean="0"/>
              <a:pPr/>
              <a:t>23</a:t>
            </a:fld>
            <a:endParaRPr lang="en-US" dirty="0"/>
          </a:p>
        </p:txBody>
      </p:sp>
      <p:pic>
        <p:nvPicPr>
          <p:cNvPr id="77" name="Content Placeholder 76">
            <a:extLst>
              <a:ext uri="{FF2B5EF4-FFF2-40B4-BE49-F238E27FC236}">
                <a16:creationId xmlns:a16="http://schemas.microsoft.com/office/drawing/2014/main" xmlns="" id="{EF946F3C-5F49-4A7A-A514-41D5FE583D61}"/>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6248400" y="2129631"/>
            <a:ext cx="3810000" cy="2857500"/>
          </a:xfrm>
        </p:spPr>
      </p:pic>
    </p:spTree>
    <p:extLst>
      <p:ext uri="{BB962C8B-B14F-4D97-AF65-F5344CB8AC3E}">
        <p14:creationId xmlns:p14="http://schemas.microsoft.com/office/powerpoint/2010/main" val="3102911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xmlns="" id="{D67A5390-11DA-4CE2-B641-52EB43F3CE7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52451" y="1414957"/>
            <a:ext cx="3219899" cy="4286848"/>
          </a:xfrm>
        </p:spPr>
      </p:pic>
      <p:sp>
        <p:nvSpPr>
          <p:cNvPr id="3" name="Title 2">
            <a:extLst>
              <a:ext uri="{FF2B5EF4-FFF2-40B4-BE49-F238E27FC236}">
                <a16:creationId xmlns:a16="http://schemas.microsoft.com/office/drawing/2014/main" xmlns="" id="{1BD91586-E3F0-43E8-9303-0A1091FCBA45}"/>
              </a:ext>
            </a:extLst>
          </p:cNvPr>
          <p:cNvSpPr>
            <a:spLocks noGrp="1"/>
          </p:cNvSpPr>
          <p:nvPr>
            <p:ph type="title"/>
          </p:nvPr>
        </p:nvSpPr>
        <p:spPr/>
        <p:txBody>
          <a:bodyPr>
            <a:normAutofit fontScale="90000"/>
          </a:bodyPr>
          <a:lstStyle/>
          <a:p>
            <a:r>
              <a:rPr lang="en-US" dirty="0"/>
              <a:t>Photo Gallery of Learning Spaces</a:t>
            </a:r>
            <a:br>
              <a:rPr lang="en-US" dirty="0"/>
            </a:br>
            <a:r>
              <a:rPr lang="en-US" dirty="0"/>
              <a:t>Young Toddlers</a:t>
            </a:r>
          </a:p>
        </p:txBody>
      </p:sp>
      <p:sp>
        <p:nvSpPr>
          <p:cNvPr id="5" name="Slide Number Placeholder 4">
            <a:extLst>
              <a:ext uri="{FF2B5EF4-FFF2-40B4-BE49-F238E27FC236}">
                <a16:creationId xmlns:a16="http://schemas.microsoft.com/office/drawing/2014/main" xmlns="" id="{E186748B-3FC5-4145-A2A3-8D81958981C2}"/>
              </a:ext>
            </a:extLst>
          </p:cNvPr>
          <p:cNvSpPr>
            <a:spLocks noGrp="1"/>
          </p:cNvSpPr>
          <p:nvPr>
            <p:ph type="sldNum" sz="quarter" idx="12"/>
          </p:nvPr>
        </p:nvSpPr>
        <p:spPr/>
        <p:txBody>
          <a:bodyPr/>
          <a:lstStyle/>
          <a:p>
            <a:fld id="{86D2451E-3285-438B-B188-C22B2A012BF6}" type="slidenum">
              <a:rPr lang="en-US" smtClean="0"/>
              <a:pPr/>
              <a:t>24</a:t>
            </a:fld>
            <a:endParaRPr lang="en-US" dirty="0"/>
          </a:p>
        </p:txBody>
      </p:sp>
      <p:pic>
        <p:nvPicPr>
          <p:cNvPr id="17" name="Content Placeholder 16">
            <a:extLst>
              <a:ext uri="{FF2B5EF4-FFF2-40B4-BE49-F238E27FC236}">
                <a16:creationId xmlns:a16="http://schemas.microsoft.com/office/drawing/2014/main" xmlns="" id="{3912A470-C63B-4191-AFDC-EC09162170E9}"/>
              </a:ext>
            </a:extLst>
          </p:cNvPr>
          <p:cNvPicPr>
            <a:picLocks noGrp="1" noChangeAspect="1"/>
          </p:cNvPicPr>
          <p:nvPr>
            <p:ph sz="half" idx="13"/>
          </p:nvPr>
        </p:nvPicPr>
        <p:blipFill>
          <a:blip r:embed="rId3" cstate="print">
            <a:extLst>
              <a:ext uri="{28A0092B-C50C-407E-A947-70E740481C1C}">
                <a14:useLocalDpi xmlns:a14="http://schemas.microsoft.com/office/drawing/2010/main" val="0"/>
              </a:ext>
            </a:extLst>
          </a:blip>
          <a:stretch>
            <a:fillRect/>
          </a:stretch>
        </p:blipFill>
        <p:spPr>
          <a:xfrm>
            <a:off x="6644275" y="1295401"/>
            <a:ext cx="3018251" cy="4525963"/>
          </a:xfrm>
        </p:spPr>
      </p:pic>
    </p:spTree>
    <p:extLst>
      <p:ext uri="{BB962C8B-B14F-4D97-AF65-F5344CB8AC3E}">
        <p14:creationId xmlns:p14="http://schemas.microsoft.com/office/powerpoint/2010/main" val="3691031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xmlns="" id="{EB9C63BF-2272-4F0F-87A6-324E4573C5D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57400" y="1767681"/>
            <a:ext cx="3810000" cy="3581400"/>
          </a:xfrm>
        </p:spPr>
      </p:pic>
      <p:sp>
        <p:nvSpPr>
          <p:cNvPr id="3" name="Title 2">
            <a:extLst>
              <a:ext uri="{FF2B5EF4-FFF2-40B4-BE49-F238E27FC236}">
                <a16:creationId xmlns:a16="http://schemas.microsoft.com/office/drawing/2014/main" xmlns="" id="{412EF366-A5D7-4663-8249-7C9392CA3274}"/>
              </a:ext>
            </a:extLst>
          </p:cNvPr>
          <p:cNvSpPr>
            <a:spLocks noGrp="1"/>
          </p:cNvSpPr>
          <p:nvPr>
            <p:ph type="title"/>
          </p:nvPr>
        </p:nvSpPr>
        <p:spPr/>
        <p:txBody>
          <a:bodyPr>
            <a:normAutofit fontScale="90000"/>
          </a:bodyPr>
          <a:lstStyle/>
          <a:p>
            <a:r>
              <a:rPr lang="en-US" dirty="0"/>
              <a:t>Photo Gallery of Learning Spaces</a:t>
            </a:r>
            <a:br>
              <a:rPr lang="en-US" dirty="0"/>
            </a:br>
            <a:r>
              <a:rPr lang="en-US" dirty="0"/>
              <a:t>Older Toddlers</a:t>
            </a:r>
          </a:p>
        </p:txBody>
      </p:sp>
      <p:sp>
        <p:nvSpPr>
          <p:cNvPr id="5" name="Slide Number Placeholder 4">
            <a:extLst>
              <a:ext uri="{FF2B5EF4-FFF2-40B4-BE49-F238E27FC236}">
                <a16:creationId xmlns:a16="http://schemas.microsoft.com/office/drawing/2014/main" xmlns="" id="{742095AD-EC3E-4D90-98CA-086583BB4415}"/>
              </a:ext>
            </a:extLst>
          </p:cNvPr>
          <p:cNvSpPr>
            <a:spLocks noGrp="1"/>
          </p:cNvSpPr>
          <p:nvPr>
            <p:ph type="sldNum" sz="quarter" idx="12"/>
          </p:nvPr>
        </p:nvSpPr>
        <p:spPr/>
        <p:txBody>
          <a:bodyPr/>
          <a:lstStyle/>
          <a:p>
            <a:fld id="{86D2451E-3285-438B-B188-C22B2A012BF6}" type="slidenum">
              <a:rPr lang="en-US" smtClean="0"/>
              <a:pPr/>
              <a:t>25</a:t>
            </a:fld>
            <a:endParaRPr lang="en-US" dirty="0"/>
          </a:p>
        </p:txBody>
      </p:sp>
      <p:pic>
        <p:nvPicPr>
          <p:cNvPr id="17" name="Content Placeholder 16">
            <a:extLst>
              <a:ext uri="{FF2B5EF4-FFF2-40B4-BE49-F238E27FC236}">
                <a16:creationId xmlns:a16="http://schemas.microsoft.com/office/drawing/2014/main" xmlns="" id="{E09B1F86-FA61-4014-BD57-A1F0B99CFC20}"/>
              </a:ext>
            </a:extLst>
          </p:cNvPr>
          <p:cNvPicPr>
            <a:picLocks noGrp="1" noChangeAspect="1"/>
          </p:cNvPicPr>
          <p:nvPr>
            <p:ph sz="half" idx="13"/>
          </p:nvPr>
        </p:nvPicPr>
        <p:blipFill>
          <a:blip r:embed="rId3" cstate="print">
            <a:extLst>
              <a:ext uri="{28A0092B-C50C-407E-A947-70E740481C1C}">
                <a14:useLocalDpi xmlns:a14="http://schemas.microsoft.com/office/drawing/2010/main" val="0"/>
              </a:ext>
            </a:extLst>
          </a:blip>
          <a:stretch>
            <a:fillRect/>
          </a:stretch>
        </p:blipFill>
        <p:spPr>
          <a:xfrm>
            <a:off x="6096000" y="1810503"/>
            <a:ext cx="4114800" cy="3495759"/>
          </a:xfrm>
        </p:spPr>
      </p:pic>
    </p:spTree>
    <p:extLst>
      <p:ext uri="{BB962C8B-B14F-4D97-AF65-F5344CB8AC3E}">
        <p14:creationId xmlns:p14="http://schemas.microsoft.com/office/powerpoint/2010/main" val="1935726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412EF366-A5D7-4663-8249-7C9392CA3274}"/>
              </a:ext>
            </a:extLst>
          </p:cNvPr>
          <p:cNvSpPr>
            <a:spLocks noGrp="1"/>
          </p:cNvSpPr>
          <p:nvPr>
            <p:ph type="title"/>
          </p:nvPr>
        </p:nvSpPr>
        <p:spPr/>
        <p:txBody>
          <a:bodyPr>
            <a:normAutofit fontScale="90000"/>
          </a:bodyPr>
          <a:lstStyle/>
          <a:p>
            <a:r>
              <a:rPr lang="en-US"/>
              <a:t>Photo Gallery of Learning Spaces</a:t>
            </a:r>
            <a:br>
              <a:rPr lang="en-US"/>
            </a:br>
            <a:r>
              <a:rPr lang="en-US"/>
              <a:t>Older Toddlers</a:t>
            </a:r>
          </a:p>
        </p:txBody>
      </p:sp>
      <p:pic>
        <p:nvPicPr>
          <p:cNvPr id="9" name="Content Placeholder 8">
            <a:extLst>
              <a:ext uri="{FF2B5EF4-FFF2-40B4-BE49-F238E27FC236}">
                <a16:creationId xmlns:a16="http://schemas.microsoft.com/office/drawing/2014/main" xmlns="" id="{10A646A6-A2C8-48FF-95D0-5EFB067653BD}"/>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881813" y="1653381"/>
            <a:ext cx="2543175" cy="3810000"/>
          </a:xfrm>
        </p:spPr>
      </p:pic>
      <p:sp>
        <p:nvSpPr>
          <p:cNvPr id="5" name="Slide Number Placeholder 4">
            <a:extLst>
              <a:ext uri="{FF2B5EF4-FFF2-40B4-BE49-F238E27FC236}">
                <a16:creationId xmlns:a16="http://schemas.microsoft.com/office/drawing/2014/main" xmlns="" id="{742095AD-EC3E-4D90-98CA-086583BB4415}"/>
              </a:ext>
            </a:extLst>
          </p:cNvPr>
          <p:cNvSpPr>
            <a:spLocks noGrp="1"/>
          </p:cNvSpPr>
          <p:nvPr>
            <p:ph type="sldNum" sz="quarter" idx="12"/>
          </p:nvPr>
        </p:nvSpPr>
        <p:spPr/>
        <p:txBody>
          <a:bodyPr/>
          <a:lstStyle/>
          <a:p>
            <a:fld id="{86D2451E-3285-438B-B188-C22B2A012BF6}" type="slidenum">
              <a:rPr lang="en-US" smtClean="0"/>
              <a:pPr/>
              <a:t>26</a:t>
            </a:fld>
            <a:endParaRPr lang="en-US" dirty="0"/>
          </a:p>
        </p:txBody>
      </p:sp>
      <p:pic>
        <p:nvPicPr>
          <p:cNvPr id="13" name="Content Placeholder 12">
            <a:extLst>
              <a:ext uri="{FF2B5EF4-FFF2-40B4-BE49-F238E27FC236}">
                <a16:creationId xmlns:a16="http://schemas.microsoft.com/office/drawing/2014/main" xmlns="" id="{DADA217B-0B40-4C60-AD29-D304F22E1DC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686050" y="1653381"/>
            <a:ext cx="2552700" cy="3810000"/>
          </a:xfrm>
        </p:spPr>
      </p:pic>
    </p:spTree>
    <p:extLst>
      <p:ext uri="{BB962C8B-B14F-4D97-AF65-F5344CB8AC3E}">
        <p14:creationId xmlns:p14="http://schemas.microsoft.com/office/powerpoint/2010/main" val="2036121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27C570F-5652-4D56-AC2A-C61878C22F23}"/>
              </a:ext>
            </a:extLst>
          </p:cNvPr>
          <p:cNvSpPr>
            <a:spLocks noGrp="1"/>
          </p:cNvSpPr>
          <p:nvPr>
            <p:ph idx="1"/>
          </p:nvPr>
        </p:nvSpPr>
        <p:spPr/>
        <p:txBody>
          <a:bodyPr>
            <a:normAutofit fontScale="92500" lnSpcReduction="10000"/>
          </a:bodyPr>
          <a:lstStyle/>
          <a:p>
            <a:r>
              <a:rPr lang="en-US" dirty="0"/>
              <a:t>For this Practice Activity, you will examine the learning spaces you currently have in place in your classroom. </a:t>
            </a:r>
          </a:p>
          <a:p>
            <a:pPr marL="0" indent="0">
              <a:buNone/>
            </a:pPr>
            <a:endParaRPr lang="en-US" dirty="0"/>
          </a:p>
          <a:p>
            <a:r>
              <a:rPr lang="en-US" dirty="0"/>
              <a:t>Spend some time really thinking about the purpose and the materials included in the learning spaces.</a:t>
            </a:r>
          </a:p>
          <a:p>
            <a:endParaRPr lang="en-US" dirty="0"/>
          </a:p>
          <a:p>
            <a:r>
              <a:rPr lang="en-US" dirty="0"/>
              <a:t>Complete the “Thinking About Learning Spaces” chart included in the Learner Guide and describe opportunities children have to: </a:t>
            </a:r>
            <a:r>
              <a:rPr lang="en-US" sz="2000" dirty="0"/>
              <a:t>        </a:t>
            </a:r>
          </a:p>
          <a:p>
            <a:pPr marL="0" indent="0">
              <a:buNone/>
            </a:pPr>
            <a:r>
              <a:rPr lang="en-US" sz="2000" dirty="0"/>
              <a:t>	Listen and respond to stories</a:t>
            </a:r>
          </a:p>
          <a:p>
            <a:pPr marL="0" indent="0">
              <a:buNone/>
            </a:pPr>
            <a:r>
              <a:rPr lang="en-US" sz="2000" dirty="0"/>
              <a:t>	Interact, speak, and share with others</a:t>
            </a:r>
          </a:p>
          <a:p>
            <a:pPr marL="0" indent="0">
              <a:buNone/>
            </a:pPr>
            <a:r>
              <a:rPr lang="en-US" sz="2000" dirty="0"/>
              <a:t>	Explore and investigate</a:t>
            </a:r>
          </a:p>
          <a:p>
            <a:pPr marL="0" indent="0">
              <a:buNone/>
            </a:pPr>
            <a:r>
              <a:rPr lang="en-US" sz="2000" dirty="0"/>
              <a:t>	Imagine and create</a:t>
            </a:r>
          </a:p>
          <a:p>
            <a:pPr marL="0" indent="0">
              <a:buNone/>
            </a:pPr>
            <a:r>
              <a:rPr lang="en-US" sz="2000" dirty="0"/>
              <a:t>	Think and problem-solve</a:t>
            </a:r>
          </a:p>
          <a:p>
            <a:endParaRPr lang="en-US" dirty="0"/>
          </a:p>
        </p:txBody>
      </p:sp>
      <p:sp>
        <p:nvSpPr>
          <p:cNvPr id="3" name="Title 2">
            <a:extLst>
              <a:ext uri="{FF2B5EF4-FFF2-40B4-BE49-F238E27FC236}">
                <a16:creationId xmlns:a16="http://schemas.microsoft.com/office/drawing/2014/main" xmlns="" id="{4FCEAF5F-4221-449D-BB8F-11AE5C29A058}"/>
              </a:ext>
            </a:extLst>
          </p:cNvPr>
          <p:cNvSpPr>
            <a:spLocks noGrp="1"/>
          </p:cNvSpPr>
          <p:nvPr>
            <p:ph type="title"/>
          </p:nvPr>
        </p:nvSpPr>
        <p:spPr/>
        <p:txBody>
          <a:bodyPr>
            <a:normAutofit/>
          </a:bodyPr>
          <a:lstStyle/>
          <a:p>
            <a:r>
              <a:rPr lang="en-US" dirty="0"/>
              <a:t>Practice Activity 1: “Thinking About Learning Spaces”</a:t>
            </a:r>
          </a:p>
        </p:txBody>
      </p:sp>
      <p:sp>
        <p:nvSpPr>
          <p:cNvPr id="4" name="Slide Number Placeholder 3">
            <a:extLst>
              <a:ext uri="{FF2B5EF4-FFF2-40B4-BE49-F238E27FC236}">
                <a16:creationId xmlns:a16="http://schemas.microsoft.com/office/drawing/2014/main" xmlns="" id="{309BF427-F349-4F4F-9A7E-901CDDDDD35C}"/>
              </a:ext>
            </a:extLst>
          </p:cNvPr>
          <p:cNvSpPr>
            <a:spLocks noGrp="1"/>
          </p:cNvSpPr>
          <p:nvPr>
            <p:ph type="sldNum" sz="quarter" idx="12"/>
          </p:nvPr>
        </p:nvSpPr>
        <p:spPr/>
        <p:txBody>
          <a:bodyPr/>
          <a:lstStyle/>
          <a:p>
            <a:fld id="{86D2451E-3285-438B-B188-C22B2A012BF6}" type="slidenum">
              <a:rPr lang="en-US" smtClean="0"/>
              <a:pPr/>
              <a:t>27</a:t>
            </a:fld>
            <a:endParaRPr lang="en-US" dirty="0"/>
          </a:p>
        </p:txBody>
      </p:sp>
    </p:spTree>
    <p:extLst>
      <p:ext uri="{BB962C8B-B14F-4D97-AF65-F5344CB8AC3E}">
        <p14:creationId xmlns:p14="http://schemas.microsoft.com/office/powerpoint/2010/main" val="3208814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000" dirty="0"/>
              <a:t>After completing the “Thinking About Learning Spaces” activity, briefly reflect on these questions:</a:t>
            </a:r>
          </a:p>
          <a:p>
            <a:pPr marL="0" indent="0">
              <a:buNone/>
            </a:pPr>
            <a:endParaRPr lang="en-US" sz="2000" dirty="0"/>
          </a:p>
          <a:p>
            <a:pPr lvl="0"/>
            <a:r>
              <a:rPr lang="en-US" sz="2000" dirty="0"/>
              <a:t>What changes are you considering making? </a:t>
            </a:r>
          </a:p>
          <a:p>
            <a:pPr lvl="0"/>
            <a:r>
              <a:rPr lang="en-US" sz="2000" dirty="0"/>
              <a:t>How would the changes increase opportunities for children to listen, speak, interact, imagine, create, think, and/or problem-solve? </a:t>
            </a:r>
          </a:p>
          <a:p>
            <a:pPr lvl="0"/>
            <a:r>
              <a:rPr lang="en-US" sz="2000" dirty="0"/>
              <a:t>How might children respond to the changes made?</a:t>
            </a:r>
          </a:p>
          <a:p>
            <a:pPr marL="0" indent="0">
              <a:buNone/>
            </a:pPr>
            <a:endParaRPr lang="en-US" sz="2000" dirty="0"/>
          </a:p>
          <a:p>
            <a:pPr marL="0" indent="0">
              <a:buNone/>
            </a:pPr>
            <a:r>
              <a:rPr lang="en-US" sz="2000" dirty="0"/>
              <a:t>Include your responses in the Learner Guide.</a:t>
            </a:r>
          </a:p>
          <a:p>
            <a:pPr marL="0" indent="0">
              <a:buNone/>
            </a:pPr>
            <a:endParaRPr lang="en-US" dirty="0"/>
          </a:p>
        </p:txBody>
      </p:sp>
      <p:sp>
        <p:nvSpPr>
          <p:cNvPr id="3" name="Title 2"/>
          <p:cNvSpPr>
            <a:spLocks noGrp="1"/>
          </p:cNvSpPr>
          <p:nvPr>
            <p:ph type="title"/>
          </p:nvPr>
        </p:nvSpPr>
        <p:spPr/>
        <p:txBody>
          <a:bodyPr>
            <a:noAutofit/>
          </a:bodyPr>
          <a:lstStyle/>
          <a:p>
            <a:r>
              <a:rPr lang="en-US" sz="2900" dirty="0"/>
              <a:t>Reflection on the “Thinking About Learning Spaces” Activity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28</a:t>
            </a:fld>
            <a:endParaRPr lang="en-US" dirty="0"/>
          </a:p>
        </p:txBody>
      </p:sp>
    </p:spTree>
    <p:extLst>
      <p:ext uri="{BB962C8B-B14F-4D97-AF65-F5344CB8AC3E}">
        <p14:creationId xmlns:p14="http://schemas.microsoft.com/office/powerpoint/2010/main" val="4086814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a:t>1 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1 activities in the Learning Guide. </a:t>
            </a:r>
          </a:p>
          <a:p>
            <a:pPr marL="0" indent="0">
              <a:buNone/>
            </a:pPr>
            <a:endParaRPr lang="en-US" dirty="0"/>
          </a:p>
          <a:p>
            <a:r>
              <a:rPr lang="en-US" dirty="0"/>
              <a:t>When ready, move on to the presentation for </a:t>
            </a:r>
            <a:r>
              <a:rPr lang="en-US" dirty="0" smtClean="0"/>
              <a:t>Section </a:t>
            </a:r>
            <a:r>
              <a:rPr lang="en-US" dirty="0"/>
              <a:t>2.</a:t>
            </a:r>
          </a:p>
        </p:txBody>
      </p:sp>
      <p:sp>
        <p:nvSpPr>
          <p:cNvPr id="3" name="Title 2"/>
          <p:cNvSpPr>
            <a:spLocks noGrp="1"/>
          </p:cNvSpPr>
          <p:nvPr>
            <p:ph type="title"/>
          </p:nvPr>
        </p:nvSpPr>
        <p:spPr/>
        <p:txBody>
          <a:bodyPr/>
          <a:lstStyle/>
          <a:p>
            <a:r>
              <a:rPr lang="en-US" dirty="0"/>
              <a:t>End of </a:t>
            </a:r>
            <a:r>
              <a:rPr lang="en-US" dirty="0" smtClean="0"/>
              <a:t>Section </a:t>
            </a:r>
            <a:r>
              <a:rPr lang="en-US" dirty="0"/>
              <a:t>1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29</a:t>
            </a:fld>
            <a:endParaRPr lang="en-US" dirty="0"/>
          </a:p>
        </p:txBody>
      </p:sp>
    </p:spTree>
    <p:extLst>
      <p:ext uri="{BB962C8B-B14F-4D97-AF65-F5344CB8AC3E}">
        <p14:creationId xmlns:p14="http://schemas.microsoft.com/office/powerpoint/2010/main" val="2440070140"/>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2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2514</Words>
  <Application>Microsoft Office PowerPoint</Application>
  <PresentationFormat>Widescreen</PresentationFormat>
  <Paragraphs>244</Paragraphs>
  <Slides>29</Slides>
  <Notes>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Arial</vt:lpstr>
      <vt:lpstr>Calibri</vt:lpstr>
      <vt:lpstr>Courier New</vt:lpstr>
      <vt:lpstr>Open Sans</vt:lpstr>
      <vt:lpstr>PermianSlabSerifTypeface</vt:lpstr>
      <vt:lpstr>Times New Roman</vt:lpstr>
      <vt:lpstr>Wingdings</vt:lpstr>
      <vt:lpstr>TDOE Template with Darker Green Band</vt:lpstr>
      <vt:lpstr>1_TDOE Template with Darker Green Band</vt:lpstr>
      <vt:lpstr>2_TDOE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Let’s begin with a Read Aloud</vt:lpstr>
      <vt:lpstr>Next, Let’s look at your books…</vt:lpstr>
      <vt:lpstr>Presentation 1: Creating Book-and-Language Rich Learning Spaces Infants and Toddlers</vt:lpstr>
      <vt:lpstr>Creating Learning Spaces…</vt:lpstr>
      <vt:lpstr>Spaces to Listen &amp; Respond to Stories Infants and Toddlers</vt:lpstr>
      <vt:lpstr>Spaces to Interact and Respond to Others Toddlers</vt:lpstr>
      <vt:lpstr>Spaces to Interact and Respond to Others Toddlers</vt:lpstr>
      <vt:lpstr>Spaces to Interact and Respond to Others Toddlers</vt:lpstr>
      <vt:lpstr>Spaces to Explore and Investigate</vt:lpstr>
      <vt:lpstr>Spaces to Explore and Investigate</vt:lpstr>
      <vt:lpstr>Spaces to Imagine and Be Creative</vt:lpstr>
      <vt:lpstr>Spaces to Think and Problem-Solve</vt:lpstr>
      <vt:lpstr>Spaces to Think and Problem-Solve</vt:lpstr>
      <vt:lpstr>Learning Centers and Spaces are Catalysts</vt:lpstr>
      <vt:lpstr>Adding books in all learning spaces</vt:lpstr>
      <vt:lpstr>A photo gallery of learning spaces…</vt:lpstr>
      <vt:lpstr>Photo Gallery of Learning Spaces Young Toddlers</vt:lpstr>
      <vt:lpstr>Photo Gallery of Learning Spaces Young Toddlers</vt:lpstr>
      <vt:lpstr>Photo Gallery of Learning Spaces Older Toddlers</vt:lpstr>
      <vt:lpstr>Photo Gallery of Learning Spaces Older Toddlers</vt:lpstr>
      <vt:lpstr>Practice Activity 1: “Thinking About Learning Spaces”</vt:lpstr>
      <vt:lpstr>Reflection on the “Thinking About Learning Spaces” Activity</vt:lpstr>
      <vt:lpstr>End of Section 1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2</cp:revision>
  <dcterms:created xsi:type="dcterms:W3CDTF">2018-11-15T16:28:10Z</dcterms:created>
  <dcterms:modified xsi:type="dcterms:W3CDTF">2018-11-15T17:22:01Z</dcterms:modified>
</cp:coreProperties>
</file>