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7"/>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E412D8-F40F-4048-92DC-256A8BD66B9B}"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FB6368-F5C4-4237-B1F9-3B1F71B7FCD3}" type="slidenum">
              <a:rPr lang="en-US" smtClean="0"/>
              <a:t>‹#›</a:t>
            </a:fld>
            <a:endParaRPr lang="en-US"/>
          </a:p>
        </p:txBody>
      </p:sp>
    </p:spTree>
    <p:extLst>
      <p:ext uri="{BB962C8B-B14F-4D97-AF65-F5344CB8AC3E}">
        <p14:creationId xmlns:p14="http://schemas.microsoft.com/office/powerpoint/2010/main" val="4203849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627226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151268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704102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079517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578522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508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239281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859867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39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33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65607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58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087958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930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402088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955069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028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307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7980699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874898910"/>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www.communityplaythings.com/~/media/Files/CPUS/Library/Training%20Resources/Booklets/IT%20Spaces.pdf"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 Id="rId4" Type="http://schemas.openxmlformats.org/officeDocument/2006/relationships/hyperlink" Target="https://especiallyforchildren.com/wp-content/uploads/2011/10/CC4_Ch2_exrpt.pdf?66ae24"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332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6330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679668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729050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4101280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4215252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77500" lnSpcReduction="20000"/>
          </a:bodyPr>
          <a:lstStyle/>
          <a:p>
            <a:pPr marL="0" indent="0">
              <a:buNone/>
            </a:pPr>
            <a:r>
              <a:rPr lang="en-US" sz="2100" dirty="0"/>
              <a:t>This Learning Application Assignment synthesizes all three learning outcomes and all parts will be submitted electronically to your literacy coach </a:t>
            </a:r>
            <a:r>
              <a:rPr lang="en-US" sz="2100" dirty="0"/>
              <a:t>for feedback and support.</a:t>
            </a:r>
            <a:endParaRPr lang="en-US" sz="2100" dirty="0"/>
          </a:p>
          <a:p>
            <a:pPr marL="0" indent="0">
              <a:buNone/>
            </a:pPr>
            <a:endParaRPr lang="en-US" sz="2100" dirty="0"/>
          </a:p>
          <a:p>
            <a:pPr marL="0" indent="0">
              <a:buNone/>
            </a:pPr>
            <a:r>
              <a:rPr lang="en-US" sz="2100" dirty="0"/>
              <a:t>For the </a:t>
            </a:r>
            <a:r>
              <a:rPr lang="en-US" sz="2100" b="1" dirty="0"/>
              <a:t>first part </a:t>
            </a:r>
            <a:r>
              <a:rPr lang="en-US" sz="2100" dirty="0"/>
              <a:t>of this assignment, you will:</a:t>
            </a:r>
          </a:p>
          <a:p>
            <a:pPr marL="0" indent="0">
              <a:buNone/>
            </a:pPr>
            <a:endParaRPr lang="en-US" sz="2100" dirty="0"/>
          </a:p>
          <a:p>
            <a:r>
              <a:rPr lang="en-US" sz="2100" dirty="0"/>
              <a:t>Choose a learning space or center from your classroom that you would like to make-over and create opportunities for children to listen and respond to stories, interact with others, explore, investigate, think, problem-solve, imagine, and create. </a:t>
            </a:r>
          </a:p>
          <a:p>
            <a:pPr marL="0" indent="0">
              <a:buNone/>
            </a:pPr>
            <a:endParaRPr lang="en-US" sz="2100" dirty="0"/>
          </a:p>
          <a:p>
            <a:r>
              <a:rPr lang="en-US" sz="2100" dirty="0"/>
              <a:t>Take a “</a:t>
            </a:r>
            <a:r>
              <a:rPr lang="en-US" sz="2100" b="1" dirty="0"/>
              <a:t>before</a:t>
            </a:r>
            <a:r>
              <a:rPr lang="en-US" sz="2100" dirty="0"/>
              <a:t>” photo of the selected learning space or center. Briefly describe the “</a:t>
            </a:r>
            <a:r>
              <a:rPr lang="en-US" sz="2100" b="1" dirty="0"/>
              <a:t>before</a:t>
            </a:r>
            <a:r>
              <a:rPr lang="en-US" sz="2100" dirty="0"/>
              <a:t>” photo on the “</a:t>
            </a:r>
            <a:r>
              <a:rPr lang="en-US" sz="2100" b="1" dirty="0"/>
              <a:t>Before” </a:t>
            </a:r>
            <a:r>
              <a:rPr lang="en-US" sz="2100" dirty="0"/>
              <a:t>and “</a:t>
            </a:r>
            <a:r>
              <a:rPr lang="en-US" sz="2100" b="1" dirty="0"/>
              <a:t>After</a:t>
            </a:r>
            <a:r>
              <a:rPr lang="en-US" sz="2100" dirty="0"/>
              <a:t>” Chart include in the Learner Guide. </a:t>
            </a:r>
          </a:p>
          <a:p>
            <a:pPr marL="0" indent="0">
              <a:buNone/>
            </a:pPr>
            <a:endParaRPr lang="en-US" sz="2100" dirty="0"/>
          </a:p>
          <a:p>
            <a:pPr marL="0" indent="0">
              <a:buNone/>
            </a:pPr>
            <a:r>
              <a:rPr lang="en-US" sz="2100" dirty="0"/>
              <a:t>When planning, consider the following:</a:t>
            </a:r>
          </a:p>
          <a:p>
            <a:pPr marL="0" indent="0">
              <a:buNone/>
            </a:pPr>
            <a:endParaRPr lang="en-US" sz="2100" dirty="0"/>
          </a:p>
          <a:p>
            <a:pPr lvl="0"/>
            <a:r>
              <a:rPr lang="en-US" sz="2100" dirty="0"/>
              <a:t>What kinds of objects and books will children explore in this learning space? </a:t>
            </a:r>
          </a:p>
          <a:p>
            <a:pPr lvl="0"/>
            <a:r>
              <a:rPr lang="en-US" sz="2100" dirty="0"/>
              <a:t>How will children interact with others in the space? </a:t>
            </a:r>
          </a:p>
          <a:p>
            <a:pPr lvl="0"/>
            <a:r>
              <a:rPr lang="en-US" sz="2100" dirty="0"/>
              <a:t>What kinds of activities will you include that connect to the books you added?</a:t>
            </a:r>
          </a:p>
          <a:p>
            <a:pPr lvl="0"/>
            <a:r>
              <a:rPr lang="en-US" sz="2100" dirty="0"/>
              <a:t>How will these activities contribute to the learning experience?  </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1</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4182759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a:t>For the </a:t>
            </a:r>
            <a:r>
              <a:rPr lang="en-US" b="1" dirty="0"/>
              <a:t>second part</a:t>
            </a:r>
            <a:r>
              <a:rPr lang="en-US" dirty="0"/>
              <a:t> of this assignment, you will:</a:t>
            </a:r>
          </a:p>
          <a:p>
            <a:pPr marL="0" indent="0">
              <a:buNone/>
            </a:pPr>
            <a:endParaRPr lang="en-US" dirty="0"/>
          </a:p>
          <a:p>
            <a:pPr lvl="0"/>
            <a:r>
              <a:rPr lang="en-US" dirty="0"/>
              <a:t>“Make-over” the selected learning space with added age-appropriate materials and books.</a:t>
            </a:r>
          </a:p>
          <a:p>
            <a:pPr marL="0" indent="0">
              <a:buNone/>
            </a:pPr>
            <a:endParaRPr lang="en-US" dirty="0"/>
          </a:p>
          <a:p>
            <a:pPr lvl="0"/>
            <a:r>
              <a:rPr lang="en-US" dirty="0"/>
              <a:t>Take a photo of the new space you created and describe it on the “</a:t>
            </a:r>
            <a:r>
              <a:rPr lang="en-US" b="1" dirty="0"/>
              <a:t>Before</a:t>
            </a:r>
            <a:r>
              <a:rPr lang="en-US" dirty="0"/>
              <a:t> and </a:t>
            </a:r>
            <a:r>
              <a:rPr lang="en-US" b="1" dirty="0"/>
              <a:t>After</a:t>
            </a:r>
            <a:r>
              <a:rPr lang="en-US" dirty="0"/>
              <a:t>” Learning Space Make-Over chart included in the Learning Guide. </a:t>
            </a:r>
          </a:p>
          <a:p>
            <a:pPr lvl="0"/>
            <a:endParaRPr lang="en-US" dirty="0"/>
          </a:p>
          <a:p>
            <a:pPr lvl="0"/>
            <a:r>
              <a:rPr lang="en-US" dirty="0"/>
              <a:t>Proceed to Part 3 of the Learning Application Assignment described on the next slide.</a:t>
            </a:r>
          </a:p>
          <a:p>
            <a:pPr marL="0" indent="0">
              <a:buNone/>
            </a:pPr>
            <a:r>
              <a:rPr lang="en-US" dirty="0"/>
              <a:t>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2</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2159463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0" indent="0">
              <a:buNone/>
            </a:pPr>
            <a:r>
              <a:rPr lang="en-US" dirty="0"/>
              <a:t>For the </a:t>
            </a:r>
            <a:r>
              <a:rPr lang="en-US" b="1" dirty="0"/>
              <a:t>third part</a:t>
            </a:r>
            <a:r>
              <a:rPr lang="en-US" dirty="0"/>
              <a:t> of this assignment, you will:</a:t>
            </a:r>
          </a:p>
          <a:p>
            <a:pPr marL="0" indent="0">
              <a:buNone/>
            </a:pPr>
            <a:endParaRPr lang="en-US" dirty="0"/>
          </a:p>
          <a:p>
            <a:pPr lvl="0"/>
            <a:r>
              <a:rPr lang="en-US" dirty="0"/>
              <a:t>Introduce children to the space, using the </a:t>
            </a:r>
            <a:r>
              <a:rPr lang="en-US" b="1" i="1" dirty="0"/>
              <a:t>“I do-you watch, I do-you help, You do-I help and You do-I watch” </a:t>
            </a:r>
            <a:r>
              <a:rPr lang="en-US" dirty="0"/>
              <a:t>strategy discussed in Presentation 2 of this model. </a:t>
            </a:r>
          </a:p>
          <a:p>
            <a:pPr marL="0" indent="0">
              <a:buNone/>
            </a:pPr>
            <a:endParaRPr lang="en-US" dirty="0"/>
          </a:p>
          <a:p>
            <a:pPr marL="0" indent="0">
              <a:buNone/>
            </a:pPr>
            <a:endParaRPr lang="en-US" dirty="0"/>
          </a:p>
          <a:p>
            <a:r>
              <a:rPr lang="en-US" dirty="0"/>
              <a:t>Observe children for three days interacting in the “made-over” learning space, and describe what you notice in the Learner Guide.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p>
          <a:p>
            <a:pPr marL="0" indent="0">
              <a:buNone/>
            </a:pPr>
            <a:r>
              <a:rPr lang="en-US" dirty="0"/>
              <a:t/>
            </a:r>
            <a:br>
              <a:rPr lang="en-US" dirty="0"/>
            </a:b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Module 4: Learning Application Assignment</a:t>
            </a:r>
            <a:br>
              <a:rPr lang="en-US" dirty="0"/>
            </a:br>
            <a:r>
              <a:rPr lang="en-US" dirty="0"/>
              <a:t>Part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226960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dirty="0"/>
              <a:t>After completing the Learning Application Assignment, briefly respond to the following reflection questions in the Learning Guide:</a:t>
            </a:r>
          </a:p>
          <a:p>
            <a:pPr marL="0" indent="0">
              <a:buNone/>
            </a:pPr>
            <a:endParaRPr lang="en-US" sz="1800" dirty="0"/>
          </a:p>
          <a:p>
            <a:r>
              <a:rPr lang="en-US" sz="1800" dirty="0"/>
              <a:t>How did children respond to the made-over learning space?</a:t>
            </a:r>
          </a:p>
          <a:p>
            <a:pPr marL="0" indent="0">
              <a:buNone/>
            </a:pPr>
            <a:endParaRPr lang="en-US" sz="1800" dirty="0"/>
          </a:p>
          <a:p>
            <a:r>
              <a:rPr lang="en-US" sz="1800" dirty="0"/>
              <a:t>What kinds of learning experiences are offered in the made-over learning space?</a:t>
            </a:r>
          </a:p>
          <a:p>
            <a:pPr marL="0" indent="0">
              <a:buNone/>
            </a:pPr>
            <a:endParaRPr lang="en-US" sz="1800" dirty="0"/>
          </a:p>
          <a:p>
            <a:r>
              <a:rPr lang="en-US" sz="1800" dirty="0"/>
              <a:t>How did the </a:t>
            </a:r>
            <a:r>
              <a:rPr lang="en-US" sz="1800" b="1" i="1" dirty="0"/>
              <a:t>“I do-you watch, I do-you help, You do-I help and You do-I watch” </a:t>
            </a:r>
            <a:r>
              <a:rPr lang="en-US" sz="1800" dirty="0"/>
              <a:t>strategy promote successful learning? </a:t>
            </a:r>
          </a:p>
          <a:p>
            <a:pPr marL="0" indent="0">
              <a:buNone/>
            </a:pPr>
            <a:endParaRPr lang="en-US" sz="1800" dirty="0"/>
          </a:p>
          <a:p>
            <a:r>
              <a:rPr lang="en-US" sz="1800" dirty="0"/>
              <a:t>How did the added books help to build children’s knowledge? What concepts were learned?</a:t>
            </a:r>
          </a:p>
          <a:p>
            <a:pPr marL="0" indent="0">
              <a:buNone/>
            </a:pPr>
            <a:endParaRPr lang="en-US" sz="1800" dirty="0"/>
          </a:p>
          <a:p>
            <a:r>
              <a:rPr lang="en-US" sz="1800" dirty="0"/>
              <a:t>How did your own experiences with literacy and enjoyment of books influence the way you introduced the activity to the children?</a:t>
            </a:r>
          </a:p>
          <a:p>
            <a:endParaRPr lang="en-US" dirty="0"/>
          </a:p>
        </p:txBody>
      </p:sp>
      <p:sp>
        <p:nvSpPr>
          <p:cNvPr id="3" name="Title 2"/>
          <p:cNvSpPr>
            <a:spLocks noGrp="1"/>
          </p:cNvSpPr>
          <p:nvPr>
            <p:ph type="title"/>
          </p:nvPr>
        </p:nvSpPr>
        <p:spPr/>
        <p:txBody>
          <a:bodyPr>
            <a:normAutofit/>
          </a:bodyPr>
          <a:lstStyle/>
          <a:p>
            <a:r>
              <a:rPr lang="en-US" dirty="0"/>
              <a:t>Reflection on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189065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pPr marL="0" indent="0">
              <a:buNone/>
            </a:pPr>
            <a:r>
              <a:rPr lang="en-US" b="1" dirty="0"/>
              <a:t>Family/Home Connections: </a:t>
            </a:r>
          </a:p>
          <a:p>
            <a:pPr marL="0" indent="0">
              <a:buNone/>
            </a:pPr>
            <a:endParaRPr lang="en-US" dirty="0"/>
          </a:p>
          <a:p>
            <a:pPr lvl="0"/>
            <a:r>
              <a:rPr lang="en-US" dirty="0"/>
              <a:t>What is one way you plan to help families to create book-and-language rich learning spaces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4: Family Engagement Piece</a:t>
            </a:r>
          </a:p>
        </p:txBody>
      </p:sp>
      <p:pic>
        <p:nvPicPr>
          <p:cNvPr id="7" name="Content Placeholder 6">
            <a:extLst>
              <a:ext uri="{FF2B5EF4-FFF2-40B4-BE49-F238E27FC236}">
                <a16:creationId xmlns="" xmlns:a16="http://schemas.microsoft.com/office/drawing/2014/main" id="{F7F4C2EC-A0F0-47EE-A67C-262E6B0507F0}"/>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637882" y="1295401"/>
            <a:ext cx="3031036"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8164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endParaRPr lang="en-US" dirty="0"/>
          </a:p>
          <a:p>
            <a:pPr lvl="0"/>
            <a:r>
              <a:rPr lang="en-US" dirty="0"/>
              <a:t>Module 4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Designing Spaces for Infants and Toddlers </a:t>
            </a:r>
            <a:r>
              <a:rPr lang="en-US" dirty="0">
                <a:hlinkClick r:id="rId3"/>
              </a:rPr>
              <a:t>http://www.communityplaythings.com/~/media/Files/CPUS/Library/Training%20Resources/Booklets/IT%20Spaces.pdf</a:t>
            </a:r>
            <a:endParaRPr lang="en-US" dirty="0"/>
          </a:p>
          <a:p>
            <a:pPr lvl="0"/>
            <a:r>
              <a:rPr lang="en-US" dirty="0"/>
              <a:t>Creative Curriculum for Preschool </a:t>
            </a:r>
            <a:r>
              <a:rPr lang="en-US" dirty="0">
                <a:hlinkClick r:id="rId4"/>
              </a:rPr>
              <a:t>https://especiallyforchildren.com/wp-content/uploads/2011/10/CC4_Ch2_exrpt.pdf?66ae24</a:t>
            </a:r>
            <a:endParaRPr lang="en-US" dirty="0"/>
          </a:p>
          <a:p>
            <a:pPr marL="0" indent="0">
              <a:buNone/>
            </a:pPr>
            <a:endParaRPr lang="en-US" dirty="0"/>
          </a:p>
          <a:p>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4186023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Copple, C., &amp; S. </a:t>
            </a:r>
            <a:r>
              <a:rPr lang="en-US" dirty="0" err="1"/>
              <a:t>Bredekamp</a:t>
            </a:r>
            <a:r>
              <a:rPr lang="en-US" dirty="0"/>
              <a:t>, eds. 2009.</a:t>
            </a:r>
            <a:r>
              <a:rPr lang="en-US" i="1" dirty="0"/>
              <a:t> Developmentally Appropriate Practice in Early Childhood Programs Serving Children from Birth Through Age 8.</a:t>
            </a:r>
            <a:r>
              <a:rPr lang="en-US" dirty="0"/>
              <a:t> 3rd ed. Washington, DC: NAEYC. </a:t>
            </a:r>
          </a:p>
        </p:txBody>
      </p:sp>
      <p:sp>
        <p:nvSpPr>
          <p:cNvPr id="3" name="Title 2"/>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249903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Congratulations, you just completed all of Module </a:t>
            </a:r>
            <a:r>
              <a:rPr lang="en-US" dirty="0" smtClean="0"/>
              <a:t>4. </a:t>
            </a:r>
            <a:endParaRPr lang="en-US" dirty="0"/>
          </a:p>
          <a:p>
            <a:pPr marL="0" indent="0">
              <a:buNone/>
            </a:pPr>
            <a:endParaRPr lang="en-US" dirty="0"/>
          </a:p>
          <a:p>
            <a:r>
              <a:rPr lang="en-US" dirty="0"/>
              <a:t>Be sure you completed all activities for Module </a:t>
            </a:r>
            <a:r>
              <a:rPr lang="en-US" dirty="0" smtClean="0"/>
              <a:t>4 </a:t>
            </a:r>
            <a:r>
              <a:rPr lang="en-US" dirty="0"/>
              <a:t>in the Learning Guide. </a:t>
            </a:r>
          </a:p>
          <a:p>
            <a:pPr marL="0" indent="0">
              <a:buNone/>
            </a:pPr>
            <a:endParaRPr lang="en-US" dirty="0"/>
          </a:p>
          <a:p>
            <a:r>
              <a:rPr lang="en-US" dirty="0"/>
              <a:t>You are now ready to begin Module </a:t>
            </a:r>
            <a:r>
              <a:rPr lang="en-US" dirty="0" smtClean="0"/>
              <a:t>5.</a:t>
            </a:r>
            <a:endParaRPr lang="en-US" dirty="0"/>
          </a:p>
        </p:txBody>
      </p:sp>
      <p:sp>
        <p:nvSpPr>
          <p:cNvPr id="3" name="Title 2"/>
          <p:cNvSpPr>
            <a:spLocks noGrp="1"/>
          </p:cNvSpPr>
          <p:nvPr>
            <p:ph type="title"/>
          </p:nvPr>
        </p:nvSpPr>
        <p:spPr/>
        <p:txBody>
          <a:bodyPr/>
          <a:lstStyle/>
          <a:p>
            <a:r>
              <a:rPr lang="en-US" dirty="0"/>
              <a:t>Completion of Module </a:t>
            </a:r>
            <a:r>
              <a:rPr lang="en-US" dirty="0" smtClean="0"/>
              <a:t>4</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570504478"/>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1192</Words>
  <Application>Microsoft Office PowerPoint</Application>
  <PresentationFormat>Widescreen</PresentationFormat>
  <Paragraphs>144</Paragraphs>
  <Slides>14</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Module 4: Learning Application Assignment Part 1</vt:lpstr>
      <vt:lpstr>Module 4: Learning Application Assignment Part 2</vt:lpstr>
      <vt:lpstr>Module 4: Learning Application Assignment Part 3</vt:lpstr>
      <vt:lpstr>Reflection on Learning Application Assignment</vt:lpstr>
      <vt:lpstr>Module 4: Family Engagement Piece</vt:lpstr>
      <vt:lpstr>Additional Resources and References</vt:lpstr>
      <vt:lpstr>References</vt:lpstr>
      <vt:lpstr>Completion of Module 4</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1</cp:revision>
  <dcterms:created xsi:type="dcterms:W3CDTF">2018-11-15T17:32:24Z</dcterms:created>
  <dcterms:modified xsi:type="dcterms:W3CDTF">2018-11-15T17:32:37Z</dcterms:modified>
</cp:coreProperties>
</file>