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5"/>
  </p:sldMasterIdLst>
  <p:notesMasterIdLst>
    <p:notesMasterId r:id="rId23"/>
  </p:notesMasterIdLst>
  <p:sldIdLst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44" y="-186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C8316-04D7-4FD1-B630-01796C7830CA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828EE9-51FA-4B35-8ED0-7E661009F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13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828EE9-51FA-4B35-8ED0-7E661009FBD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12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CAFBB32-F449-46B1-BFB7-2C972C762A9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33866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36A3315-BAE7-4D82-B528-A5318ED8AD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276600" y="990600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339966"/>
                </a:solidFill>
                <a:cs typeface="Arial" pitchFamily="34" charset="0"/>
              </a:rPr>
              <a:t>Unclassified</a:t>
            </a:r>
            <a:endParaRPr lang="en-US" sz="1400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l">
              <a:defRPr/>
            </a:pPr>
            <a:r>
              <a:rPr lang="en-US" dirty="0" smtClean="0"/>
              <a:t>ARNG-HRM-I / 19FEB20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94395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prstClr val="black">
                    <a:tint val="75000"/>
                  </a:prstClr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AFBB32-F449-46B1-BFB7-2C972C762A9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143000" y="838200"/>
            <a:ext cx="8001000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43000" y="912813"/>
            <a:ext cx="8001000" cy="158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1" name="Picture 10" descr="ARNG-Clr-51109-sm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762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732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Department of Education's National Student  Loan Data System (NSLDS) website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object 3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2456865"/>
          </a:xfrm>
          <a:prstGeom prst="rect">
            <a:avLst/>
          </a:prstGeom>
        </p:spPr>
        <p:txBody>
          <a:bodyPr vert="horz" wrap="square" lIns="0" tIns="738924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870"/>
              </a:spcBef>
              <a:buNone/>
            </a:pPr>
            <a:r>
              <a:rPr sz="3200" spc="-5" dirty="0"/>
              <a:t>Use </a:t>
            </a:r>
            <a:r>
              <a:rPr sz="3200" dirty="0"/>
              <a:t>the </a:t>
            </a:r>
            <a:r>
              <a:rPr sz="3200" spc="-15" dirty="0"/>
              <a:t>following </a:t>
            </a:r>
            <a:r>
              <a:rPr sz="3200" dirty="0"/>
              <a:t>guide </a:t>
            </a:r>
            <a:r>
              <a:rPr sz="3200" spc="-20" dirty="0"/>
              <a:t>to</a:t>
            </a:r>
            <a:r>
              <a:rPr sz="3200" spc="5" dirty="0"/>
              <a:t> </a:t>
            </a:r>
            <a:r>
              <a:rPr sz="3200" dirty="0"/>
              <a:t>access</a:t>
            </a:r>
          </a:p>
          <a:p>
            <a:pPr marL="0" marR="5080" indent="0" algn="ctr">
              <a:lnSpc>
                <a:spcPts val="4610"/>
              </a:lnSpc>
              <a:spcBef>
                <a:spcPts val="280"/>
              </a:spcBef>
              <a:buNone/>
            </a:pPr>
            <a:r>
              <a:rPr sz="3200" dirty="0"/>
              <a:t>the </a:t>
            </a:r>
            <a:r>
              <a:rPr sz="3200" b="1" spc="-10" dirty="0">
                <a:solidFill>
                  <a:srgbClr val="FF0000"/>
                </a:solidFill>
                <a:latin typeface="Calibri"/>
                <a:cs typeface="Calibri"/>
              </a:rPr>
              <a:t>mandatory </a:t>
            </a:r>
            <a:r>
              <a:rPr sz="3200" spc="-15" dirty="0"/>
              <a:t>information </a:t>
            </a:r>
            <a:r>
              <a:rPr sz="3200" spc="-5" dirty="0"/>
              <a:t>needed </a:t>
            </a:r>
            <a:r>
              <a:rPr sz="3200" spc="-30" dirty="0"/>
              <a:t>for </a:t>
            </a:r>
            <a:r>
              <a:rPr sz="3200" spc="-15" dirty="0"/>
              <a:t>your  </a:t>
            </a:r>
            <a:r>
              <a:rPr sz="3200" spc="-10" dirty="0"/>
              <a:t>Student </a:t>
            </a:r>
            <a:r>
              <a:rPr sz="3200" spc="-5" dirty="0"/>
              <a:t>Loan </a:t>
            </a:r>
            <a:r>
              <a:rPr sz="3200" spc="-20" dirty="0"/>
              <a:t>Repayment Program</a:t>
            </a:r>
            <a:r>
              <a:rPr sz="3200" spc="35" dirty="0"/>
              <a:t> </a:t>
            </a:r>
            <a:r>
              <a:rPr sz="3200" spc="-5" dirty="0"/>
              <a:t>(SLRP).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050322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The National Student Loan Data System (NSLDS) is the U.S.  Department of Education's </a:t>
            </a:r>
            <a:r>
              <a:rPr lang="en-US" sz="2400" dirty="0" smtClean="0"/>
              <a:t>(DOE) central </a:t>
            </a:r>
            <a:r>
              <a:rPr lang="en-US" sz="2400" dirty="0"/>
              <a:t>database for student aid.</a:t>
            </a:r>
          </a:p>
          <a:p>
            <a:endParaRPr lang="en-US" sz="2400" dirty="0"/>
          </a:p>
          <a:p>
            <a:pPr>
              <a:spcBef>
                <a:spcPts val="0"/>
              </a:spcBef>
            </a:pPr>
            <a:r>
              <a:rPr lang="en-US" sz="2400" dirty="0"/>
              <a:t>NSLDS receives data from schools, guaranty agencies, the Direct </a:t>
            </a:r>
            <a:r>
              <a:rPr lang="en-US" sz="2400" dirty="0" smtClean="0"/>
              <a:t>Loan </a:t>
            </a:r>
            <a:r>
              <a:rPr lang="en-US" sz="2400" dirty="0"/>
              <a:t>program, and other </a:t>
            </a:r>
            <a:r>
              <a:rPr lang="en-US" sz="2400" dirty="0" smtClean="0"/>
              <a:t>DOE programs</a:t>
            </a:r>
            <a:r>
              <a:rPr lang="en-US" sz="2400" dirty="0"/>
              <a:t>. NSLDS </a:t>
            </a:r>
            <a:r>
              <a:rPr lang="en-US" sz="2400" dirty="0" smtClean="0"/>
              <a:t>Student </a:t>
            </a:r>
            <a:r>
              <a:rPr lang="en-US" sz="2400" dirty="0"/>
              <a:t>Access provides a centralized, integrated view of </a:t>
            </a:r>
            <a:r>
              <a:rPr lang="en-US" sz="2400" dirty="0" smtClean="0"/>
              <a:t>Title </a:t>
            </a:r>
            <a:r>
              <a:rPr lang="en-US" sz="2400" dirty="0"/>
              <a:t>IV loans and grants so that recipients of Title IV Aid can </a:t>
            </a:r>
            <a:r>
              <a:rPr lang="en-US" sz="2400" dirty="0" smtClean="0"/>
              <a:t>access and </a:t>
            </a:r>
            <a:r>
              <a:rPr lang="en-US" sz="2400" dirty="0"/>
              <a:t>inquire about their Title IV loans and/or grant data.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Department of Education's National Student  Loan Data System (NSLDS) website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8452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8556" y="1282227"/>
            <a:ext cx="7505838" cy="417172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effectLst/>
                <a:latin typeface="Calibri"/>
                <a:ea typeface="+mn-ea"/>
                <a:cs typeface="+mn-cs"/>
              </a:rPr>
              <a:t>Department of Education's National Student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  <a:ea typeface="+mn-ea"/>
                <a:cs typeface="+mn-cs"/>
              </a:rPr>
              <a:t>Loan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  <a:ea typeface="+mn-ea"/>
                <a:cs typeface="+mn-cs"/>
              </a:rPr>
              <a:t>Data System (NSLDS)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  <a:ea typeface="+mn-ea"/>
                <a:cs typeface="+mn-cs"/>
              </a:rPr>
              <a:t>website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38400" y="5503388"/>
            <a:ext cx="3841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 Google chrome or foxfire browser. </a:t>
            </a:r>
            <a:endParaRPr lang="en-US" dirty="0"/>
          </a:p>
        </p:txBody>
      </p:sp>
      <p:sp>
        <p:nvSpPr>
          <p:cNvPr id="7" name="object 3"/>
          <p:cNvSpPr/>
          <p:nvPr/>
        </p:nvSpPr>
        <p:spPr>
          <a:xfrm>
            <a:off x="1059180" y="5995415"/>
            <a:ext cx="260603" cy="3063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/>
          <p:cNvSpPr/>
          <p:nvPr/>
        </p:nvSpPr>
        <p:spPr>
          <a:xfrm>
            <a:off x="2009155" y="5984168"/>
            <a:ext cx="943368" cy="2582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 txBox="1"/>
          <p:nvPr/>
        </p:nvSpPr>
        <p:spPr>
          <a:xfrm>
            <a:off x="3126358" y="5864902"/>
            <a:ext cx="3805683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000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https://studentaid.gov </a:t>
            </a:r>
            <a:endParaRPr sz="3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4874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6316" y="1600200"/>
            <a:ext cx="6411368" cy="452596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Student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Loan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18949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Student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Loan 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199" y="1350684"/>
            <a:ext cx="5942485" cy="45259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436" y="4419600"/>
            <a:ext cx="506012" cy="99983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63144" y="5876647"/>
            <a:ext cx="4416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Click accept to take you to the dashboard</a:t>
            </a:r>
          </a:p>
        </p:txBody>
      </p:sp>
    </p:spTree>
    <p:extLst>
      <p:ext uri="{BB962C8B-B14F-4D97-AF65-F5344CB8AC3E}">
        <p14:creationId xmlns:p14="http://schemas.microsoft.com/office/powerpoint/2010/main" val="412373577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Student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Loan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29" y="1350684"/>
            <a:ext cx="5679824" cy="45259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980709" y="2039091"/>
            <a:ext cx="506012" cy="99983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63144" y="5876647"/>
            <a:ext cx="3685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On the dashboard click view detail</a:t>
            </a:r>
          </a:p>
        </p:txBody>
      </p:sp>
    </p:spTree>
    <p:extLst>
      <p:ext uri="{BB962C8B-B14F-4D97-AF65-F5344CB8AC3E}">
        <p14:creationId xmlns:p14="http://schemas.microsoft.com/office/powerpoint/2010/main" val="112762929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Student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Loan 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371600"/>
            <a:ext cx="6705599" cy="43397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185574" y="2496290"/>
            <a:ext cx="506012" cy="99983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0118" y="5839250"/>
            <a:ext cx="8456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Scroll down to the </a:t>
            </a:r>
            <a:r>
              <a:rPr lang="en-US" dirty="0" smtClean="0"/>
              <a:t>loan </a:t>
            </a:r>
            <a:r>
              <a:rPr lang="en-US" dirty="0"/>
              <a:t>breakdown an click view loan detail for each loan servicer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664" y="3974273"/>
            <a:ext cx="999831" cy="506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664" y="5105400"/>
            <a:ext cx="999831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748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Student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Loan 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879" y="1371600"/>
            <a:ext cx="6628640" cy="43397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38543" y="5849188"/>
            <a:ext cx="7276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Once all loan servicers are </a:t>
            </a:r>
            <a:r>
              <a:rPr lang="en-US" dirty="0" smtClean="0"/>
              <a:t>open, </a:t>
            </a:r>
            <a:r>
              <a:rPr lang="en-US" dirty="0"/>
              <a:t>print page by following the next slide</a:t>
            </a:r>
          </a:p>
        </p:txBody>
      </p:sp>
    </p:spTree>
    <p:extLst>
      <p:ext uri="{BB962C8B-B14F-4D97-AF65-F5344CB8AC3E}">
        <p14:creationId xmlns:p14="http://schemas.microsoft.com/office/powerpoint/2010/main" val="172118105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Student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Loan 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381" y="1752600"/>
            <a:ext cx="5137438" cy="422700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4400" y="5884898"/>
            <a:ext cx="7661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Print to adobe PDF make sure the header and footer option is unchecked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752600"/>
            <a:ext cx="874894" cy="6340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647" y="1257216"/>
            <a:ext cx="7086600" cy="2843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4300736"/>
            <a:ext cx="877900" cy="6340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951145">
            <a:off x="7547335" y="1484865"/>
            <a:ext cx="877900" cy="6340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149569">
            <a:off x="5939032" y="5076735"/>
            <a:ext cx="877900" cy="6340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57769" y="1463330"/>
            <a:ext cx="59944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Click the three dots on the left side of the address bar and chose print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0872696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Student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Loan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1377259"/>
            <a:ext cx="6781800" cy="44400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26000" y="5874023"/>
            <a:ext cx="2710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Click the view loan detail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089247">
            <a:off x="1296437" y="4314674"/>
            <a:ext cx="877900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2420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Student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Loan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653" y="1377259"/>
            <a:ext cx="5905292" cy="444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98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Student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Loan 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06022"/>
            <a:ext cx="7121963" cy="37430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5516341"/>
            <a:ext cx="4621169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34232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Student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Loan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313" y="1332612"/>
            <a:ext cx="6050141" cy="45489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676" y="3276600"/>
            <a:ext cx="445047" cy="9022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895600" y="5944173"/>
            <a:ext cx="3518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Click the view loan status history</a:t>
            </a:r>
          </a:p>
        </p:txBody>
      </p:sp>
    </p:spTree>
    <p:extLst>
      <p:ext uri="{BB962C8B-B14F-4D97-AF65-F5344CB8AC3E}">
        <p14:creationId xmlns:p14="http://schemas.microsoft.com/office/powerpoint/2010/main" val="66893499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Student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Loan 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213411"/>
            <a:ext cx="6629400" cy="514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8113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Student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Loan 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7702801" cy="4267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19200" y="5674409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Print the loan status history as described in previous slide.</a:t>
            </a:r>
          </a:p>
          <a:p>
            <a:r>
              <a:rPr lang="en-US" dirty="0"/>
              <a:t>Repeat this process for all loans.</a:t>
            </a:r>
          </a:p>
        </p:txBody>
      </p:sp>
    </p:spTree>
    <p:extLst>
      <p:ext uri="{BB962C8B-B14F-4D97-AF65-F5344CB8AC3E}">
        <p14:creationId xmlns:p14="http://schemas.microsoft.com/office/powerpoint/2010/main" val="271034353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7020" marR="580390" lvl="0" indent="0" fontAlgn="auto">
              <a:spcBef>
                <a:spcPts val="100"/>
              </a:spcBef>
              <a:spcAft>
                <a:spcPts val="0"/>
              </a:spcAft>
              <a:buNone/>
            </a:pPr>
            <a:r>
              <a:rPr lang="en-US" sz="2400" kern="0" dirty="0">
                <a:solidFill>
                  <a:prstClr val="black"/>
                </a:solidFill>
                <a:latin typeface="Calibri"/>
                <a:cs typeface="Calibri"/>
              </a:rPr>
              <a:t>It is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your </a:t>
            </a:r>
            <a:r>
              <a:rPr lang="en-US" sz="2400" kern="0" spc="-5" dirty="0">
                <a:solidFill>
                  <a:prstClr val="black"/>
                </a:solidFill>
                <a:latin typeface="Calibri"/>
                <a:cs typeface="Calibri"/>
              </a:rPr>
              <a:t>responsibility </a:t>
            </a:r>
            <a:r>
              <a:rPr lang="en-US" sz="2400" kern="0" spc="-15" dirty="0">
                <a:solidFill>
                  <a:prstClr val="black"/>
                </a:solidFill>
                <a:latin typeface="Calibri"/>
                <a:cs typeface="Calibri"/>
              </a:rPr>
              <a:t>to complete </a:t>
            </a:r>
            <a:r>
              <a:rPr lang="en-US" sz="2400" kern="0" dirty="0">
                <a:solidFill>
                  <a:prstClr val="black"/>
                </a:solidFill>
                <a:latin typeface="Calibri"/>
                <a:cs typeface="Calibri"/>
              </a:rPr>
              <a:t>this action </a:t>
            </a:r>
            <a:r>
              <a:rPr lang="en-US" sz="2400" kern="0" spc="-5" dirty="0">
                <a:solidFill>
                  <a:prstClr val="black"/>
                </a:solidFill>
                <a:latin typeface="Calibri"/>
                <a:cs typeface="Calibri"/>
              </a:rPr>
              <a:t>every year  no more than 30 days prior </a:t>
            </a:r>
            <a:r>
              <a:rPr lang="en-US" sz="2400" kern="0" spc="-15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your </a:t>
            </a:r>
            <a:r>
              <a:rPr lang="en-US" sz="2400" kern="0" spc="-5" dirty="0">
                <a:solidFill>
                  <a:prstClr val="black"/>
                </a:solidFill>
                <a:latin typeface="Calibri"/>
                <a:cs typeface="Calibri"/>
              </a:rPr>
              <a:t>SLRP</a:t>
            </a:r>
            <a:r>
              <a:rPr lang="en-US" sz="2400" kern="0" spc="-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payment due date.</a:t>
            </a:r>
          </a:p>
          <a:p>
            <a:pPr marL="274320" lvl="0" indent="0" fontAlgn="auto">
              <a:spcBef>
                <a:spcPts val="5"/>
              </a:spcBef>
              <a:spcAft>
                <a:spcPts val="0"/>
              </a:spcAft>
              <a:buNone/>
            </a:pPr>
            <a:endParaRPr lang="en-US" sz="3300" kern="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87020" marR="743585" lv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0" dirty="0">
                <a:solidFill>
                  <a:prstClr val="black"/>
                </a:solidFill>
                <a:latin typeface="Calibri"/>
                <a:cs typeface="Calibri"/>
              </a:rPr>
              <a:t>In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accordance </a:t>
            </a:r>
            <a:r>
              <a:rPr lang="en-US" sz="2400" kern="0" dirty="0">
                <a:solidFill>
                  <a:prstClr val="black"/>
                </a:solidFill>
                <a:latin typeface="Calibri"/>
                <a:cs typeface="Calibri"/>
              </a:rPr>
              <a:t>with </a:t>
            </a:r>
            <a:r>
              <a:rPr lang="en-US" sz="2400" kern="0" spc="-5" dirty="0">
                <a:solidFill>
                  <a:prstClr val="black"/>
                </a:solidFill>
                <a:latin typeface="Calibri"/>
                <a:cs typeface="Calibri"/>
              </a:rPr>
              <a:t>Army National Guard </a:t>
            </a:r>
            <a:r>
              <a:rPr lang="en-US" sz="2400" kern="0" spc="-5" dirty="0" smtClean="0">
                <a:solidFill>
                  <a:prstClr val="black"/>
                </a:solidFill>
                <a:latin typeface="Calibri"/>
                <a:cs typeface="Calibri"/>
              </a:rPr>
              <a:t>policy, a </a:t>
            </a:r>
            <a:r>
              <a:rPr lang="en-US" sz="2400" kern="0" spc="-5" dirty="0">
                <a:solidFill>
                  <a:prstClr val="black"/>
                </a:solidFill>
                <a:latin typeface="Calibri"/>
                <a:cs typeface="Calibri"/>
              </a:rPr>
              <a:t>SLRP 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payment </a:t>
            </a:r>
            <a:r>
              <a:rPr lang="en-US" sz="2400" kern="0" spc="-5" dirty="0">
                <a:solidFill>
                  <a:prstClr val="black"/>
                </a:solidFill>
                <a:latin typeface="Calibri"/>
                <a:cs typeface="Calibri"/>
              </a:rPr>
              <a:t>cannot be </a:t>
            </a:r>
            <a:r>
              <a:rPr lang="en-US" sz="2400" kern="0" dirty="0">
                <a:solidFill>
                  <a:prstClr val="black"/>
                </a:solidFill>
                <a:latin typeface="Calibri"/>
                <a:cs typeface="Calibri"/>
              </a:rPr>
              <a:t>made with </a:t>
            </a:r>
            <a:r>
              <a:rPr lang="en-US" sz="2400" kern="0" spc="-5" dirty="0">
                <a:solidFill>
                  <a:prstClr val="black"/>
                </a:solidFill>
                <a:latin typeface="Calibri"/>
                <a:cs typeface="Calibri"/>
              </a:rPr>
              <a:t>out </a:t>
            </a:r>
            <a:r>
              <a:rPr lang="en-US" sz="2400" kern="0" dirty="0">
                <a:solidFill>
                  <a:prstClr val="black"/>
                </a:solidFill>
                <a:latin typeface="Calibri"/>
                <a:cs typeface="Calibri"/>
              </a:rPr>
              <a:t>the NSLDS</a:t>
            </a:r>
            <a:r>
              <a:rPr lang="en-US" sz="2400" kern="0" spc="-1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printouts.</a:t>
            </a:r>
          </a:p>
          <a:p>
            <a:pPr marL="274320" lvl="0" indent="0" fontAlgn="auto">
              <a:spcBef>
                <a:spcPts val="5"/>
              </a:spcBef>
              <a:spcAft>
                <a:spcPts val="0"/>
              </a:spcAft>
              <a:buNone/>
            </a:pPr>
            <a:endParaRPr lang="en-US" sz="3300" kern="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287020" marR="5080" lvl="0" indent="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0" spc="-40" dirty="0">
                <a:solidFill>
                  <a:prstClr val="black"/>
                </a:solidFill>
                <a:latin typeface="Calibri"/>
                <a:cs typeface="Calibri"/>
              </a:rPr>
              <a:t>Turn </a:t>
            </a:r>
            <a:r>
              <a:rPr lang="en-US" sz="2400" kern="0" dirty="0">
                <a:solidFill>
                  <a:prstClr val="black"/>
                </a:solidFill>
                <a:latin typeface="Calibri"/>
                <a:cs typeface="Calibri"/>
              </a:rPr>
              <a:t>in the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pages you printed </a:t>
            </a:r>
            <a:r>
              <a:rPr lang="en-US" sz="2400" kern="0" spc="-5" dirty="0">
                <a:solidFill>
                  <a:prstClr val="black"/>
                </a:solidFill>
                <a:latin typeface="Calibri"/>
                <a:cs typeface="Calibri"/>
              </a:rPr>
              <a:t>out </a:t>
            </a:r>
            <a:r>
              <a:rPr lang="en-US" sz="2400" kern="0" spc="-20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lang="en-US" sz="2400" kern="0" spc="-5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appropriate </a:t>
            </a:r>
            <a:r>
              <a:rPr lang="en-US" sz="2400" kern="0" spc="-5" dirty="0">
                <a:solidFill>
                  <a:prstClr val="black"/>
                </a:solidFill>
                <a:latin typeface="Calibri"/>
                <a:cs typeface="Calibri"/>
              </a:rPr>
              <a:t>Full Time  unit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personnel </a:t>
            </a:r>
            <a:r>
              <a:rPr lang="en-US" sz="2400" kern="0" spc="-15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ensure your payment </a:t>
            </a:r>
            <a:r>
              <a:rPr lang="en-US" sz="2400" kern="0" dirty="0">
                <a:solidFill>
                  <a:prstClr val="black"/>
                </a:solidFill>
                <a:latin typeface="Calibri"/>
                <a:cs typeface="Calibri"/>
              </a:rPr>
              <a:t>is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not</a:t>
            </a:r>
            <a:r>
              <a:rPr lang="en-US" sz="2400" kern="0" spc="-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400" kern="0" spc="-10" dirty="0">
                <a:solidFill>
                  <a:prstClr val="black"/>
                </a:solidFill>
                <a:latin typeface="Calibri"/>
                <a:cs typeface="Calibri"/>
              </a:rPr>
              <a:t>delayed.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Student </a:t>
            </a:r>
            <a:r>
              <a:rPr lang="en-US" sz="2400" dirty="0" smtClean="0">
                <a:solidFill>
                  <a:prstClr val="black"/>
                </a:solidFill>
                <a:effectLst/>
                <a:latin typeface="Calibri"/>
              </a:rPr>
              <a:t>Loan </a:t>
            </a:r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94021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0340" marR="5080" lvl="0" indent="0" fontAlgn="auto">
              <a:spcBef>
                <a:spcPts val="100"/>
              </a:spcBef>
              <a:spcAft>
                <a:spcPts val="0"/>
              </a:spcAft>
              <a:buNone/>
              <a:tabLst>
                <a:tab pos="3769360" algn="l"/>
              </a:tabLst>
            </a:pPr>
            <a:r>
              <a:rPr lang="en-US" sz="2400" spc="-15" dirty="0">
                <a:solidFill>
                  <a:prstClr val="black"/>
                </a:solidFill>
                <a:latin typeface="Calibri"/>
                <a:cs typeface="Calibri"/>
              </a:rPr>
              <a:t>For </a:t>
            </a:r>
            <a:r>
              <a:rPr lang="en-US" sz="2400" spc="-10" dirty="0">
                <a:solidFill>
                  <a:prstClr val="black"/>
                </a:solidFill>
                <a:latin typeface="Calibri"/>
                <a:cs typeface="Calibri"/>
              </a:rPr>
              <a:t>more</a:t>
            </a:r>
            <a:r>
              <a:rPr lang="en-US"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400" spc="-10" dirty="0">
                <a:solidFill>
                  <a:prstClr val="black"/>
                </a:solidFill>
                <a:latin typeface="Calibri"/>
                <a:cs typeface="Calibri"/>
              </a:rPr>
              <a:t>information</a:t>
            </a:r>
            <a:r>
              <a:rPr lang="en-US"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alibri"/>
                <a:cs typeface="Calibri"/>
              </a:rPr>
              <a:t>about </a:t>
            </a:r>
            <a:r>
              <a:rPr lang="en-US" sz="2400" spc="-10" dirty="0">
                <a:solidFill>
                  <a:prstClr val="black"/>
                </a:solidFill>
                <a:latin typeface="Calibri"/>
                <a:cs typeface="Calibri"/>
              </a:rPr>
              <a:t>your </a:t>
            </a:r>
            <a:r>
              <a:rPr lang="en-US" sz="2400" spc="-5">
                <a:solidFill>
                  <a:prstClr val="black"/>
                </a:solidFill>
                <a:latin typeface="Calibri"/>
                <a:cs typeface="Calibri"/>
              </a:rPr>
              <a:t>SLRP </a:t>
            </a:r>
            <a:r>
              <a:rPr lang="en-US" sz="2400" spc="-15" smtClean="0">
                <a:solidFill>
                  <a:prstClr val="black"/>
                </a:solidFill>
                <a:latin typeface="Calibri"/>
                <a:cs typeface="Calibri"/>
              </a:rPr>
              <a:t>program, </a:t>
            </a:r>
            <a:r>
              <a:rPr lang="en-US" sz="2400" spc="-15" dirty="0">
                <a:solidFill>
                  <a:prstClr val="black"/>
                </a:solidFill>
                <a:latin typeface="Calibri"/>
                <a:cs typeface="Calibri"/>
              </a:rPr>
              <a:t>contact</a:t>
            </a:r>
            <a:r>
              <a:rPr lang="en-US" sz="2400" spc="-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400" spc="-10" dirty="0">
                <a:solidFill>
                  <a:prstClr val="black"/>
                </a:solidFill>
                <a:latin typeface="Calibri"/>
                <a:cs typeface="Calibri"/>
              </a:rPr>
              <a:t>your  </a:t>
            </a:r>
            <a:r>
              <a:rPr lang="en-US" sz="2400" spc="-20" dirty="0">
                <a:solidFill>
                  <a:prstClr val="black"/>
                </a:solidFill>
                <a:latin typeface="Calibri"/>
                <a:cs typeface="Calibri"/>
              </a:rPr>
              <a:t>State </a:t>
            </a:r>
            <a:r>
              <a:rPr lang="en-US" sz="2400" spc="-15" dirty="0">
                <a:solidFill>
                  <a:prstClr val="black"/>
                </a:solidFill>
                <a:latin typeface="Calibri"/>
                <a:cs typeface="Calibri"/>
              </a:rPr>
              <a:t>Education </a:t>
            </a:r>
            <a:r>
              <a:rPr lang="en-US" sz="2400" dirty="0">
                <a:solidFill>
                  <a:prstClr val="black"/>
                </a:solidFill>
                <a:latin typeface="Calibri"/>
                <a:cs typeface="Calibri"/>
              </a:rPr>
              <a:t>&amp; </a:t>
            </a:r>
            <a:r>
              <a:rPr lang="en-US" sz="2400" spc="-10" dirty="0">
                <a:solidFill>
                  <a:prstClr val="black"/>
                </a:solidFill>
                <a:latin typeface="Calibri"/>
                <a:cs typeface="Calibri"/>
              </a:rPr>
              <a:t>Incentives</a:t>
            </a:r>
            <a:r>
              <a:rPr lang="en-US"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400" spc="-5" dirty="0">
                <a:solidFill>
                  <a:prstClr val="black"/>
                </a:solidFill>
                <a:latin typeface="Calibri"/>
                <a:cs typeface="Calibri"/>
              </a:rPr>
              <a:t>POC.</a:t>
            </a:r>
            <a:endParaRPr lang="en-US"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prstClr val="black"/>
                </a:solidFill>
                <a:effectLst/>
                <a:latin typeface="Calibri"/>
              </a:rPr>
              <a:t>Department of Education's National Student  Loan Data System (NSLDS) website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A3315-BAE7-4D82-B528-A5318ED8ADA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85545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NG Slide templat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F00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0000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2C0FEDD0CD3247A1051421A211416E" ma:contentTypeVersion="2" ma:contentTypeDescription="Create a new document." ma:contentTypeScope="" ma:versionID="d1e7f04b4c0396a888430bccc8603990">
  <xsd:schema xmlns:xsd="http://www.w3.org/2001/XMLSchema" xmlns:xs="http://www.w3.org/2001/XMLSchema" xmlns:p="http://schemas.microsoft.com/office/2006/metadata/properties" xmlns:ns2="0d1306d0-4ab8-4de8-a157-5e8ffae3085d" xmlns:ns3="d734373f-d57e-42dc-9edc-00371556d5d3" targetNamespace="http://schemas.microsoft.com/office/2006/metadata/properties" ma:root="true" ma:fieldsID="9f36f062aae77cac7f614bcde35fd55d" ns2:_="" ns3:_="">
    <xsd:import namespace="0d1306d0-4ab8-4de8-a157-5e8ffae3085d"/>
    <xsd:import namespace="d734373f-d57e-42dc-9edc-00371556d5d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1306d0-4ab8-4de8-a157-5e8ffae3085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4373f-d57e-42dc-9edc-00371556d5d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0d1306d0-4ab8-4de8-a157-5e8ffae3085d">W3ZQWX5XQUPY-1132617108-535</_dlc_DocId>
    <_dlc_DocIdUrl xmlns="0d1306d0-4ab8-4de8-a157-5e8ffae3085d">
      <Url>https://gko.portal.ng.mil/arng/G1/D03/HRM-I/_layouts/15/DocIdRedir.aspx?ID=W3ZQWX5XQUPY-1132617108-535</Url>
      <Description>W3ZQWX5XQUPY-1132617108-535</Description>
    </_dlc_DocIdUrl>
  </documentManagement>
</p:properties>
</file>

<file path=customXml/itemProps1.xml><?xml version="1.0" encoding="utf-8"?>
<ds:datastoreItem xmlns:ds="http://schemas.openxmlformats.org/officeDocument/2006/customXml" ds:itemID="{8606097A-FBD7-4AE2-880D-71A5296153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1306d0-4ab8-4de8-a157-5e8ffae3085d"/>
    <ds:schemaRef ds:uri="d734373f-d57e-42dc-9edc-00371556d5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7730AD-3DE3-483F-8576-24A775ED3DD2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A56DA84-38E5-419D-BBDB-32C918E47DB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EAD51C8-8791-4ABB-BA3E-583AB3F076BC}">
  <ds:schemaRefs>
    <ds:schemaRef ds:uri="http://schemas.microsoft.com/office/2006/documentManagement/types"/>
    <ds:schemaRef ds:uri="http://schemas.microsoft.com/office/2006/metadata/properties"/>
    <ds:schemaRef ds:uri="d734373f-d57e-42dc-9edc-00371556d5d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0d1306d0-4ab8-4de8-a157-5e8ffae3085d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</TotalTime>
  <Words>511</Words>
  <Application>Microsoft Office PowerPoint</Application>
  <PresentationFormat>On-screen Show (4:3)</PresentationFormat>
  <Paragraphs>58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ARNG Slide template</vt:lpstr>
      <vt:lpstr>Department of Education's National Student  Loan Data System (NSLDS) website</vt:lpstr>
      <vt:lpstr>Department of Education's National Student 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Loan Data System (NSLDS) website</vt:lpstr>
      <vt:lpstr>Department of Education's National Student  Loan Data System (NSLDS) website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Education's National Student  Loan Data System (NSLDS) website</dc:title>
  <dc:creator>Miller, Roger B SSG MIL NG NGB ARNG</dc:creator>
  <cp:lastModifiedBy>Moser, Tammy R SFC MIL USA</cp:lastModifiedBy>
  <cp:revision>18</cp:revision>
  <dcterms:created xsi:type="dcterms:W3CDTF">2020-02-25T18:13:04Z</dcterms:created>
  <dcterms:modified xsi:type="dcterms:W3CDTF">2021-11-09T18:25:03Z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2011-04-08T00:00:00Z</vt:filetime>
  </property>
  <property fmtid="{D5CDD505-2E9C-101B-9397-08002B2CF9AE}" pid="3" name="LastSaved">
    <vt:filetime>2020-02-25T00:00:00Z</vt:filetime>
  </property>
  <property fmtid="{D5CDD505-2E9C-101B-9397-08002B2CF9AE}" pid="4" name="_dlc_DocIdItemGuid">
    <vt:lpwstr>b8d29a20-3872-4815-99be-e77a0ae78176</vt:lpwstr>
  </property>
  <property fmtid="{D5CDD505-2E9C-101B-9397-08002B2CF9AE}" pid="5" name="ContentTypeId">
    <vt:lpwstr>0x010100732C0FEDD0CD3247A1051421A211416E</vt:lpwstr>
  </property>
</Properties>
</file>