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 id="2147483710" r:id="rId2"/>
  </p:sldMasterIdLst>
  <p:notesMasterIdLst>
    <p:notesMasterId r:id="rId70"/>
  </p:notesMasterIdLst>
  <p:handoutMasterIdLst>
    <p:handoutMasterId r:id="rId71"/>
  </p:handoutMasterIdLst>
  <p:sldIdLst>
    <p:sldId id="303" r:id="rId3"/>
    <p:sldId id="370" r:id="rId4"/>
    <p:sldId id="323" r:id="rId5"/>
    <p:sldId id="314" r:id="rId6"/>
    <p:sldId id="256" r:id="rId7"/>
    <p:sldId id="257" r:id="rId8"/>
    <p:sldId id="324" r:id="rId9"/>
    <p:sldId id="259" r:id="rId10"/>
    <p:sldId id="332" r:id="rId11"/>
    <p:sldId id="260" r:id="rId12"/>
    <p:sldId id="313" r:id="rId13"/>
    <p:sldId id="262" r:id="rId14"/>
    <p:sldId id="304" r:id="rId15"/>
    <p:sldId id="316" r:id="rId16"/>
    <p:sldId id="342" r:id="rId17"/>
    <p:sldId id="266" r:id="rId18"/>
    <p:sldId id="267" r:id="rId19"/>
    <p:sldId id="268" r:id="rId20"/>
    <p:sldId id="269" r:id="rId21"/>
    <p:sldId id="270" r:id="rId22"/>
    <p:sldId id="357" r:id="rId23"/>
    <p:sldId id="318" r:id="rId24"/>
    <p:sldId id="273" r:id="rId25"/>
    <p:sldId id="274" r:id="rId26"/>
    <p:sldId id="364" r:id="rId27"/>
    <p:sldId id="319" r:id="rId28"/>
    <p:sldId id="278" r:id="rId29"/>
    <p:sldId id="276" r:id="rId30"/>
    <p:sldId id="375" r:id="rId31"/>
    <p:sldId id="279" r:id="rId32"/>
    <p:sldId id="371" r:id="rId33"/>
    <p:sldId id="280" r:id="rId34"/>
    <p:sldId id="281" r:id="rId35"/>
    <p:sldId id="282" r:id="rId36"/>
    <p:sldId id="320" r:id="rId37"/>
    <p:sldId id="358" r:id="rId38"/>
    <p:sldId id="283" r:id="rId39"/>
    <p:sldId id="285" r:id="rId40"/>
    <p:sldId id="284" r:id="rId41"/>
    <p:sldId id="261" r:id="rId42"/>
    <p:sldId id="344" r:id="rId43"/>
    <p:sldId id="289" r:id="rId44"/>
    <p:sldId id="288" r:id="rId45"/>
    <p:sldId id="298" r:id="rId46"/>
    <p:sldId id="299" r:id="rId47"/>
    <p:sldId id="300" r:id="rId48"/>
    <p:sldId id="301" r:id="rId49"/>
    <p:sldId id="359" r:id="rId50"/>
    <p:sldId id="365" r:id="rId51"/>
    <p:sldId id="290" r:id="rId52"/>
    <p:sldId id="368" r:id="rId53"/>
    <p:sldId id="366" r:id="rId54"/>
    <p:sldId id="291" r:id="rId55"/>
    <p:sldId id="360" r:id="rId56"/>
    <p:sldId id="295" r:id="rId57"/>
    <p:sldId id="372" r:id="rId58"/>
    <p:sldId id="361" r:id="rId59"/>
    <p:sldId id="347" r:id="rId60"/>
    <p:sldId id="348" r:id="rId61"/>
    <p:sldId id="373" r:id="rId62"/>
    <p:sldId id="351" r:id="rId63"/>
    <p:sldId id="352" r:id="rId64"/>
    <p:sldId id="353" r:id="rId65"/>
    <p:sldId id="354" r:id="rId66"/>
    <p:sldId id="363" r:id="rId67"/>
    <p:sldId id="374" r:id="rId68"/>
    <p:sldId id="362" r:id="rId6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128"/>
        <a:cs typeface="+mn-cs"/>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113" autoAdjust="0"/>
  </p:normalViewPr>
  <p:slideViewPr>
    <p:cSldViewPr>
      <p:cViewPr>
        <p:scale>
          <a:sx n="103" d="100"/>
          <a:sy n="103" d="100"/>
        </p:scale>
        <p:origin x="-1620" y="1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hdr" sz="quarter"/>
          </p:nvPr>
        </p:nvSpPr>
        <p:spPr bwMode="auto">
          <a:xfrm>
            <a:off x="0" y="0"/>
            <a:ext cx="2971800" cy="457200"/>
          </a:xfrm>
          <a:prstGeom prst="rect">
            <a:avLst/>
          </a:prstGeom>
          <a:noFill/>
          <a:ln>
            <a:noFill/>
          </a:ln>
          <a:effectLst/>
          <a:extLst>
            <a:ext uri="{FAA26D3D-D897-4be2-8F04-BA451C77F1D7}"/>
          </a:extLst>
        </p:spPr>
        <p:txBody>
          <a:bodyPr vert="horz" wrap="square" lIns="91440" tIns="45720" rIns="91440" bIns="45720" numCol="1" anchor="t" anchorCtr="0" compatLnSpc="1">
            <a:prstTxWarp prst="textNoShape">
              <a:avLst/>
            </a:prstTxWarp>
          </a:bodyPr>
          <a:lstStyle>
            <a:lvl1pPr eaLnBrk="0" hangingPunct="0">
              <a:defRPr sz="1200">
                <a:latin typeface="Arial" charset="0"/>
                <a:ea typeface="ＭＳ Ｐゴシック" charset="0"/>
                <a:cs typeface="ＭＳ Ｐゴシック" charset="0"/>
              </a:defRPr>
            </a:lvl1pPr>
          </a:lstStyle>
          <a:p>
            <a:pPr>
              <a:defRPr/>
            </a:pPr>
            <a:endParaRPr lang="en-US"/>
          </a:p>
        </p:txBody>
      </p:sp>
      <p:sp>
        <p:nvSpPr>
          <p:cNvPr id="150531" name="Rectangle 3"/>
          <p:cNvSpPr>
            <a:spLocks noGrp="1" noChangeArrowheads="1"/>
          </p:cNvSpPr>
          <p:nvPr>
            <p:ph type="dt" sz="quarter" idx="1"/>
          </p:nvPr>
        </p:nvSpPr>
        <p:spPr bwMode="auto">
          <a:xfrm>
            <a:off x="3884613" y="0"/>
            <a:ext cx="2971800" cy="457200"/>
          </a:xfrm>
          <a:prstGeom prst="rect">
            <a:avLst/>
          </a:prstGeom>
          <a:noFill/>
          <a:ln>
            <a:noFill/>
          </a:ln>
          <a:effectLst/>
          <a:extLst>
            <a:ext uri="{FAA26D3D-D897-4be2-8F04-BA451C77F1D7}"/>
          </a:extLst>
        </p:spPr>
        <p:txBody>
          <a:bodyPr vert="horz" wrap="square" lIns="91440" tIns="45720" rIns="91440" bIns="45720" numCol="1" anchor="t" anchorCtr="0" compatLnSpc="1">
            <a:prstTxWarp prst="textNoShape">
              <a:avLst/>
            </a:prstTxWarp>
          </a:bodyPr>
          <a:lstStyle>
            <a:lvl1pPr algn="r" eaLnBrk="0" hangingPunct="0">
              <a:defRPr sz="1200"/>
            </a:lvl1pPr>
          </a:lstStyle>
          <a:p>
            <a:fld id="{D27685D6-AF4A-4DF3-95E6-68929CC9F793}" type="datetime1">
              <a:rPr lang="en-US" altLang="en-US"/>
              <a:pPr/>
              <a:t>9/28/2015</a:t>
            </a:fld>
            <a:endParaRPr lang="en-US" altLang="en-US"/>
          </a:p>
        </p:txBody>
      </p:sp>
      <p:sp>
        <p:nvSpPr>
          <p:cNvPr id="150532" name="Rectangle 4"/>
          <p:cNvSpPr>
            <a:spLocks noGrp="1" noChangeArrowheads="1"/>
          </p:cNvSpPr>
          <p:nvPr>
            <p:ph type="ftr" sz="quarter" idx="2"/>
          </p:nvPr>
        </p:nvSpPr>
        <p:spPr bwMode="auto">
          <a:xfrm>
            <a:off x="0" y="8685213"/>
            <a:ext cx="2971800" cy="457200"/>
          </a:xfrm>
          <a:prstGeom prst="rect">
            <a:avLst/>
          </a:prstGeom>
          <a:noFill/>
          <a:ln>
            <a:noFill/>
          </a:ln>
          <a:effectLst/>
          <a:extLst>
            <a:ext uri="{FAA26D3D-D897-4be2-8F04-BA451C77F1D7}"/>
          </a:extLst>
        </p:spPr>
        <p:txBody>
          <a:bodyPr vert="horz" wrap="square" lIns="91440" tIns="45720" rIns="91440" bIns="45720" numCol="1" anchor="b" anchorCtr="0" compatLnSpc="1">
            <a:prstTxWarp prst="textNoShape">
              <a:avLst/>
            </a:prstTxWarp>
          </a:bodyPr>
          <a:lstStyle>
            <a:lvl1pPr eaLnBrk="0" hangingPunct="0">
              <a:defRPr sz="1200">
                <a:latin typeface="Arial" charset="0"/>
                <a:ea typeface="ＭＳ Ｐゴシック" charset="0"/>
                <a:cs typeface="ＭＳ Ｐゴシック" charset="0"/>
              </a:defRPr>
            </a:lvl1pPr>
          </a:lstStyle>
          <a:p>
            <a:pPr>
              <a:defRPr/>
            </a:pPr>
            <a:endParaRPr lang="en-US"/>
          </a:p>
        </p:txBody>
      </p:sp>
      <p:sp>
        <p:nvSpPr>
          <p:cNvPr id="15053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FAA26D3D-D897-4be2-8F04-BA451C77F1D7}"/>
          </a:extLst>
        </p:spPr>
        <p:txBody>
          <a:bodyPr vert="horz" wrap="square" lIns="91440" tIns="45720" rIns="91440" bIns="45720" numCol="1" anchor="b" anchorCtr="0" compatLnSpc="1">
            <a:prstTxWarp prst="textNoShape">
              <a:avLst/>
            </a:prstTxWarp>
          </a:bodyPr>
          <a:lstStyle>
            <a:lvl1pPr algn="r" eaLnBrk="0" hangingPunct="0">
              <a:defRPr sz="1200"/>
            </a:lvl1pPr>
          </a:lstStyle>
          <a:p>
            <a:fld id="{CE7CC8C0-10CA-4F65-A3FD-B8536C63FD53}" type="slidenum">
              <a:rPr lang="en-US" altLang="en-US"/>
              <a:pPr/>
              <a:t>‹#›</a:t>
            </a:fld>
            <a:endParaRPr lang="en-US" altLang="en-US"/>
          </a:p>
        </p:txBody>
      </p:sp>
    </p:spTree>
    <p:extLst>
      <p:ext uri="{BB962C8B-B14F-4D97-AF65-F5344CB8AC3E}">
        <p14:creationId xmlns:p14="http://schemas.microsoft.com/office/powerpoint/2010/main" val="11725949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dirty="0">
                <a:latin typeface="Arial"/>
                <a:ea typeface="ＭＳ Ｐゴシック" pitchFamily="34" charset="-128"/>
                <a:cs typeface="Arial"/>
              </a:defRPr>
            </a:lvl1pPr>
          </a:lstStyle>
          <a:p>
            <a:pPr>
              <a:defRPr/>
            </a:pPr>
            <a:endParaRPr lang="en-US"/>
          </a:p>
        </p:txBody>
      </p:sp>
      <p:sp>
        <p:nvSpPr>
          <p:cNvPr id="7577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dirty="0">
                <a:latin typeface="Arial"/>
                <a:ea typeface="ＭＳ Ｐゴシック" pitchFamily="34" charset="-128"/>
                <a:cs typeface="Arial"/>
              </a:defRPr>
            </a:lvl1pPr>
          </a:lstStyle>
          <a:p>
            <a:pPr>
              <a:defRPr/>
            </a:pPr>
            <a:endParaRPr lang="en-US"/>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8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7578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dirty="0">
                <a:latin typeface="Arial"/>
                <a:ea typeface="ＭＳ Ｐゴシック" pitchFamily="34" charset="-128"/>
                <a:cs typeface="Arial"/>
              </a:defRPr>
            </a:lvl1pPr>
          </a:lstStyle>
          <a:p>
            <a:pPr>
              <a:defRPr/>
            </a:pPr>
            <a:endParaRPr lang="en-US"/>
          </a:p>
        </p:txBody>
      </p:sp>
      <p:sp>
        <p:nvSpPr>
          <p:cNvPr id="7578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Arial" charset="0"/>
              </a:defRPr>
            </a:lvl1pPr>
          </a:lstStyle>
          <a:p>
            <a:fld id="{81F6EE68-3F3A-4462-8F20-6FBB84498682}" type="slidenum">
              <a:rPr lang="en-US" altLang="en-US"/>
              <a:pPr/>
              <a:t>‹#›</a:t>
            </a:fld>
            <a:endParaRPr lang="en-US" altLang="en-US"/>
          </a:p>
        </p:txBody>
      </p:sp>
    </p:spTree>
    <p:extLst>
      <p:ext uri="{BB962C8B-B14F-4D97-AF65-F5344CB8AC3E}">
        <p14:creationId xmlns:p14="http://schemas.microsoft.com/office/powerpoint/2010/main" val="25444652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a:ea typeface="ＭＳ Ｐゴシック" charset="0"/>
        <a:cs typeface="Arial"/>
      </a:defRPr>
    </a:lvl1pPr>
    <a:lvl2pPr marL="457200" algn="l" rtl="0" eaLnBrk="0" fontAlgn="base" hangingPunct="0">
      <a:spcBef>
        <a:spcPct val="30000"/>
      </a:spcBef>
      <a:spcAft>
        <a:spcPct val="0"/>
      </a:spcAft>
      <a:defRPr sz="1200" kern="1200">
        <a:solidFill>
          <a:schemeClr val="tx1"/>
        </a:solidFill>
        <a:latin typeface="Arial"/>
        <a:ea typeface="ＭＳ Ｐゴシック" pitchFamily="34" charset="-128"/>
        <a:cs typeface="Arial"/>
      </a:defRPr>
    </a:lvl2pPr>
    <a:lvl3pPr marL="914400" algn="l" rtl="0" eaLnBrk="0" fontAlgn="base" hangingPunct="0">
      <a:spcBef>
        <a:spcPct val="30000"/>
      </a:spcBef>
      <a:spcAft>
        <a:spcPct val="0"/>
      </a:spcAft>
      <a:defRPr sz="1200" kern="1200">
        <a:solidFill>
          <a:schemeClr val="tx1"/>
        </a:solidFill>
        <a:latin typeface="Arial"/>
        <a:ea typeface="ＭＳ Ｐゴシック" pitchFamily="34" charset="-128"/>
        <a:cs typeface="Arial"/>
      </a:defRPr>
    </a:lvl3pPr>
    <a:lvl4pPr marL="1371600" algn="l" rtl="0" eaLnBrk="0" fontAlgn="base" hangingPunct="0">
      <a:spcBef>
        <a:spcPct val="30000"/>
      </a:spcBef>
      <a:spcAft>
        <a:spcPct val="0"/>
      </a:spcAft>
      <a:defRPr sz="1200" kern="1200">
        <a:solidFill>
          <a:schemeClr val="tx1"/>
        </a:solidFill>
        <a:latin typeface="Arial"/>
        <a:ea typeface="ＭＳ Ｐゴシック" pitchFamily="34" charset="-128"/>
        <a:cs typeface="Arial"/>
      </a:defRPr>
    </a:lvl4pPr>
    <a:lvl5pPr marL="1828800" algn="l" rtl="0" eaLnBrk="0" fontAlgn="base" hangingPunct="0">
      <a:spcBef>
        <a:spcPct val="30000"/>
      </a:spcBef>
      <a:spcAft>
        <a:spcPct val="0"/>
      </a:spcAft>
      <a:defRPr sz="1200" kern="1200">
        <a:solidFill>
          <a:schemeClr val="tx1"/>
        </a:solidFill>
        <a:latin typeface="Arial"/>
        <a:ea typeface="ＭＳ Ｐゴシック" pitchFamily="34" charset="-128"/>
        <a:cs typeface="Arial"/>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charset="0"/>
                <a:ea typeface="ＭＳ Ｐゴシック" charset="-128"/>
              </a:rPr>
              <a:t>Relink all videos…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charset="0"/>
                <a:ea typeface="ＭＳ Ｐゴシック" charset="-128"/>
              </a:rPr>
              <a:t>Local trainer should update as appropriate with </a:t>
            </a:r>
          </a:p>
          <a:p>
            <a:r>
              <a:rPr lang="en-US" altLang="en-US" smtClean="0">
                <a:latin typeface="Arial" charset="0"/>
                <a:ea typeface="ＭＳ Ｐゴシック" charset="-128"/>
              </a:rPr>
              <a:t>*local EAP information </a:t>
            </a:r>
          </a:p>
          <a:p>
            <a:r>
              <a:rPr lang="en-US" altLang="en-US" smtClean="0">
                <a:latin typeface="Arial" charset="0"/>
                <a:ea typeface="ＭＳ Ｐゴシック" charset="-128"/>
              </a:rPr>
              <a:t>*local insurance information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u="sng" smtClean="0">
              <a:latin typeface="Arial" charset="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E8F6D54C-8ACD-49EB-A75A-C8B22909CABA}" type="slidenum">
              <a:rPr lang="en-US" altLang="en-US" sz="1200"/>
              <a:pPr eaLnBrk="1" hangingPunct="1"/>
              <a:t>9</a:t>
            </a:fld>
            <a:endParaRPr lang="en-US" alt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u="sng" smtClean="0">
              <a:latin typeface="Arial" charset="0"/>
              <a:ea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u="sng" smtClean="0">
              <a:latin typeface="Arial" charset="0"/>
              <a:ea typeface="ＭＳ Ｐゴシック"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charset="0"/>
                <a:ea typeface="ＭＳ Ｐゴシック" charset="-128"/>
              </a:rPr>
              <a:t>Local trainer should update this page with local information…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u="sng" smtClean="0">
              <a:latin typeface="Arial" charset="0"/>
              <a:ea typeface="ＭＳ Ｐゴシック"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u="sng" smtClean="0">
              <a:latin typeface="Arial" charset="0"/>
              <a:ea typeface="ＭＳ Ｐゴシック"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u="sng" smtClean="0">
              <a:latin typeface="Arial" charset="0"/>
              <a:ea typeface="ＭＳ Ｐゴシック"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u="sng" smtClean="0">
              <a:latin typeface="Arial" charset="0"/>
              <a:ea typeface="ＭＳ Ｐゴシック"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u="sng" smtClean="0">
              <a:latin typeface="Arial" charset="0"/>
              <a:ea typeface="ＭＳ Ｐゴシック"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u="sng" smtClean="0">
              <a:latin typeface="Arial" charset="0"/>
              <a:ea typeface="ＭＳ Ｐゴシック"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u="sng" smtClean="0">
              <a:latin typeface="Arial" charset="0"/>
              <a:ea typeface="ＭＳ Ｐゴシック"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u="sng" smtClean="0">
              <a:latin typeface="Arial" charset="0"/>
              <a:ea typeface="ＭＳ Ｐゴシック"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charset="0"/>
                <a:ea typeface="ＭＳ Ｐゴシック" charset="-128"/>
              </a:rPr>
              <a:t>Trainer should insert local information here.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mtClean="0">
                <a:latin typeface="Arial" charset="0"/>
                <a:ea typeface="ＭＳ Ｐゴシック" charset="-128"/>
              </a:rPr>
              <a:t> </a:t>
            </a:r>
            <a:endParaRPr lang="en-US" altLang="en-US" smtClean="0">
              <a:latin typeface="Arial" charset="0"/>
              <a:ea typeface="ＭＳ Ｐゴシック"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u="sng" smtClean="0">
              <a:latin typeface="Arial" charset="0"/>
              <a:ea typeface="ＭＳ Ｐゴシック"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u="sng" smtClean="0">
              <a:latin typeface="Arial" charset="0"/>
              <a:ea typeface="ＭＳ Ｐゴシック"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u="sng" smtClean="0">
              <a:latin typeface="Arial" charset="0"/>
              <a:ea typeface="ＭＳ Ｐゴシック" charset="-128"/>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u="sng" smtClean="0">
              <a:latin typeface="Arial" charset="0"/>
              <a:ea typeface="ＭＳ Ｐゴシック" charset="-128"/>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u="sng" smtClean="0">
              <a:latin typeface="Arial" charset="0"/>
              <a:ea typeface="ＭＳ Ｐゴシック" charset="-128"/>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u="sng" smtClean="0">
              <a:latin typeface="Arial" charset="0"/>
              <a:ea typeface="ＭＳ Ｐゴシック" charset="-128"/>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ja-JP" u="sng" smtClean="0">
              <a:latin typeface="Arial" charset="0"/>
              <a:ea typeface="ＭＳ Ｐゴシック" charset="-128"/>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charset="0"/>
              <a:ea typeface="ＭＳ Ｐゴシック" charset="-128"/>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u="sng" smtClean="0">
              <a:latin typeface="Arial"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9467"/>
            <a:ext cx="8229600" cy="643466"/>
          </a:xfrm>
        </p:spPr>
        <p:txBody>
          <a:bodyPr>
            <a:noAutofit/>
          </a:bodyPr>
          <a:lstStyle>
            <a:lvl1pPr algn="l">
              <a:defRPr sz="3500" b="1" i="0">
                <a:solidFill>
                  <a:schemeClr val="bg1"/>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85334"/>
            <a:ext cx="7747000" cy="4940830"/>
          </a:xfrm>
        </p:spPr>
        <p:txBody>
          <a:bodyPr/>
          <a:lstStyle>
            <a:lvl1pPr>
              <a:defRPr>
                <a:solidFill>
                  <a:schemeClr val="tx1"/>
                </a:solidFill>
                <a:latin typeface="Arial"/>
                <a:cs typeface="Arial"/>
              </a:defRPr>
            </a:lvl1pPr>
            <a:lvl2pPr>
              <a:defRPr>
                <a:solidFill>
                  <a:schemeClr val="tx1"/>
                </a:solidFill>
                <a:latin typeface="Arial"/>
                <a:cs typeface="Arial"/>
              </a:defRPr>
            </a:lvl2pPr>
            <a:lvl3pPr>
              <a:defRPr>
                <a:solidFill>
                  <a:schemeClr val="tx1"/>
                </a:solidFill>
                <a:latin typeface="Arial"/>
                <a:cs typeface="Arial"/>
              </a:defRPr>
            </a:lvl3pPr>
            <a:lvl4pPr>
              <a:defRPr>
                <a:solidFill>
                  <a:schemeClr val="tx1"/>
                </a:solidFill>
                <a:latin typeface="Arial"/>
                <a:cs typeface="Arial"/>
              </a:defRPr>
            </a:lvl4pPr>
            <a:lvl5pPr>
              <a:defRPr>
                <a:solidFill>
                  <a:schemeClr val="tx1"/>
                </a:solidFill>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082CEDC-91CB-4DA6-8375-F9EA0FD96207}" type="slidenum">
              <a:rPr lang="en-US" altLang="en-US"/>
              <a:pPr/>
              <a:t>‹#›</a:t>
            </a:fld>
            <a:endParaRPr lang="en-US" altLang="en-US"/>
          </a:p>
        </p:txBody>
      </p:sp>
    </p:spTree>
    <p:extLst>
      <p:ext uri="{BB962C8B-B14F-4D97-AF65-F5344CB8AC3E}">
        <p14:creationId xmlns:p14="http://schemas.microsoft.com/office/powerpoint/2010/main" val="2491068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4A71A556-9681-4571-B73B-2490BF7B3E0A}" type="slidenum">
              <a:rPr lang="en-US" altLang="en-US"/>
              <a:pPr/>
              <a:t>‹#›</a:t>
            </a:fld>
            <a:endParaRPr lang="en-US" altLang="en-US"/>
          </a:p>
        </p:txBody>
      </p:sp>
    </p:spTree>
    <p:extLst>
      <p:ext uri="{BB962C8B-B14F-4D97-AF65-F5344CB8AC3E}">
        <p14:creationId xmlns:p14="http://schemas.microsoft.com/office/powerpoint/2010/main" val="2422236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51933"/>
          </a:xfrm>
        </p:spPr>
        <p:txBody>
          <a:bodyPr>
            <a:normAutofit/>
          </a:bodyPr>
          <a:lstStyle>
            <a:lvl1pPr algn="l">
              <a:defRPr sz="3500" b="1" i="0">
                <a:solidFill>
                  <a:schemeClr val="bg1"/>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159934"/>
            <a:ext cx="3835400" cy="4966230"/>
          </a:xfrm>
        </p:spPr>
        <p:txBody>
          <a:bodyPr/>
          <a:lstStyle>
            <a:lvl1pPr>
              <a:defRPr sz="2800" b="0" i="0">
                <a:latin typeface="Arial"/>
                <a:cs typeface="Arial"/>
              </a:defRPr>
            </a:lvl1pPr>
            <a:lvl2pPr>
              <a:defRPr sz="2400" b="0" i="0">
                <a:latin typeface="Arial"/>
                <a:cs typeface="Arial"/>
              </a:defRPr>
            </a:lvl2pPr>
            <a:lvl3pPr>
              <a:defRPr sz="2000" b="0" i="0">
                <a:latin typeface="Arial"/>
                <a:cs typeface="Arial"/>
              </a:defRPr>
            </a:lvl3pPr>
            <a:lvl4pPr>
              <a:defRPr sz="1800" b="0" i="0">
                <a:latin typeface="Arial"/>
                <a:cs typeface="Arial"/>
              </a:defRPr>
            </a:lvl4pPr>
            <a:lvl5pPr>
              <a:defRPr sz="1800" b="0" i="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385728" y="1159934"/>
            <a:ext cx="3556000" cy="4966229"/>
          </a:xfrm>
        </p:spPr>
        <p:txBody>
          <a:bodyPr/>
          <a:lstStyle>
            <a:lvl1pPr>
              <a:defRPr sz="2800" b="0" i="0">
                <a:latin typeface="Arial"/>
                <a:cs typeface="Arial"/>
              </a:defRPr>
            </a:lvl1pPr>
            <a:lvl2pPr>
              <a:defRPr sz="2400" b="0" i="0">
                <a:latin typeface="Arial"/>
                <a:cs typeface="Arial"/>
              </a:defRPr>
            </a:lvl2pPr>
            <a:lvl3pPr>
              <a:defRPr sz="2000" b="0" i="0">
                <a:latin typeface="Arial"/>
                <a:cs typeface="Arial"/>
              </a:defRPr>
            </a:lvl3pPr>
            <a:lvl4pPr>
              <a:defRPr sz="1800" b="0" i="0">
                <a:latin typeface="Arial"/>
                <a:cs typeface="Arial"/>
              </a:defRPr>
            </a:lvl4pPr>
            <a:lvl5pPr>
              <a:defRPr sz="1800" b="0" i="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4D0719A1-020F-45D8-A72A-915EB577649E}" type="slidenum">
              <a:rPr lang="en-US" altLang="en-US"/>
              <a:pPr/>
              <a:t>‹#›</a:t>
            </a:fld>
            <a:endParaRPr lang="en-US" altLang="en-US"/>
          </a:p>
        </p:txBody>
      </p:sp>
    </p:spTree>
    <p:extLst>
      <p:ext uri="{BB962C8B-B14F-4D97-AF65-F5344CB8AC3E}">
        <p14:creationId xmlns:p14="http://schemas.microsoft.com/office/powerpoint/2010/main" val="1125553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11200"/>
          </a:xfrm>
        </p:spPr>
        <p:txBody>
          <a:bodyPr>
            <a:normAutofit/>
          </a:bodyPr>
          <a:lstStyle>
            <a:lvl1pPr algn="l">
              <a:defRPr sz="3500" b="1" i="0">
                <a:solidFill>
                  <a:schemeClr val="bg1"/>
                </a:solidFill>
                <a:latin typeface="Arial"/>
                <a:cs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3860800" cy="639762"/>
          </a:xfrm>
        </p:spPr>
        <p:txBody>
          <a:bodyPr anchor="b"/>
          <a:lstStyle>
            <a:lvl1pPr marL="0" indent="0">
              <a:buNone/>
              <a:defRPr sz="2400" b="1" i="0">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3860800" cy="3951288"/>
          </a:xfrm>
        </p:spPr>
        <p:txBody>
          <a:bodyPr/>
          <a:lstStyle>
            <a:lvl1pPr>
              <a:defRPr sz="2400" b="0" i="0">
                <a:latin typeface="Arial"/>
                <a:cs typeface="Arial"/>
              </a:defRPr>
            </a:lvl1pPr>
            <a:lvl2pPr>
              <a:defRPr sz="2000" b="0" i="0">
                <a:latin typeface="Arial"/>
                <a:cs typeface="Arial"/>
              </a:defRPr>
            </a:lvl2pPr>
            <a:lvl3pPr>
              <a:defRPr sz="1800" b="0" i="0">
                <a:latin typeface="Arial"/>
                <a:cs typeface="Arial"/>
              </a:defRPr>
            </a:lvl3pPr>
            <a:lvl4pPr>
              <a:defRPr sz="1600" b="0" i="0">
                <a:latin typeface="Arial"/>
                <a:cs typeface="Arial"/>
              </a:defRPr>
            </a:lvl4pPr>
            <a:lvl5pPr>
              <a:defRPr sz="1600" b="0" i="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422241" y="1535113"/>
            <a:ext cx="3756559" cy="639762"/>
          </a:xfrm>
        </p:spPr>
        <p:txBody>
          <a:bodyPr anchor="b"/>
          <a:lstStyle>
            <a:lvl1pPr marL="0" indent="0">
              <a:buNone/>
              <a:defRPr sz="2400" b="1" i="0">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422241" y="2174875"/>
            <a:ext cx="3756559" cy="3951288"/>
          </a:xfrm>
        </p:spPr>
        <p:txBody>
          <a:bodyPr/>
          <a:lstStyle>
            <a:lvl1pPr>
              <a:defRPr sz="2400" b="0" i="0">
                <a:latin typeface="Arial"/>
                <a:cs typeface="Arial"/>
              </a:defRPr>
            </a:lvl1pPr>
            <a:lvl2pPr>
              <a:defRPr sz="2000" b="0" i="0">
                <a:latin typeface="Arial"/>
                <a:cs typeface="Arial"/>
              </a:defRPr>
            </a:lvl2pPr>
            <a:lvl3pPr>
              <a:defRPr sz="1800" b="0" i="0">
                <a:latin typeface="Arial"/>
                <a:cs typeface="Arial"/>
              </a:defRPr>
            </a:lvl3pPr>
            <a:lvl4pPr>
              <a:defRPr sz="1600" b="0" i="0">
                <a:latin typeface="Arial"/>
                <a:cs typeface="Arial"/>
              </a:defRPr>
            </a:lvl4pPr>
            <a:lvl5pPr>
              <a:defRPr sz="1600" b="0" i="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B71D3654-51EB-432E-9CEE-16FDB1508BBC}" type="slidenum">
              <a:rPr lang="en-US" altLang="en-US"/>
              <a:pPr/>
              <a:t>‹#›</a:t>
            </a:fld>
            <a:endParaRPr lang="en-US" altLang="en-US"/>
          </a:p>
        </p:txBody>
      </p:sp>
    </p:spTree>
    <p:extLst>
      <p:ext uri="{BB962C8B-B14F-4D97-AF65-F5344CB8AC3E}">
        <p14:creationId xmlns:p14="http://schemas.microsoft.com/office/powerpoint/2010/main" val="239210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68867"/>
          </a:xfrm>
        </p:spPr>
        <p:txBody>
          <a:bodyPr>
            <a:noAutofit/>
          </a:bodyPr>
          <a:lstStyle>
            <a:lvl1pPr algn="l">
              <a:defRPr sz="3500" b="1" i="0">
                <a:solidFill>
                  <a:srgbClr val="FFFFFF"/>
                </a:solidFill>
                <a:latin typeface="Arial"/>
                <a:cs typeface="Arial"/>
              </a:defRPr>
            </a:lvl1pPr>
          </a:lstStyle>
          <a:p>
            <a:r>
              <a:rPr lang="en-US" dirty="0"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31E68C82-CA2E-499B-875C-05F87B7FC58A}" type="slidenum">
              <a:rPr lang="en-US" altLang="en-US"/>
              <a:pPr/>
              <a:t>‹#›</a:t>
            </a:fld>
            <a:endParaRPr lang="en-US" altLang="en-US"/>
          </a:p>
        </p:txBody>
      </p:sp>
    </p:spTree>
    <p:extLst>
      <p:ext uri="{BB962C8B-B14F-4D97-AF65-F5344CB8AC3E}">
        <p14:creationId xmlns:p14="http://schemas.microsoft.com/office/powerpoint/2010/main" val="1812791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6971FCEA-4561-4CE7-B739-0FF083809EE5}" type="slidenum">
              <a:rPr lang="en-US" altLang="en-US"/>
              <a:pPr/>
              <a:t>‹#›</a:t>
            </a:fld>
            <a:endParaRPr lang="en-US" altLang="en-US"/>
          </a:p>
        </p:txBody>
      </p:sp>
    </p:spTree>
    <p:extLst>
      <p:ext uri="{BB962C8B-B14F-4D97-AF65-F5344CB8AC3E}">
        <p14:creationId xmlns:p14="http://schemas.microsoft.com/office/powerpoint/2010/main" val="2034111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397932"/>
            <a:ext cx="3008313" cy="694267"/>
          </a:xfrm>
        </p:spPr>
        <p:txBody>
          <a:bodyPr anchor="b"/>
          <a:lstStyle>
            <a:lvl1pPr algn="l">
              <a:defRPr sz="2000" b="1">
                <a:solidFill>
                  <a:schemeClr val="bg1"/>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575051" y="651933"/>
            <a:ext cx="4197350" cy="5474230"/>
          </a:xfrm>
        </p:spPr>
        <p:txBody>
          <a:bodyPr/>
          <a:lstStyle>
            <a:lvl1pPr>
              <a:defRPr sz="2000">
                <a:solidFill>
                  <a:srgbClr val="FFFFFF"/>
                </a:solidFill>
                <a:latin typeface="Arial"/>
                <a:cs typeface="Arial"/>
              </a:defRPr>
            </a:lvl1pPr>
            <a:lvl2pPr>
              <a:defRPr sz="2800">
                <a:latin typeface="Arial"/>
                <a:cs typeface="Arial"/>
              </a:defRPr>
            </a:lvl2pPr>
            <a:lvl3pPr>
              <a:defRPr sz="2400">
                <a:latin typeface="Arial"/>
                <a:cs typeface="Arial"/>
              </a:defRPr>
            </a:lvl3pPr>
            <a:lvl4pPr>
              <a:defRPr sz="2000">
                <a:latin typeface="Arial"/>
                <a:cs typeface="Arial"/>
              </a:defRPr>
            </a:lvl4pPr>
            <a:lvl5pPr>
              <a:defRPr sz="2000">
                <a:latin typeface="Arial"/>
                <a:cs typeface="Arial"/>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193800"/>
            <a:ext cx="3008313" cy="4932363"/>
          </a:xfr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D34B89C-131C-4E7A-BFBF-C14FD7D1E537}" type="slidenum">
              <a:rPr lang="en-US" altLang="en-US"/>
              <a:pPr/>
              <a:t>‹#›</a:t>
            </a:fld>
            <a:endParaRPr lang="en-US" altLang="en-US"/>
          </a:p>
        </p:txBody>
      </p:sp>
    </p:spTree>
    <p:extLst>
      <p:ext uri="{BB962C8B-B14F-4D97-AF65-F5344CB8AC3E}">
        <p14:creationId xmlns:p14="http://schemas.microsoft.com/office/powerpoint/2010/main" val="841860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solidFill>
                  <a:schemeClr val="tx1"/>
                </a:solidFill>
                <a:latin typeface="Arial"/>
                <a:cs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b="0" i="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C6F96524-00F4-4E8F-BB28-C13E6DC418DE}" type="slidenum">
              <a:rPr lang="en-US" altLang="en-US"/>
              <a:pPr/>
              <a:t>‹#›</a:t>
            </a:fld>
            <a:endParaRPr lang="en-US" altLang="en-US"/>
          </a:p>
        </p:txBody>
      </p:sp>
    </p:spTree>
    <p:extLst>
      <p:ext uri="{BB962C8B-B14F-4D97-AF65-F5344CB8AC3E}">
        <p14:creationId xmlns:p14="http://schemas.microsoft.com/office/powerpoint/2010/main" val="532795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26029"/>
          </a:xfrm>
        </p:spPr>
        <p:txBody>
          <a:bodyPr>
            <a:normAutofit/>
          </a:bodyPr>
          <a:lstStyle>
            <a:lvl1pPr algn="l">
              <a:defRPr sz="3500" b="1">
                <a:solidFill>
                  <a:srgbClr val="FFFFFF"/>
                </a:solidFill>
                <a:latin typeface="Arial"/>
                <a:cs typeface="Arial"/>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199" y="1600200"/>
            <a:ext cx="8390467" cy="4525963"/>
          </a:xfrm>
        </p:spPr>
        <p:txBody>
          <a:bodyPr vert="eaVert"/>
          <a:lstStyle>
            <a:lvl1pPr>
              <a:defRPr>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B861C0C-61BA-4E02-9136-1A1ED7049A6D}" type="slidenum">
              <a:rPr lang="en-US" altLang="en-US"/>
              <a:pPr/>
              <a:t>‹#›</a:t>
            </a:fld>
            <a:endParaRPr lang="en-US" altLang="en-US"/>
          </a:p>
        </p:txBody>
      </p:sp>
    </p:spTree>
    <p:extLst>
      <p:ext uri="{BB962C8B-B14F-4D97-AF65-F5344CB8AC3E}">
        <p14:creationId xmlns:p14="http://schemas.microsoft.com/office/powerpoint/2010/main" val="2135333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31200" y="1507066"/>
            <a:ext cx="609600" cy="4849283"/>
          </a:xfrm>
        </p:spPr>
        <p:txBody>
          <a:bodyPr vert="eaVert">
            <a:noAutofit/>
          </a:bodyPr>
          <a:lstStyle>
            <a:lvl1pPr>
              <a:defRPr sz="2800" b="0">
                <a:solidFill>
                  <a:srgbClr val="000000"/>
                </a:solidFill>
                <a:latin typeface="Arial"/>
                <a:cs typeface="Arial"/>
              </a:defRPr>
            </a:lvl1pPr>
          </a:lstStyle>
          <a:p>
            <a:r>
              <a:rPr lang="en-US" dirty="0"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11774E9E-D21E-4F21-917D-D4160387F14D}" type="slidenum">
              <a:rPr lang="en-US" altLang="en-US"/>
              <a:pPr/>
              <a:t>‹#›</a:t>
            </a:fld>
            <a:endParaRPr lang="en-US" altLang="en-US"/>
          </a:p>
        </p:txBody>
      </p:sp>
    </p:spTree>
    <p:extLst>
      <p:ext uri="{BB962C8B-B14F-4D97-AF65-F5344CB8AC3E}">
        <p14:creationId xmlns:p14="http://schemas.microsoft.com/office/powerpoint/2010/main" val="2653930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9465"/>
            <a:ext cx="7772400" cy="643467"/>
          </a:xfrm>
        </p:spPr>
        <p:txBody>
          <a:bodyPr>
            <a:noAutofit/>
          </a:bodyPr>
          <a:lstStyle>
            <a:lvl1pPr algn="l">
              <a:defRPr sz="3500" b="1" i="0">
                <a:solidFill>
                  <a:schemeClr val="bg1"/>
                </a:solidFill>
                <a:latin typeface="Arial"/>
                <a:cs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261533"/>
            <a:ext cx="7628467" cy="5308600"/>
          </a:xfrm>
        </p:spPr>
        <p:txBody>
          <a:bodyPr/>
          <a:lstStyle>
            <a:lvl1pPr marL="0" indent="0" algn="l">
              <a:buNone/>
              <a:defRPr b="0" i="0">
                <a:solidFill>
                  <a:schemeClr val="tx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005829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9467"/>
            <a:ext cx="8229600" cy="643466"/>
          </a:xfrm>
        </p:spPr>
        <p:txBody>
          <a:bodyPr>
            <a:noAutofit/>
          </a:bodyPr>
          <a:lstStyle>
            <a:lvl1pPr algn="l">
              <a:defRPr sz="3500" b="1" i="0">
                <a:solidFill>
                  <a:schemeClr val="bg1"/>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85334"/>
            <a:ext cx="7747000" cy="4940830"/>
          </a:xfrm>
        </p:spPr>
        <p:txBody>
          <a:bodyPr/>
          <a:lstStyle>
            <a:lvl1pPr>
              <a:defRPr>
                <a:solidFill>
                  <a:schemeClr val="tx1"/>
                </a:solidFill>
                <a:latin typeface="Arial"/>
                <a:cs typeface="Arial"/>
              </a:defRPr>
            </a:lvl1pPr>
            <a:lvl2pPr>
              <a:defRPr>
                <a:solidFill>
                  <a:schemeClr val="tx1"/>
                </a:solidFill>
                <a:latin typeface="Arial"/>
                <a:cs typeface="Arial"/>
              </a:defRPr>
            </a:lvl2pPr>
            <a:lvl3pPr>
              <a:defRPr>
                <a:solidFill>
                  <a:schemeClr val="tx1"/>
                </a:solidFill>
                <a:latin typeface="Arial"/>
                <a:cs typeface="Arial"/>
              </a:defRPr>
            </a:lvl3pPr>
            <a:lvl4pPr>
              <a:defRPr>
                <a:solidFill>
                  <a:schemeClr val="tx1"/>
                </a:solidFill>
                <a:latin typeface="Arial"/>
                <a:cs typeface="Arial"/>
              </a:defRPr>
            </a:lvl4pPr>
            <a:lvl5pPr>
              <a:defRPr>
                <a:solidFill>
                  <a:schemeClr val="tx1"/>
                </a:solidFill>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F9F0CF5-852C-4D3D-82EA-CCD5241F7894}" type="slidenum">
              <a:rPr lang="en-US" altLang="en-US"/>
              <a:pPr/>
              <a:t>‹#›</a:t>
            </a:fld>
            <a:endParaRPr lang="en-US" altLang="en-US"/>
          </a:p>
        </p:txBody>
      </p:sp>
    </p:spTree>
    <p:extLst>
      <p:ext uri="{BB962C8B-B14F-4D97-AF65-F5344CB8AC3E}">
        <p14:creationId xmlns:p14="http://schemas.microsoft.com/office/powerpoint/2010/main" val="39741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DDA0F83D-966A-476E-B2C3-5C2FC9F817D5}" type="slidenum">
              <a:rPr lang="en-US" altLang="en-US"/>
              <a:pPr/>
              <a:t>‹#›</a:t>
            </a:fld>
            <a:endParaRPr lang="en-US" altLang="en-US"/>
          </a:p>
        </p:txBody>
      </p:sp>
    </p:spTree>
    <p:extLst>
      <p:ext uri="{BB962C8B-B14F-4D97-AF65-F5344CB8AC3E}">
        <p14:creationId xmlns:p14="http://schemas.microsoft.com/office/powerpoint/2010/main" val="15104803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51933"/>
          </a:xfrm>
        </p:spPr>
        <p:txBody>
          <a:bodyPr>
            <a:normAutofit/>
          </a:bodyPr>
          <a:lstStyle>
            <a:lvl1pPr algn="l">
              <a:defRPr sz="3500" b="1" i="0">
                <a:solidFill>
                  <a:schemeClr val="bg1"/>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159934"/>
            <a:ext cx="3835400" cy="4966230"/>
          </a:xfrm>
        </p:spPr>
        <p:txBody>
          <a:bodyPr/>
          <a:lstStyle>
            <a:lvl1pPr>
              <a:defRPr sz="2800" b="0" i="0">
                <a:latin typeface="Arial"/>
                <a:cs typeface="Arial"/>
              </a:defRPr>
            </a:lvl1pPr>
            <a:lvl2pPr>
              <a:defRPr sz="2400" b="0" i="0">
                <a:latin typeface="Arial"/>
                <a:cs typeface="Arial"/>
              </a:defRPr>
            </a:lvl2pPr>
            <a:lvl3pPr>
              <a:defRPr sz="2000" b="0" i="0">
                <a:latin typeface="Arial"/>
                <a:cs typeface="Arial"/>
              </a:defRPr>
            </a:lvl3pPr>
            <a:lvl4pPr>
              <a:defRPr sz="1800" b="0" i="0">
                <a:latin typeface="Arial"/>
                <a:cs typeface="Arial"/>
              </a:defRPr>
            </a:lvl4pPr>
            <a:lvl5pPr>
              <a:defRPr sz="1800" b="0" i="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385728" y="1159934"/>
            <a:ext cx="3556000" cy="4966229"/>
          </a:xfrm>
        </p:spPr>
        <p:txBody>
          <a:bodyPr/>
          <a:lstStyle>
            <a:lvl1pPr>
              <a:defRPr sz="2800" b="0" i="0">
                <a:latin typeface="Arial"/>
                <a:cs typeface="Arial"/>
              </a:defRPr>
            </a:lvl1pPr>
            <a:lvl2pPr>
              <a:defRPr sz="2400" b="0" i="0">
                <a:latin typeface="Arial"/>
                <a:cs typeface="Arial"/>
              </a:defRPr>
            </a:lvl2pPr>
            <a:lvl3pPr>
              <a:defRPr sz="2000" b="0" i="0">
                <a:latin typeface="Arial"/>
                <a:cs typeface="Arial"/>
              </a:defRPr>
            </a:lvl3pPr>
            <a:lvl4pPr>
              <a:defRPr sz="1800" b="0" i="0">
                <a:latin typeface="Arial"/>
                <a:cs typeface="Arial"/>
              </a:defRPr>
            </a:lvl4pPr>
            <a:lvl5pPr>
              <a:defRPr sz="1800" b="0" i="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CA8DE51-A67B-4496-B96F-E082B10DECE6}" type="slidenum">
              <a:rPr lang="en-US" altLang="en-US"/>
              <a:pPr/>
              <a:t>‹#›</a:t>
            </a:fld>
            <a:endParaRPr lang="en-US" altLang="en-US"/>
          </a:p>
        </p:txBody>
      </p:sp>
    </p:spTree>
    <p:extLst>
      <p:ext uri="{BB962C8B-B14F-4D97-AF65-F5344CB8AC3E}">
        <p14:creationId xmlns:p14="http://schemas.microsoft.com/office/powerpoint/2010/main" val="859339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711200"/>
          </a:xfrm>
        </p:spPr>
        <p:txBody>
          <a:bodyPr>
            <a:normAutofit/>
          </a:bodyPr>
          <a:lstStyle>
            <a:lvl1pPr algn="l">
              <a:defRPr sz="3500" b="1" i="0">
                <a:solidFill>
                  <a:schemeClr val="bg1"/>
                </a:solidFill>
                <a:latin typeface="Arial"/>
                <a:cs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3860800" cy="639762"/>
          </a:xfrm>
        </p:spPr>
        <p:txBody>
          <a:bodyPr anchor="b"/>
          <a:lstStyle>
            <a:lvl1pPr marL="0" indent="0">
              <a:buNone/>
              <a:defRPr sz="2400" b="1" i="0">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3860800" cy="3951288"/>
          </a:xfrm>
        </p:spPr>
        <p:txBody>
          <a:bodyPr/>
          <a:lstStyle>
            <a:lvl1pPr>
              <a:defRPr sz="2400" b="0" i="0">
                <a:latin typeface="Arial"/>
                <a:cs typeface="Arial"/>
              </a:defRPr>
            </a:lvl1pPr>
            <a:lvl2pPr>
              <a:defRPr sz="2000" b="0" i="0">
                <a:latin typeface="Arial"/>
                <a:cs typeface="Arial"/>
              </a:defRPr>
            </a:lvl2pPr>
            <a:lvl3pPr>
              <a:defRPr sz="1800" b="0" i="0">
                <a:latin typeface="Arial"/>
                <a:cs typeface="Arial"/>
              </a:defRPr>
            </a:lvl3pPr>
            <a:lvl4pPr>
              <a:defRPr sz="1600" b="0" i="0">
                <a:latin typeface="Arial"/>
                <a:cs typeface="Arial"/>
              </a:defRPr>
            </a:lvl4pPr>
            <a:lvl5pPr>
              <a:defRPr sz="1600" b="0" i="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422241" y="1535113"/>
            <a:ext cx="3756559" cy="639762"/>
          </a:xfrm>
        </p:spPr>
        <p:txBody>
          <a:bodyPr anchor="b"/>
          <a:lstStyle>
            <a:lvl1pPr marL="0" indent="0">
              <a:buNone/>
              <a:defRPr sz="2400" b="1" i="0">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422241" y="2174875"/>
            <a:ext cx="3756559" cy="3951288"/>
          </a:xfrm>
        </p:spPr>
        <p:txBody>
          <a:bodyPr/>
          <a:lstStyle>
            <a:lvl1pPr>
              <a:defRPr sz="2400" b="0" i="0">
                <a:latin typeface="Arial"/>
                <a:cs typeface="Arial"/>
              </a:defRPr>
            </a:lvl1pPr>
            <a:lvl2pPr>
              <a:defRPr sz="2000" b="0" i="0">
                <a:latin typeface="Arial"/>
                <a:cs typeface="Arial"/>
              </a:defRPr>
            </a:lvl2pPr>
            <a:lvl3pPr>
              <a:defRPr sz="1800" b="0" i="0">
                <a:latin typeface="Arial"/>
                <a:cs typeface="Arial"/>
              </a:defRPr>
            </a:lvl3pPr>
            <a:lvl4pPr>
              <a:defRPr sz="1600" b="0" i="0">
                <a:latin typeface="Arial"/>
                <a:cs typeface="Arial"/>
              </a:defRPr>
            </a:lvl4pPr>
            <a:lvl5pPr>
              <a:defRPr sz="1600" b="0" i="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4D61E1F9-B238-49CF-B826-D15D6C6264DF}" type="slidenum">
              <a:rPr lang="en-US" altLang="en-US"/>
              <a:pPr/>
              <a:t>‹#›</a:t>
            </a:fld>
            <a:endParaRPr lang="en-US" altLang="en-US"/>
          </a:p>
        </p:txBody>
      </p:sp>
    </p:spTree>
    <p:extLst>
      <p:ext uri="{BB962C8B-B14F-4D97-AF65-F5344CB8AC3E}">
        <p14:creationId xmlns:p14="http://schemas.microsoft.com/office/powerpoint/2010/main" val="29640390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68867"/>
          </a:xfrm>
        </p:spPr>
        <p:txBody>
          <a:bodyPr>
            <a:noAutofit/>
          </a:bodyPr>
          <a:lstStyle>
            <a:lvl1pPr algn="l">
              <a:defRPr sz="3500" b="1" i="0">
                <a:solidFill>
                  <a:srgbClr val="FFFFFF"/>
                </a:solidFill>
                <a:latin typeface="Arial"/>
                <a:cs typeface="Arial"/>
              </a:defRPr>
            </a:lvl1pPr>
          </a:lstStyle>
          <a:p>
            <a:r>
              <a:rPr lang="en-US" dirty="0"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40634AF8-6530-482B-93BF-0F668C6E7405}" type="slidenum">
              <a:rPr lang="en-US" altLang="en-US"/>
              <a:pPr/>
              <a:t>‹#›</a:t>
            </a:fld>
            <a:endParaRPr lang="en-US" altLang="en-US"/>
          </a:p>
        </p:txBody>
      </p:sp>
    </p:spTree>
    <p:extLst>
      <p:ext uri="{BB962C8B-B14F-4D97-AF65-F5344CB8AC3E}">
        <p14:creationId xmlns:p14="http://schemas.microsoft.com/office/powerpoint/2010/main" val="5122761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409CCC25-7E0E-4BA5-BE17-FF91D156C881}" type="slidenum">
              <a:rPr lang="en-US" altLang="en-US"/>
              <a:pPr/>
              <a:t>‹#›</a:t>
            </a:fld>
            <a:endParaRPr lang="en-US" altLang="en-US"/>
          </a:p>
        </p:txBody>
      </p:sp>
    </p:spTree>
    <p:extLst>
      <p:ext uri="{BB962C8B-B14F-4D97-AF65-F5344CB8AC3E}">
        <p14:creationId xmlns:p14="http://schemas.microsoft.com/office/powerpoint/2010/main" val="4891261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397932"/>
            <a:ext cx="3008313" cy="694267"/>
          </a:xfrm>
        </p:spPr>
        <p:txBody>
          <a:bodyPr anchor="b"/>
          <a:lstStyle>
            <a:lvl1pPr algn="l">
              <a:defRPr sz="2000" b="1">
                <a:solidFill>
                  <a:schemeClr val="bg1"/>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575051" y="651933"/>
            <a:ext cx="4197350" cy="5474230"/>
          </a:xfrm>
        </p:spPr>
        <p:txBody>
          <a:bodyPr/>
          <a:lstStyle>
            <a:lvl1pPr>
              <a:defRPr sz="2000">
                <a:solidFill>
                  <a:srgbClr val="FFFFFF"/>
                </a:solidFill>
                <a:latin typeface="Arial"/>
                <a:cs typeface="Arial"/>
              </a:defRPr>
            </a:lvl1pPr>
            <a:lvl2pPr>
              <a:defRPr sz="2800">
                <a:latin typeface="Arial"/>
                <a:cs typeface="Arial"/>
              </a:defRPr>
            </a:lvl2pPr>
            <a:lvl3pPr>
              <a:defRPr sz="2400">
                <a:latin typeface="Arial"/>
                <a:cs typeface="Arial"/>
              </a:defRPr>
            </a:lvl3pPr>
            <a:lvl4pPr>
              <a:defRPr sz="2000">
                <a:latin typeface="Arial"/>
                <a:cs typeface="Arial"/>
              </a:defRPr>
            </a:lvl4pPr>
            <a:lvl5pPr>
              <a:defRPr sz="2000">
                <a:latin typeface="Arial"/>
                <a:cs typeface="Arial"/>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193800"/>
            <a:ext cx="3008313" cy="4932363"/>
          </a:xfr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DD61692A-49EB-4884-BF68-8B19D8965797}" type="slidenum">
              <a:rPr lang="en-US" altLang="en-US"/>
              <a:pPr/>
              <a:t>‹#›</a:t>
            </a:fld>
            <a:endParaRPr lang="en-US" altLang="en-US"/>
          </a:p>
        </p:txBody>
      </p:sp>
    </p:spTree>
    <p:extLst>
      <p:ext uri="{BB962C8B-B14F-4D97-AF65-F5344CB8AC3E}">
        <p14:creationId xmlns:p14="http://schemas.microsoft.com/office/powerpoint/2010/main" val="11661035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i="0">
                <a:solidFill>
                  <a:schemeClr val="tx1"/>
                </a:solidFill>
                <a:latin typeface="Arial"/>
                <a:cs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b="0" i="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b="0" i="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6FDA357-17FF-4EC8-BADD-A9F6C98479F5}" type="slidenum">
              <a:rPr lang="en-US" altLang="en-US"/>
              <a:pPr/>
              <a:t>‹#›</a:t>
            </a:fld>
            <a:endParaRPr lang="en-US" altLang="en-US"/>
          </a:p>
        </p:txBody>
      </p:sp>
    </p:spTree>
    <p:extLst>
      <p:ext uri="{BB962C8B-B14F-4D97-AF65-F5344CB8AC3E}">
        <p14:creationId xmlns:p14="http://schemas.microsoft.com/office/powerpoint/2010/main" val="17350015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26029"/>
          </a:xfrm>
        </p:spPr>
        <p:txBody>
          <a:bodyPr>
            <a:normAutofit/>
          </a:bodyPr>
          <a:lstStyle>
            <a:lvl1pPr algn="l">
              <a:defRPr sz="3500" b="1">
                <a:solidFill>
                  <a:srgbClr val="FFFFFF"/>
                </a:solidFill>
                <a:latin typeface="Arial"/>
                <a:cs typeface="Arial"/>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199" y="1600200"/>
            <a:ext cx="8390467" cy="4525963"/>
          </a:xfrm>
        </p:spPr>
        <p:txBody>
          <a:bodyPr vert="eaVert"/>
          <a:lstStyle>
            <a:lvl1pPr>
              <a:defRPr>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298195D-0C69-4258-9426-F7A505E782D2}" type="slidenum">
              <a:rPr lang="en-US" altLang="en-US"/>
              <a:pPr/>
              <a:t>‹#›</a:t>
            </a:fld>
            <a:endParaRPr lang="en-US" altLang="en-US"/>
          </a:p>
        </p:txBody>
      </p:sp>
    </p:spTree>
    <p:extLst>
      <p:ext uri="{BB962C8B-B14F-4D97-AF65-F5344CB8AC3E}">
        <p14:creationId xmlns:p14="http://schemas.microsoft.com/office/powerpoint/2010/main" val="12328649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31200" y="1507066"/>
            <a:ext cx="609600" cy="4849283"/>
          </a:xfrm>
        </p:spPr>
        <p:txBody>
          <a:bodyPr vert="eaVert">
            <a:noAutofit/>
          </a:bodyPr>
          <a:lstStyle>
            <a:lvl1pPr>
              <a:defRPr sz="2800" b="0">
                <a:solidFill>
                  <a:srgbClr val="000000"/>
                </a:solidFill>
                <a:latin typeface="Arial"/>
                <a:cs typeface="Arial"/>
              </a:defRPr>
            </a:lvl1pPr>
          </a:lstStyle>
          <a:p>
            <a:r>
              <a:rPr lang="en-US" dirty="0"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FBAAF6F4-45F9-45D2-8B34-DC478F57D617}" type="slidenum">
              <a:rPr lang="en-US" altLang="en-US"/>
              <a:pPr/>
              <a:t>‹#›</a:t>
            </a:fld>
            <a:endParaRPr lang="en-US" altLang="en-US"/>
          </a:p>
        </p:txBody>
      </p:sp>
    </p:spTree>
    <p:extLst>
      <p:ext uri="{BB962C8B-B14F-4D97-AF65-F5344CB8AC3E}">
        <p14:creationId xmlns:p14="http://schemas.microsoft.com/office/powerpoint/2010/main" val="3036992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1.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8" descr="Splan background SoC.eps"/>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0" y="0"/>
            <a:ext cx="9144000" cy="691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457200" y="398463"/>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Text Placeholder 2"/>
          <p:cNvSpPr>
            <a:spLocks noGrp="1"/>
          </p:cNvSpPr>
          <p:nvPr>
            <p:ph type="body" idx="1"/>
          </p:nvPr>
        </p:nvSpPr>
        <p:spPr bwMode="auto">
          <a:xfrm>
            <a:off x="457200" y="1244600"/>
            <a:ext cx="7713663" cy="488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dirty="0">
                <a:solidFill>
                  <a:schemeClr val="tx1">
                    <a:tint val="75000"/>
                  </a:schemeClr>
                </a:solidFill>
                <a:latin typeface="Arial"/>
                <a:ea typeface="ＭＳ Ｐゴシック" pitchFamily="34" charset="-128"/>
                <a:cs typeface="Aria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dirty="0">
                <a:solidFill>
                  <a:schemeClr val="tx1">
                    <a:tint val="75000"/>
                  </a:schemeClr>
                </a:solidFill>
                <a:latin typeface="Arial"/>
                <a:ea typeface="ＭＳ Ｐゴシック" pitchFamily="34" charset="-128"/>
                <a:cs typeface="Aria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cs typeface="Arial" charset="0"/>
              </a:defRPr>
            </a:lvl1pPr>
          </a:lstStyle>
          <a:p>
            <a:fld id="{2B4E45A5-1E97-4A90-ABEF-436362FA6E72}"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Lst>
  <p:txStyles>
    <p:titleStyle>
      <a:lvl1pPr algn="l" defTabSz="457200" rtl="0" eaLnBrk="0" fontAlgn="base" hangingPunct="0">
        <a:spcBef>
          <a:spcPct val="0"/>
        </a:spcBef>
        <a:spcAft>
          <a:spcPct val="0"/>
        </a:spcAft>
        <a:defRPr sz="3500" b="1" kern="1200">
          <a:solidFill>
            <a:srgbClr val="FFFFFF"/>
          </a:solidFill>
          <a:latin typeface="Arial"/>
          <a:ea typeface="ＭＳ Ｐゴシック" charset="0"/>
          <a:cs typeface="Arial"/>
        </a:defRPr>
      </a:lvl1pPr>
      <a:lvl2pPr algn="l" defTabSz="457200" rtl="0" eaLnBrk="0" fontAlgn="base" hangingPunct="0">
        <a:spcBef>
          <a:spcPct val="0"/>
        </a:spcBef>
        <a:spcAft>
          <a:spcPct val="0"/>
        </a:spcAft>
        <a:defRPr sz="3500" b="1">
          <a:solidFill>
            <a:srgbClr val="FFFFFF"/>
          </a:solidFill>
          <a:latin typeface="Arial" charset="0"/>
          <a:ea typeface="ＭＳ Ｐゴシック" charset="0"/>
          <a:cs typeface="Compacta BT" charset="0"/>
        </a:defRPr>
      </a:lvl2pPr>
      <a:lvl3pPr algn="l" defTabSz="457200" rtl="0" eaLnBrk="0" fontAlgn="base" hangingPunct="0">
        <a:spcBef>
          <a:spcPct val="0"/>
        </a:spcBef>
        <a:spcAft>
          <a:spcPct val="0"/>
        </a:spcAft>
        <a:defRPr sz="3500" b="1">
          <a:solidFill>
            <a:srgbClr val="FFFFFF"/>
          </a:solidFill>
          <a:latin typeface="Arial" charset="0"/>
          <a:ea typeface="ＭＳ Ｐゴシック" charset="0"/>
          <a:cs typeface="Compacta BT" charset="0"/>
        </a:defRPr>
      </a:lvl3pPr>
      <a:lvl4pPr algn="l" defTabSz="457200" rtl="0" eaLnBrk="0" fontAlgn="base" hangingPunct="0">
        <a:spcBef>
          <a:spcPct val="0"/>
        </a:spcBef>
        <a:spcAft>
          <a:spcPct val="0"/>
        </a:spcAft>
        <a:defRPr sz="3500" b="1">
          <a:solidFill>
            <a:srgbClr val="FFFFFF"/>
          </a:solidFill>
          <a:latin typeface="Arial" charset="0"/>
          <a:ea typeface="ＭＳ Ｐゴシック" charset="0"/>
          <a:cs typeface="Compacta BT" charset="0"/>
        </a:defRPr>
      </a:lvl4pPr>
      <a:lvl5pPr algn="l" defTabSz="457200" rtl="0" eaLnBrk="0" fontAlgn="base" hangingPunct="0">
        <a:spcBef>
          <a:spcPct val="0"/>
        </a:spcBef>
        <a:spcAft>
          <a:spcPct val="0"/>
        </a:spcAft>
        <a:defRPr sz="3500" b="1">
          <a:solidFill>
            <a:srgbClr val="FFFFFF"/>
          </a:solidFill>
          <a:latin typeface="Arial" charset="0"/>
          <a:ea typeface="ＭＳ Ｐゴシック" charset="0"/>
          <a:cs typeface="Compacta BT" charset="0"/>
        </a:defRPr>
      </a:lvl5pPr>
      <a:lvl6pPr marL="457200" algn="l" defTabSz="457200" rtl="0" fontAlgn="base">
        <a:spcBef>
          <a:spcPct val="0"/>
        </a:spcBef>
        <a:spcAft>
          <a:spcPct val="0"/>
        </a:spcAft>
        <a:defRPr sz="3500" b="1">
          <a:solidFill>
            <a:srgbClr val="FFFFFF"/>
          </a:solidFill>
          <a:latin typeface="Compacta BT" charset="0"/>
          <a:ea typeface="ＭＳ Ｐゴシック" charset="0"/>
          <a:cs typeface="Compacta BT" charset="0"/>
        </a:defRPr>
      </a:lvl6pPr>
      <a:lvl7pPr marL="914400" algn="l" defTabSz="457200" rtl="0" fontAlgn="base">
        <a:spcBef>
          <a:spcPct val="0"/>
        </a:spcBef>
        <a:spcAft>
          <a:spcPct val="0"/>
        </a:spcAft>
        <a:defRPr sz="3500" b="1">
          <a:solidFill>
            <a:srgbClr val="FFFFFF"/>
          </a:solidFill>
          <a:latin typeface="Compacta BT" charset="0"/>
          <a:ea typeface="ＭＳ Ｐゴシック" charset="0"/>
          <a:cs typeface="Compacta BT" charset="0"/>
        </a:defRPr>
      </a:lvl7pPr>
      <a:lvl8pPr marL="1371600" algn="l" defTabSz="457200" rtl="0" fontAlgn="base">
        <a:spcBef>
          <a:spcPct val="0"/>
        </a:spcBef>
        <a:spcAft>
          <a:spcPct val="0"/>
        </a:spcAft>
        <a:defRPr sz="3500" b="1">
          <a:solidFill>
            <a:srgbClr val="FFFFFF"/>
          </a:solidFill>
          <a:latin typeface="Compacta BT" charset="0"/>
          <a:ea typeface="ＭＳ Ｐゴシック" charset="0"/>
          <a:cs typeface="Compacta BT" charset="0"/>
        </a:defRPr>
      </a:lvl8pPr>
      <a:lvl9pPr marL="1828800" algn="l" defTabSz="457200" rtl="0" fontAlgn="base">
        <a:spcBef>
          <a:spcPct val="0"/>
        </a:spcBef>
        <a:spcAft>
          <a:spcPct val="0"/>
        </a:spcAft>
        <a:defRPr sz="3500" b="1">
          <a:solidFill>
            <a:srgbClr val="FFFFFF"/>
          </a:solidFill>
          <a:latin typeface="Compacta BT" charset="0"/>
          <a:ea typeface="ＭＳ Ｐゴシック" charset="0"/>
          <a:cs typeface="Compacta BT"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Arial"/>
          <a:ea typeface="ＭＳ Ｐゴシック" charset="0"/>
          <a:cs typeface="Arial"/>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Arial"/>
          <a:ea typeface="ＭＳ Ｐゴシック" pitchFamily="34" charset="-128"/>
          <a:cs typeface="Arial"/>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Arial"/>
          <a:ea typeface="ＭＳ Ｐゴシック" pitchFamily="34" charset="-128"/>
          <a:cs typeface="Arial"/>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Arial"/>
          <a:ea typeface="ＭＳ Ｐゴシック" pitchFamily="34" charset="-128"/>
          <a:cs typeface="Arial"/>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Arial"/>
          <a:ea typeface="ＭＳ Ｐゴシック"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0" name="Picture 10" descr="Shield of Care background.eps"/>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itle Placeholder 1"/>
          <p:cNvSpPr>
            <a:spLocks noGrp="1"/>
          </p:cNvSpPr>
          <p:nvPr>
            <p:ph type="title"/>
          </p:nvPr>
        </p:nvSpPr>
        <p:spPr bwMode="auto">
          <a:xfrm>
            <a:off x="457200" y="398463"/>
            <a:ext cx="8229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2292" name="Text Placeholder 2"/>
          <p:cNvSpPr>
            <a:spLocks noGrp="1"/>
          </p:cNvSpPr>
          <p:nvPr>
            <p:ph type="body" idx="1"/>
          </p:nvPr>
        </p:nvSpPr>
        <p:spPr bwMode="auto">
          <a:xfrm>
            <a:off x="457200" y="1244600"/>
            <a:ext cx="7713663" cy="488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0" i="0" dirty="0">
                <a:solidFill>
                  <a:schemeClr val="tx1">
                    <a:tint val="75000"/>
                  </a:schemeClr>
                </a:solidFill>
                <a:latin typeface="Arial"/>
                <a:ea typeface="ＭＳ Ｐゴシック" pitchFamily="34" charset="-128"/>
                <a:cs typeface="Aria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b="0" i="0" dirty="0">
                <a:solidFill>
                  <a:schemeClr val="tx1">
                    <a:tint val="75000"/>
                  </a:schemeClr>
                </a:solidFill>
                <a:latin typeface="Arial"/>
                <a:ea typeface="ＭＳ Ｐゴシック" pitchFamily="34" charset="-128"/>
                <a:cs typeface="Aria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cs typeface="Arial" charset="0"/>
              </a:defRPr>
            </a:lvl1pPr>
          </a:lstStyle>
          <a:p>
            <a:fld id="{46A8B12E-9CC5-42F8-8E6D-8305F21C575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20"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Lst>
  <p:txStyles>
    <p:titleStyle>
      <a:lvl1pPr algn="l" defTabSz="457200" rtl="0" eaLnBrk="0" fontAlgn="base" hangingPunct="0">
        <a:spcBef>
          <a:spcPct val="0"/>
        </a:spcBef>
        <a:spcAft>
          <a:spcPct val="0"/>
        </a:spcAft>
        <a:defRPr sz="3500" b="1" kern="1200">
          <a:solidFill>
            <a:srgbClr val="FFFFFF"/>
          </a:solidFill>
          <a:latin typeface="Arial"/>
          <a:ea typeface="ＭＳ Ｐゴシック" charset="0"/>
          <a:cs typeface="Arial"/>
        </a:defRPr>
      </a:lvl1pPr>
      <a:lvl2pPr algn="l" defTabSz="457200" rtl="0" eaLnBrk="0" fontAlgn="base" hangingPunct="0">
        <a:spcBef>
          <a:spcPct val="0"/>
        </a:spcBef>
        <a:spcAft>
          <a:spcPct val="0"/>
        </a:spcAft>
        <a:defRPr sz="3500" b="1">
          <a:solidFill>
            <a:srgbClr val="FFFFFF"/>
          </a:solidFill>
          <a:latin typeface="Arial" charset="0"/>
          <a:ea typeface="ＭＳ Ｐゴシック" charset="0"/>
          <a:cs typeface="Compacta BT" charset="0"/>
        </a:defRPr>
      </a:lvl2pPr>
      <a:lvl3pPr algn="l" defTabSz="457200" rtl="0" eaLnBrk="0" fontAlgn="base" hangingPunct="0">
        <a:spcBef>
          <a:spcPct val="0"/>
        </a:spcBef>
        <a:spcAft>
          <a:spcPct val="0"/>
        </a:spcAft>
        <a:defRPr sz="3500" b="1">
          <a:solidFill>
            <a:srgbClr val="FFFFFF"/>
          </a:solidFill>
          <a:latin typeface="Arial" charset="0"/>
          <a:ea typeface="ＭＳ Ｐゴシック" charset="0"/>
          <a:cs typeface="Compacta BT" charset="0"/>
        </a:defRPr>
      </a:lvl3pPr>
      <a:lvl4pPr algn="l" defTabSz="457200" rtl="0" eaLnBrk="0" fontAlgn="base" hangingPunct="0">
        <a:spcBef>
          <a:spcPct val="0"/>
        </a:spcBef>
        <a:spcAft>
          <a:spcPct val="0"/>
        </a:spcAft>
        <a:defRPr sz="3500" b="1">
          <a:solidFill>
            <a:srgbClr val="FFFFFF"/>
          </a:solidFill>
          <a:latin typeface="Arial" charset="0"/>
          <a:ea typeface="ＭＳ Ｐゴシック" charset="0"/>
          <a:cs typeface="Compacta BT" charset="0"/>
        </a:defRPr>
      </a:lvl4pPr>
      <a:lvl5pPr algn="l" defTabSz="457200" rtl="0" eaLnBrk="0" fontAlgn="base" hangingPunct="0">
        <a:spcBef>
          <a:spcPct val="0"/>
        </a:spcBef>
        <a:spcAft>
          <a:spcPct val="0"/>
        </a:spcAft>
        <a:defRPr sz="3500" b="1">
          <a:solidFill>
            <a:srgbClr val="FFFFFF"/>
          </a:solidFill>
          <a:latin typeface="Arial" charset="0"/>
          <a:ea typeface="ＭＳ Ｐゴシック" charset="0"/>
          <a:cs typeface="Compacta BT" charset="0"/>
        </a:defRPr>
      </a:lvl5pPr>
      <a:lvl6pPr marL="457200" algn="l" defTabSz="457200" rtl="0" fontAlgn="base">
        <a:spcBef>
          <a:spcPct val="0"/>
        </a:spcBef>
        <a:spcAft>
          <a:spcPct val="0"/>
        </a:spcAft>
        <a:defRPr sz="3500" b="1">
          <a:solidFill>
            <a:srgbClr val="FFFFFF"/>
          </a:solidFill>
          <a:latin typeface="Compacta BT" charset="0"/>
          <a:ea typeface="ＭＳ Ｐゴシック" charset="0"/>
          <a:cs typeface="Compacta BT" charset="0"/>
        </a:defRPr>
      </a:lvl6pPr>
      <a:lvl7pPr marL="914400" algn="l" defTabSz="457200" rtl="0" fontAlgn="base">
        <a:spcBef>
          <a:spcPct val="0"/>
        </a:spcBef>
        <a:spcAft>
          <a:spcPct val="0"/>
        </a:spcAft>
        <a:defRPr sz="3500" b="1">
          <a:solidFill>
            <a:srgbClr val="FFFFFF"/>
          </a:solidFill>
          <a:latin typeface="Compacta BT" charset="0"/>
          <a:ea typeface="ＭＳ Ｐゴシック" charset="0"/>
          <a:cs typeface="Compacta BT" charset="0"/>
        </a:defRPr>
      </a:lvl7pPr>
      <a:lvl8pPr marL="1371600" algn="l" defTabSz="457200" rtl="0" fontAlgn="base">
        <a:spcBef>
          <a:spcPct val="0"/>
        </a:spcBef>
        <a:spcAft>
          <a:spcPct val="0"/>
        </a:spcAft>
        <a:defRPr sz="3500" b="1">
          <a:solidFill>
            <a:srgbClr val="FFFFFF"/>
          </a:solidFill>
          <a:latin typeface="Compacta BT" charset="0"/>
          <a:ea typeface="ＭＳ Ｐゴシック" charset="0"/>
          <a:cs typeface="Compacta BT" charset="0"/>
        </a:defRPr>
      </a:lvl8pPr>
      <a:lvl9pPr marL="1828800" algn="l" defTabSz="457200" rtl="0" fontAlgn="base">
        <a:spcBef>
          <a:spcPct val="0"/>
        </a:spcBef>
        <a:spcAft>
          <a:spcPct val="0"/>
        </a:spcAft>
        <a:defRPr sz="3500" b="1">
          <a:solidFill>
            <a:srgbClr val="FFFFFF"/>
          </a:solidFill>
          <a:latin typeface="Compacta BT" charset="0"/>
          <a:ea typeface="ＭＳ Ｐゴシック" charset="0"/>
          <a:cs typeface="Compacta BT"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Arial"/>
          <a:ea typeface="ＭＳ Ｐゴシック" charset="0"/>
          <a:cs typeface="Arial"/>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Arial"/>
          <a:ea typeface="ＭＳ Ｐゴシック" pitchFamily="34" charset="-128"/>
          <a:cs typeface="Arial"/>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Arial"/>
          <a:ea typeface="ＭＳ Ｐゴシック" pitchFamily="34" charset="-128"/>
          <a:cs typeface="Arial"/>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Arial"/>
          <a:ea typeface="ＭＳ Ｐゴシック" pitchFamily="34" charset="-128"/>
          <a:cs typeface="Arial"/>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Arial"/>
          <a:ea typeface="ＭＳ Ｐゴシック"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www.magellanassist.com/" TargetMode="External"/><Relationship Id="rId2" Type="http://schemas.openxmlformats.org/officeDocument/2006/relationships/notesSlide" Target="../notesSlides/notesSlide3.xml"/><Relationship Id="rId1" Type="http://schemas.openxmlformats.org/officeDocument/2006/relationships/slideLayout" Target="../slideLayouts/slideLayout17.xml"/><Relationship Id="rId5" Type="http://schemas.openxmlformats.org/officeDocument/2006/relationships/image" Target="../media/image5.jpeg"/><Relationship Id="rId4" Type="http://schemas.openxmlformats.org/officeDocument/2006/relationships/hyperlink" Target="http://www.partnersforhealthtn.gov/"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wmv"/><Relationship Id="rId1" Type="http://schemas.microsoft.com/office/2007/relationships/media" Target="../media/media2.wm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wmv"/><Relationship Id="rId1" Type="http://schemas.microsoft.com/office/2007/relationships/media" Target="../media/media3.wm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4.wmv"/><Relationship Id="rId1" Type="http://schemas.microsoft.com/office/2007/relationships/media" Target="../media/media4.wm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2.xml"/><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4.xml"/><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5.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5.wmv"/><Relationship Id="rId1" Type="http://schemas.microsoft.com/office/2007/relationships/media" Target="../media/media5.wm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67.xml"/><Relationship Id="rId1" Type="http://schemas.openxmlformats.org/officeDocument/2006/relationships/slideLayout" Target="../slideLayouts/slideLayout17.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5" descr="Shield of Care Title Slide.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220200" cy="703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ctrTitle" idx="4294967295"/>
          </p:nvPr>
        </p:nvSpPr>
        <p:spPr>
          <a:xfrm>
            <a:off x="457200" y="388938"/>
            <a:ext cx="7772400" cy="644525"/>
          </a:xfrm>
        </p:spPr>
        <p:txBody>
          <a:bodyPr/>
          <a:lstStyle/>
          <a:p>
            <a:pPr eaLnBrk="1" hangingPunct="1"/>
            <a:r>
              <a:rPr lang="en-US" altLang="en-US" smtClean="0">
                <a:solidFill>
                  <a:schemeClr val="bg1"/>
                </a:solidFill>
                <a:latin typeface="Arial" charset="0"/>
                <a:ea typeface="ＭＳ Ｐゴシック" charset="-128"/>
              </a:rPr>
              <a:t>Video Segment</a:t>
            </a:r>
          </a:p>
        </p:txBody>
      </p:sp>
      <p:pic>
        <p:nvPicPr>
          <p:cNvPr id="28675" name="Picture 2" descr="Shield of Care Video Slide.eps"/>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Dawson_Opening.wmv" descr="/Users/katyputnam/Downloads/SOCPPT/Dawson_Opening.wmv">
            <a:hlinkClick r:id="" action="ppaction://media"/>
          </p:cNvPr>
          <p:cNvPicPr>
            <a:picLocks noChangeAspect="1" noChangeArrowheads="1"/>
          </p:cNvPicPr>
          <p:nvPr>
            <a:vide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914400" y="914400"/>
            <a:ext cx="73914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9444" fill="hold"/>
                                        <p:tgtEl>
                                          <p:spTgt spid="2867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8676"/>
                </p:tgtEl>
              </p:cMediaNode>
            </p:video>
            <p:seq concurrent="1" nextAc="seek">
              <p:cTn id="8" restart="whenNotActive" fill="hold" evtFilter="cancelBubble" nodeType="interactiveSeq">
                <p:stCondLst>
                  <p:cond evt="onClick" delay="0">
                    <p:tgtEl>
                      <p:spTgt spid="2867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8676"/>
                                        </p:tgtEl>
                                      </p:cBhvr>
                                    </p:cmd>
                                  </p:childTnLst>
                                </p:cTn>
                              </p:par>
                            </p:childTnLst>
                          </p:cTn>
                        </p:par>
                      </p:childTnLst>
                    </p:cTn>
                  </p:par>
                </p:childTnLst>
              </p:cTn>
              <p:nextCondLst>
                <p:cond evt="onClick" delay="0">
                  <p:tgtEl>
                    <p:spTgt spid="2867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ctrTitle" idx="4294967295"/>
          </p:nvPr>
        </p:nvSpPr>
        <p:spPr>
          <a:xfrm>
            <a:off x="457200" y="381000"/>
            <a:ext cx="5589588" cy="685800"/>
          </a:xfrm>
        </p:spPr>
        <p:txBody>
          <a:bodyPr/>
          <a:lstStyle/>
          <a:p>
            <a:pPr eaLnBrk="1" hangingPunct="1"/>
            <a:r>
              <a:rPr lang="en-US" altLang="en-US" smtClean="0">
                <a:latin typeface="Arial" charset="0"/>
                <a:ea typeface="ＭＳ Ｐゴシック" charset="-128"/>
              </a:rPr>
              <a:t>Self Care</a:t>
            </a:r>
          </a:p>
        </p:txBody>
      </p:sp>
      <p:sp>
        <p:nvSpPr>
          <p:cNvPr id="30723" name="Rectangle 4"/>
          <p:cNvSpPr>
            <a:spLocks noChangeArrowheads="1"/>
          </p:cNvSpPr>
          <p:nvPr/>
        </p:nvSpPr>
        <p:spPr bwMode="auto">
          <a:xfrm>
            <a:off x="914400" y="1447800"/>
            <a:ext cx="6096000" cy="355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800">
                <a:cs typeface="Arial" charset="0"/>
              </a:rPr>
              <a:t>Immediate Assistance (thoughts of suicide)</a:t>
            </a:r>
          </a:p>
          <a:p>
            <a:pPr eaLnBrk="1" hangingPunct="1"/>
            <a:r>
              <a:rPr lang="en-US" altLang="en-US" sz="1800">
                <a:cs typeface="Arial" charset="0"/>
              </a:rPr>
              <a:t/>
            </a:r>
            <a:br>
              <a:rPr lang="en-US" altLang="en-US" sz="1800">
                <a:cs typeface="Arial" charset="0"/>
              </a:rPr>
            </a:br>
            <a:r>
              <a:rPr lang="en-US" altLang="en-US" sz="1800">
                <a:cs typeface="Arial" charset="0"/>
              </a:rPr>
              <a:t>National Lifeline</a:t>
            </a:r>
          </a:p>
          <a:p>
            <a:pPr eaLnBrk="1" hangingPunct="1"/>
            <a:r>
              <a:rPr lang="en-US" altLang="en-US" sz="1800">
                <a:cs typeface="Arial" charset="0"/>
              </a:rPr>
              <a:t> </a:t>
            </a:r>
          </a:p>
          <a:p>
            <a:pPr eaLnBrk="1" hangingPunct="1"/>
            <a:endParaRPr lang="en-US" altLang="en-US" sz="1800">
              <a:cs typeface="Arial" charset="0"/>
            </a:endParaRPr>
          </a:p>
          <a:p>
            <a:pPr eaLnBrk="1" hangingPunct="1">
              <a:spcAft>
                <a:spcPct val="30000"/>
              </a:spcAft>
            </a:pPr>
            <a:r>
              <a:rPr lang="en-US" altLang="en-US" sz="1800">
                <a:cs typeface="Arial" charset="0"/>
              </a:rPr>
              <a:t>The Tennessee Employee Assistance Plan</a:t>
            </a:r>
          </a:p>
          <a:p>
            <a:pPr eaLnBrk="1" hangingPunct="1">
              <a:spcAft>
                <a:spcPct val="30000"/>
              </a:spcAft>
            </a:pPr>
            <a:r>
              <a:rPr lang="en-US" altLang="en-US" sz="1800">
                <a:cs typeface="Arial" charset="0"/>
              </a:rPr>
              <a:t> 	- Website: </a:t>
            </a:r>
            <a:r>
              <a:rPr lang="en-US" altLang="en-US" sz="1800">
                <a:solidFill>
                  <a:schemeClr val="tx2"/>
                </a:solidFill>
                <a:cs typeface="Arial" charset="0"/>
                <a:hlinkClick r:id="rId3"/>
              </a:rPr>
              <a:t>https://www.magellanassist.com</a:t>
            </a:r>
            <a:endParaRPr lang="en-US" altLang="en-US" sz="1800">
              <a:solidFill>
                <a:schemeClr val="tx2"/>
              </a:solidFill>
              <a:cs typeface="Arial" charset="0"/>
            </a:endParaRPr>
          </a:p>
          <a:p>
            <a:pPr eaLnBrk="1" hangingPunct="1">
              <a:spcAft>
                <a:spcPct val="30000"/>
              </a:spcAft>
            </a:pPr>
            <a:r>
              <a:rPr lang="en-US" altLang="en-US" sz="1800">
                <a:solidFill>
                  <a:schemeClr val="tx2"/>
                </a:solidFill>
                <a:cs typeface="Arial" charset="0"/>
              </a:rPr>
              <a:t>	- </a:t>
            </a:r>
            <a:r>
              <a:rPr lang="en-US" altLang="en-US" sz="1800">
                <a:cs typeface="Arial" charset="0"/>
              </a:rPr>
              <a:t>Phone:</a:t>
            </a:r>
            <a:r>
              <a:rPr lang="en-US" altLang="en-US" sz="1800">
                <a:solidFill>
                  <a:schemeClr val="tx2"/>
                </a:solidFill>
                <a:cs typeface="Arial" charset="0"/>
              </a:rPr>
              <a:t> </a:t>
            </a:r>
            <a:r>
              <a:rPr lang="en-US" altLang="en-US" sz="1800">
                <a:solidFill>
                  <a:srgbClr val="000000"/>
                </a:solidFill>
                <a:cs typeface="Arial" charset="0"/>
              </a:rPr>
              <a:t>615.741.1925</a:t>
            </a:r>
            <a:r>
              <a:rPr lang="en-US" altLang="en-US" sz="1800">
                <a:solidFill>
                  <a:schemeClr val="tx2"/>
                </a:solidFill>
                <a:cs typeface="Arial" charset="0"/>
              </a:rPr>
              <a:t> </a:t>
            </a:r>
          </a:p>
          <a:p>
            <a:pPr eaLnBrk="1" hangingPunct="1">
              <a:spcAft>
                <a:spcPct val="30000"/>
              </a:spcAft>
            </a:pPr>
            <a:r>
              <a:rPr lang="en-US" altLang="en-US" sz="1800">
                <a:cs typeface="Arial" charset="0"/>
              </a:rPr>
              <a:t> Health coach</a:t>
            </a:r>
            <a:r>
              <a:rPr lang="en-US" altLang="en-US" sz="1800">
                <a:solidFill>
                  <a:schemeClr val="tx2"/>
                </a:solidFill>
                <a:cs typeface="Arial" charset="0"/>
              </a:rPr>
              <a:t> </a:t>
            </a:r>
            <a:r>
              <a:rPr lang="en-US" altLang="en-US" sz="1800">
                <a:cs typeface="Arial" charset="0"/>
              </a:rPr>
              <a:t>through your state insurance plan</a:t>
            </a:r>
          </a:p>
          <a:p>
            <a:pPr eaLnBrk="1" hangingPunct="1">
              <a:spcAft>
                <a:spcPct val="30000"/>
              </a:spcAft>
            </a:pPr>
            <a:r>
              <a:rPr lang="en-US" altLang="en-US" sz="1800">
                <a:cs typeface="Arial" charset="0"/>
              </a:rPr>
              <a:t>	- Website: </a:t>
            </a:r>
            <a:r>
              <a:rPr lang="en-US" altLang="en-US" sz="1800">
                <a:cs typeface="Arial" charset="0"/>
                <a:hlinkClick r:id="rId4"/>
              </a:rPr>
              <a:t>http://www.partnersforhealthtn.gov/</a:t>
            </a:r>
            <a:endParaRPr lang="en-US" altLang="en-US" sz="1800">
              <a:cs typeface="Arial" charset="0"/>
            </a:endParaRPr>
          </a:p>
          <a:p>
            <a:pPr eaLnBrk="1" hangingPunct="1">
              <a:spcAft>
                <a:spcPct val="30000"/>
              </a:spcAft>
            </a:pPr>
            <a:endParaRPr lang="en-US" altLang="en-US" sz="1800">
              <a:cs typeface="Arial" charset="0"/>
            </a:endParaRPr>
          </a:p>
        </p:txBody>
      </p:sp>
      <p:pic>
        <p:nvPicPr>
          <p:cNvPr id="30724" name="Picture 5" descr="Lifeli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2057400"/>
            <a:ext cx="222885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idx="4294967295"/>
          </p:nvPr>
        </p:nvSpPr>
        <p:spPr>
          <a:xfrm>
            <a:off x="457200" y="330200"/>
            <a:ext cx="7772400" cy="812800"/>
          </a:xfrm>
        </p:spPr>
        <p:txBody>
          <a:bodyPr/>
          <a:lstStyle/>
          <a:p>
            <a:pPr eaLnBrk="1" hangingPunct="1"/>
            <a:r>
              <a:rPr lang="en-US" altLang="en-US" smtClean="0">
                <a:latin typeface="Arial" charset="0"/>
                <a:ea typeface="ＭＳ Ｐゴシック" charset="-128"/>
              </a:rPr>
              <a:t>Prevention Potential</a:t>
            </a:r>
          </a:p>
        </p:txBody>
      </p:sp>
      <p:sp>
        <p:nvSpPr>
          <p:cNvPr id="32771" name="Rectangle 3"/>
          <p:cNvSpPr>
            <a:spLocks noGrp="1"/>
          </p:cNvSpPr>
          <p:nvPr>
            <p:ph idx="4294967295"/>
          </p:nvPr>
        </p:nvSpPr>
        <p:spPr>
          <a:xfrm>
            <a:off x="457200" y="1295400"/>
            <a:ext cx="7696200" cy="4830763"/>
          </a:xfrm>
        </p:spPr>
        <p:txBody>
          <a:bodyPr/>
          <a:lstStyle/>
          <a:p>
            <a:pPr eaLnBrk="1" hangingPunct="1">
              <a:buFont typeface="Arial" charset="0"/>
              <a:buNone/>
            </a:pPr>
            <a:r>
              <a:rPr lang="en-US" altLang="en-US" smtClean="0">
                <a:latin typeface="Arial" charset="0"/>
                <a:ea typeface="ＭＳ Ｐゴシック" charset="-128"/>
              </a:rPr>
              <a:t>Consider: </a:t>
            </a:r>
          </a:p>
          <a:p>
            <a:pPr eaLnBrk="1" hangingPunct="1"/>
            <a:r>
              <a:rPr lang="en-US" altLang="en-US" smtClean="0">
                <a:latin typeface="Arial" charset="0"/>
                <a:ea typeface="ＭＳ Ｐゴシック" charset="-128"/>
              </a:rPr>
              <a:t>What is the prevention potential of the information? </a:t>
            </a:r>
          </a:p>
          <a:p>
            <a:pPr eaLnBrk="1" hangingPunct="1"/>
            <a:r>
              <a:rPr lang="en-US" altLang="en-US" smtClean="0">
                <a:latin typeface="Arial" charset="0"/>
                <a:ea typeface="ＭＳ Ｐゴシック" charset="-128"/>
              </a:rPr>
              <a:t>How can you tap into this potential given your role?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CD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600200"/>
            <a:ext cx="6858000" cy="322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ext Box 5"/>
          <p:cNvSpPr txBox="1">
            <a:spLocks noChangeArrowheads="1"/>
          </p:cNvSpPr>
          <p:nvPr/>
        </p:nvSpPr>
        <p:spPr bwMode="auto">
          <a:xfrm>
            <a:off x="457200" y="457200"/>
            <a:ext cx="7239000"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3500" b="1">
                <a:solidFill>
                  <a:srgbClr val="FFFFFF"/>
                </a:solidFill>
                <a:cs typeface="Arial" charset="0"/>
              </a:rPr>
              <a:t>Leading Causes of Death</a:t>
            </a:r>
          </a:p>
        </p:txBody>
      </p:sp>
      <p:sp>
        <p:nvSpPr>
          <p:cNvPr id="34820" name="Text Box 6"/>
          <p:cNvSpPr txBox="1">
            <a:spLocks noChangeArrowheads="1"/>
          </p:cNvSpPr>
          <p:nvPr/>
        </p:nvSpPr>
        <p:spPr bwMode="auto">
          <a:xfrm>
            <a:off x="6172200" y="6048375"/>
            <a:ext cx="1676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600">
                <a:cs typeface="Arial" charset="0"/>
              </a:rPr>
              <a:t>(CDC, 2007)</a:t>
            </a:r>
          </a:p>
        </p:txBody>
      </p:sp>
      <p:sp>
        <p:nvSpPr>
          <p:cNvPr id="34821" name="Rectangle 1"/>
          <p:cNvSpPr>
            <a:spLocks noChangeArrowheads="1"/>
          </p:cNvSpPr>
          <p:nvPr/>
        </p:nvSpPr>
        <p:spPr bwMode="auto">
          <a:xfrm>
            <a:off x="2754313" y="5283200"/>
            <a:ext cx="3025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spcBef>
                <a:spcPct val="50000"/>
              </a:spcBef>
            </a:pPr>
            <a:r>
              <a:rPr lang="en-US" altLang="en-US" sz="2800">
                <a:solidFill>
                  <a:srgbClr val="000000"/>
                </a:solidFill>
                <a:cs typeface="Arial" charset="0"/>
              </a:rPr>
              <a:t>Youth Aged 10-24</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idx="4294967295"/>
          </p:nvPr>
        </p:nvSpPr>
        <p:spPr>
          <a:xfrm>
            <a:off x="457200" y="314325"/>
            <a:ext cx="7772400" cy="752475"/>
          </a:xfrm>
        </p:spPr>
        <p:txBody>
          <a:bodyPr/>
          <a:lstStyle/>
          <a:p>
            <a:pPr eaLnBrk="1" hangingPunct="1"/>
            <a:r>
              <a:rPr lang="en-US" altLang="en-US" sz="2800" smtClean="0">
                <a:solidFill>
                  <a:schemeClr val="bg1"/>
                </a:solidFill>
                <a:latin typeface="Arial" charset="0"/>
                <a:ea typeface="ＭＳ Ｐゴシック" charset="-128"/>
              </a:rPr>
              <a:t>General Background Factors in JJF </a:t>
            </a:r>
          </a:p>
        </p:txBody>
      </p:sp>
      <p:sp>
        <p:nvSpPr>
          <p:cNvPr id="36867" name="Rectangle 3"/>
          <p:cNvSpPr>
            <a:spLocks noGrp="1"/>
          </p:cNvSpPr>
          <p:nvPr>
            <p:ph idx="4294967295"/>
          </p:nvPr>
        </p:nvSpPr>
        <p:spPr>
          <a:xfrm>
            <a:off x="457200" y="1676400"/>
            <a:ext cx="6934200" cy="4525963"/>
          </a:xfrm>
        </p:spPr>
        <p:txBody>
          <a:bodyPr/>
          <a:lstStyle/>
          <a:p>
            <a:pPr eaLnBrk="1" hangingPunct="1"/>
            <a:r>
              <a:rPr lang="en-US" altLang="en-US" sz="2800" smtClean="0">
                <a:latin typeface="Arial" charset="0"/>
                <a:ea typeface="ＭＳ Ｐゴシック" charset="-128"/>
              </a:rPr>
              <a:t>Nearly 75% of the youth had a history of substance abuse</a:t>
            </a:r>
          </a:p>
          <a:p>
            <a:pPr eaLnBrk="1" hangingPunct="1"/>
            <a:r>
              <a:rPr lang="en-US" altLang="en-US" sz="2800" smtClean="0">
                <a:latin typeface="Arial" charset="0"/>
                <a:ea typeface="ＭＳ Ｐゴシック" charset="-128"/>
              </a:rPr>
              <a:t>68.4% were Caucasian </a:t>
            </a:r>
          </a:p>
          <a:p>
            <a:pPr eaLnBrk="1" hangingPunct="1"/>
            <a:r>
              <a:rPr lang="en-US" altLang="en-US" sz="2800" smtClean="0">
                <a:latin typeface="Arial" charset="0"/>
                <a:ea typeface="ＭＳ Ｐゴシック" charset="-128"/>
              </a:rPr>
              <a:t>79.7% were male </a:t>
            </a:r>
          </a:p>
          <a:p>
            <a:pPr eaLnBrk="1" hangingPunct="1"/>
            <a:r>
              <a:rPr lang="en-US" altLang="en-US" sz="2800" smtClean="0">
                <a:latin typeface="Arial" charset="0"/>
                <a:ea typeface="ＭＳ Ｐゴシック" charset="-128"/>
              </a:rPr>
              <a:t>Average (mean) age of victims was 15.7, with over 70% between the ages of 15 and 17 </a:t>
            </a:r>
          </a:p>
          <a:p>
            <a:pPr eaLnBrk="1" hangingPunct="1"/>
            <a:r>
              <a:rPr lang="en-US" altLang="en-US" sz="2800" smtClean="0">
                <a:latin typeface="Arial" charset="0"/>
                <a:ea typeface="ＭＳ Ｐゴシック" charset="-128"/>
              </a:rPr>
              <a:t>78.7% had a history of prior offenses, the majority of a nonviolent nature</a:t>
            </a:r>
          </a:p>
        </p:txBody>
      </p:sp>
      <p:sp>
        <p:nvSpPr>
          <p:cNvPr id="36868" name="Text Box 4"/>
          <p:cNvSpPr txBox="1">
            <a:spLocks noChangeArrowheads="1"/>
          </p:cNvSpPr>
          <p:nvPr/>
        </p:nvSpPr>
        <p:spPr bwMode="auto">
          <a:xfrm>
            <a:off x="6248400" y="1295400"/>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800">
                <a:cs typeface="Arial" charset="0"/>
              </a:rPr>
              <a:t>N=79</a:t>
            </a:r>
          </a:p>
        </p:txBody>
      </p:sp>
      <p:sp>
        <p:nvSpPr>
          <p:cNvPr id="36869" name="Text Box 6"/>
          <p:cNvSpPr txBox="1">
            <a:spLocks noChangeArrowheads="1"/>
          </p:cNvSpPr>
          <p:nvPr/>
        </p:nvSpPr>
        <p:spPr bwMode="auto">
          <a:xfrm>
            <a:off x="6172200" y="6048375"/>
            <a:ext cx="1676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600">
                <a:cs typeface="Arial" charset="0"/>
              </a:rPr>
              <a:t>(Hayes, 2009)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title" idx="4294967295"/>
          </p:nvPr>
        </p:nvSpPr>
        <p:spPr>
          <a:xfrm>
            <a:off x="457200" y="457200"/>
            <a:ext cx="6581775" cy="609600"/>
          </a:xfrm>
        </p:spPr>
        <p:txBody>
          <a:bodyPr/>
          <a:lstStyle/>
          <a:p>
            <a:pPr eaLnBrk="1" hangingPunct="1"/>
            <a:r>
              <a:rPr lang="en-US" altLang="en-US" smtClean="0">
                <a:latin typeface="Arial" charset="0"/>
                <a:ea typeface="ＭＳ Ｐゴシック" charset="-128"/>
              </a:rPr>
              <a:t>Method - Hanging</a:t>
            </a:r>
          </a:p>
        </p:txBody>
      </p:sp>
      <p:sp>
        <p:nvSpPr>
          <p:cNvPr id="38915" name="Rectangle 3"/>
          <p:cNvSpPr>
            <a:spLocks noGrp="1"/>
          </p:cNvSpPr>
          <p:nvPr>
            <p:ph idx="4294967295"/>
          </p:nvPr>
        </p:nvSpPr>
        <p:spPr>
          <a:xfrm>
            <a:off x="457200" y="1295400"/>
            <a:ext cx="8153400" cy="4830763"/>
          </a:xfrm>
        </p:spPr>
        <p:txBody>
          <a:bodyPr/>
          <a:lstStyle/>
          <a:p>
            <a:pPr marL="0" indent="0" eaLnBrk="1" hangingPunct="1">
              <a:buFont typeface="Arial" charset="0"/>
              <a:buNone/>
            </a:pPr>
            <a:r>
              <a:rPr lang="en-US" altLang="en-US" sz="3500" smtClean="0">
                <a:latin typeface="Arial" charset="0"/>
                <a:ea typeface="ＭＳ Ｐゴシック" charset="-128"/>
              </a:rPr>
              <a:t>Juvenile justice facilities – </a:t>
            </a:r>
            <a:r>
              <a:rPr lang="en-US" altLang="en-US" sz="3500" b="1" smtClean="0">
                <a:latin typeface="Arial" charset="0"/>
                <a:ea typeface="ＭＳ Ｐゴシック" charset="-128"/>
              </a:rPr>
              <a:t>98.7</a:t>
            </a:r>
            <a:r>
              <a:rPr lang="en-US" altLang="en-US" sz="3500" smtClean="0">
                <a:latin typeface="Arial" charset="0"/>
                <a:ea typeface="ＭＳ Ｐゴシック" charset="-128"/>
              </a:rPr>
              <a:t>%</a:t>
            </a:r>
          </a:p>
          <a:p>
            <a:pPr marL="0" indent="0" eaLnBrk="1" hangingPunct="1">
              <a:buFont typeface="Arial" charset="0"/>
              <a:buNone/>
            </a:pPr>
            <a:r>
              <a:rPr lang="en-US" altLang="en-US" sz="3500" smtClean="0">
                <a:latin typeface="Arial" charset="0"/>
                <a:ea typeface="ＭＳ Ｐゴシック" charset="-128"/>
              </a:rPr>
              <a:t>General youth population – 23%</a:t>
            </a:r>
          </a:p>
        </p:txBody>
      </p:sp>
      <p:sp>
        <p:nvSpPr>
          <p:cNvPr id="38916" name="Text Box 6"/>
          <p:cNvSpPr txBox="1">
            <a:spLocks noChangeArrowheads="1"/>
          </p:cNvSpPr>
          <p:nvPr/>
        </p:nvSpPr>
        <p:spPr bwMode="auto">
          <a:xfrm>
            <a:off x="6172200" y="6048375"/>
            <a:ext cx="1676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600">
                <a:cs typeface="Arial" charset="0"/>
              </a:rPr>
              <a:t>(Hayes, 2009)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p:cNvSpPr>
          <p:nvPr>
            <p:ph type="title" idx="4294967295"/>
          </p:nvPr>
        </p:nvSpPr>
        <p:spPr>
          <a:xfrm>
            <a:off x="457200" y="457200"/>
            <a:ext cx="8686800" cy="609600"/>
          </a:xfrm>
        </p:spPr>
        <p:txBody>
          <a:bodyPr rtlCol="0">
            <a:normAutofit fontScale="90000"/>
          </a:bodyPr>
          <a:lstStyle/>
          <a:p>
            <a:pPr eaLnBrk="1" fontAlgn="auto" hangingPunct="1">
              <a:spcAft>
                <a:spcPts val="0"/>
              </a:spcAft>
              <a:defRPr/>
            </a:pPr>
            <a:r>
              <a:rPr lang="en-US" sz="4000" dirty="0" smtClean="0">
                <a:ea typeface="+mj-ea"/>
              </a:rPr>
              <a:t>History</a:t>
            </a:r>
          </a:p>
        </p:txBody>
      </p:sp>
      <p:sp>
        <p:nvSpPr>
          <p:cNvPr id="40963" name="Rectangle 3"/>
          <p:cNvSpPr>
            <a:spLocks noGrp="1"/>
          </p:cNvSpPr>
          <p:nvPr>
            <p:ph idx="4294967295"/>
          </p:nvPr>
        </p:nvSpPr>
        <p:spPr>
          <a:xfrm>
            <a:off x="685800" y="1905000"/>
            <a:ext cx="7467600" cy="4144963"/>
          </a:xfrm>
        </p:spPr>
        <p:txBody>
          <a:bodyPr/>
          <a:lstStyle/>
          <a:p>
            <a:pPr eaLnBrk="1" hangingPunct="1"/>
            <a:r>
              <a:rPr lang="en-US" altLang="en-US" sz="2800" b="1" smtClean="0">
                <a:latin typeface="Arial" charset="0"/>
                <a:ea typeface="ＭＳ Ｐゴシック" charset="-128"/>
              </a:rPr>
              <a:t>74.3% </a:t>
            </a:r>
            <a:r>
              <a:rPr lang="en-US" altLang="en-US" sz="2800" smtClean="0">
                <a:latin typeface="Arial" charset="0"/>
                <a:ea typeface="ＭＳ Ｐゴシック" charset="-128"/>
              </a:rPr>
              <a:t>had a history of mental illness, including depression </a:t>
            </a:r>
          </a:p>
          <a:p>
            <a:pPr eaLnBrk="1" hangingPunct="1"/>
            <a:r>
              <a:rPr lang="en-US" altLang="en-US" sz="2800" b="1" smtClean="0">
                <a:latin typeface="Arial" charset="0"/>
                <a:ea typeface="ＭＳ Ｐゴシック" charset="-128"/>
              </a:rPr>
              <a:t>71.4% </a:t>
            </a:r>
            <a:r>
              <a:rPr lang="en-US" altLang="en-US" sz="2800" smtClean="0">
                <a:latin typeface="Arial" charset="0"/>
                <a:ea typeface="ＭＳ Ｐゴシック" charset="-128"/>
              </a:rPr>
              <a:t>had a history of suicidal behavior,  with </a:t>
            </a:r>
            <a:r>
              <a:rPr lang="en-US" altLang="en-US" sz="2800" b="1" smtClean="0">
                <a:latin typeface="Arial" charset="0"/>
                <a:ea typeface="ＭＳ Ｐゴシック" charset="-128"/>
              </a:rPr>
              <a:t>45.5% </a:t>
            </a:r>
            <a:r>
              <a:rPr lang="en-US" altLang="en-US" sz="2800" smtClean="0">
                <a:latin typeface="Arial" charset="0"/>
                <a:ea typeface="ＭＳ Ｐゴシック" charset="-128"/>
              </a:rPr>
              <a:t>having had prior suicidal attempts </a:t>
            </a:r>
          </a:p>
        </p:txBody>
      </p:sp>
      <p:sp>
        <p:nvSpPr>
          <p:cNvPr id="40964" name="Text Box 6"/>
          <p:cNvSpPr txBox="1">
            <a:spLocks noChangeArrowheads="1"/>
          </p:cNvSpPr>
          <p:nvPr/>
        </p:nvSpPr>
        <p:spPr bwMode="auto">
          <a:xfrm>
            <a:off x="6172200" y="6048375"/>
            <a:ext cx="1676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600">
                <a:cs typeface="Arial" charset="0"/>
              </a:rPr>
              <a:t>(Hayes, 2009)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p:cNvSpPr>
          <p:nvPr>
            <p:ph type="title" idx="4294967295"/>
          </p:nvPr>
        </p:nvSpPr>
        <p:spPr>
          <a:xfrm>
            <a:off x="457200" y="274638"/>
            <a:ext cx="7772400" cy="868362"/>
          </a:xfrm>
        </p:spPr>
        <p:txBody>
          <a:bodyPr/>
          <a:lstStyle/>
          <a:p>
            <a:pPr eaLnBrk="1" hangingPunct="1"/>
            <a:r>
              <a:rPr lang="en-US" altLang="en-US" smtClean="0">
                <a:latin typeface="Arial" charset="0"/>
                <a:ea typeface="ＭＳ Ｐゴシック" charset="-128"/>
              </a:rPr>
              <a:t>Other Mental Health Concerns</a:t>
            </a:r>
          </a:p>
        </p:txBody>
      </p:sp>
      <p:sp>
        <p:nvSpPr>
          <p:cNvPr id="43011" name="Rectangle 3"/>
          <p:cNvSpPr>
            <a:spLocks noGrp="1"/>
          </p:cNvSpPr>
          <p:nvPr>
            <p:ph idx="4294967295"/>
          </p:nvPr>
        </p:nvSpPr>
        <p:spPr>
          <a:xfrm>
            <a:off x="457200" y="1295400"/>
            <a:ext cx="7620000" cy="5334000"/>
          </a:xfrm>
        </p:spPr>
        <p:txBody>
          <a:bodyPr/>
          <a:lstStyle/>
          <a:p>
            <a:pPr>
              <a:lnSpc>
                <a:spcPct val="90000"/>
              </a:lnSpc>
              <a:spcAft>
                <a:spcPct val="20000"/>
              </a:spcAft>
            </a:pPr>
            <a:r>
              <a:rPr lang="en-US" altLang="en-US" smtClean="0">
                <a:latin typeface="Arial" charset="0"/>
                <a:ea typeface="ＭＳ Ｐゴシック" charset="-128"/>
              </a:rPr>
              <a:t>Attention Deficit/Hyperactivity Disorder</a:t>
            </a:r>
          </a:p>
          <a:p>
            <a:pPr>
              <a:lnSpc>
                <a:spcPct val="90000"/>
              </a:lnSpc>
              <a:spcAft>
                <a:spcPct val="20000"/>
              </a:spcAft>
            </a:pPr>
            <a:r>
              <a:rPr lang="en-US" altLang="en-US" smtClean="0">
                <a:latin typeface="Arial" charset="0"/>
                <a:ea typeface="ＭＳ Ｐゴシック" charset="-128"/>
              </a:rPr>
              <a:t>Conduct Disorder</a:t>
            </a:r>
          </a:p>
          <a:p>
            <a:pPr>
              <a:lnSpc>
                <a:spcPct val="90000"/>
              </a:lnSpc>
              <a:spcAft>
                <a:spcPct val="20000"/>
              </a:spcAft>
            </a:pPr>
            <a:r>
              <a:rPr lang="en-US" altLang="en-US" smtClean="0">
                <a:latin typeface="Arial" charset="0"/>
                <a:ea typeface="ＭＳ Ｐゴシック" charset="-128"/>
              </a:rPr>
              <a:t>Post Traumatic Stress Disorder</a:t>
            </a:r>
          </a:p>
          <a:p>
            <a:pPr>
              <a:lnSpc>
                <a:spcPct val="90000"/>
              </a:lnSpc>
              <a:spcAft>
                <a:spcPct val="20000"/>
              </a:spcAft>
            </a:pPr>
            <a:r>
              <a:rPr lang="en-US" altLang="en-US" smtClean="0">
                <a:latin typeface="Arial" charset="0"/>
                <a:ea typeface="ＭＳ Ｐゴシック" charset="-128"/>
              </a:rPr>
              <a:t>Psychotic Disorder</a:t>
            </a:r>
          </a:p>
          <a:p>
            <a:pPr marL="457200" lvl="1" indent="0" eaLnBrk="1" hangingPunct="1">
              <a:lnSpc>
                <a:spcPct val="90000"/>
              </a:lnSpc>
              <a:spcAft>
                <a:spcPct val="20000"/>
              </a:spcAft>
              <a:buFont typeface="Arial" charset="0"/>
              <a:buNone/>
            </a:pPr>
            <a:r>
              <a:rPr lang="en-US" altLang="en-US" sz="2000" smtClean="0">
                <a:latin typeface="Arial" charset="0"/>
                <a:ea typeface="ＭＳ Ｐゴシック" charset="-128"/>
              </a:rPr>
              <a:t>	</a:t>
            </a:r>
          </a:p>
          <a:p>
            <a:pPr marL="457200" lvl="1" indent="0" eaLnBrk="1" hangingPunct="1">
              <a:lnSpc>
                <a:spcPct val="90000"/>
              </a:lnSpc>
              <a:spcAft>
                <a:spcPct val="20000"/>
              </a:spcAft>
              <a:buFont typeface="Arial" charset="0"/>
              <a:buNone/>
            </a:pPr>
            <a:endParaRPr lang="en-US" altLang="en-US" sz="2000" smtClean="0">
              <a:latin typeface="Arial" charset="0"/>
              <a:ea typeface="ＭＳ Ｐゴシック" charset="-128"/>
            </a:endParaRPr>
          </a:p>
          <a:p>
            <a:pPr marL="457200" lvl="1" indent="0" eaLnBrk="1" hangingPunct="1">
              <a:lnSpc>
                <a:spcPct val="90000"/>
              </a:lnSpc>
              <a:spcAft>
                <a:spcPct val="20000"/>
              </a:spcAft>
              <a:buFont typeface="Arial" charset="0"/>
              <a:buNone/>
            </a:pPr>
            <a:endParaRPr lang="en-US" altLang="en-US" sz="2000" smtClean="0">
              <a:latin typeface="Arial" charset="0"/>
              <a:ea typeface="ＭＳ Ｐゴシック" charset="-128"/>
            </a:endParaRPr>
          </a:p>
          <a:p>
            <a:pPr marL="457200" lvl="1" indent="0" eaLnBrk="1" hangingPunct="1">
              <a:lnSpc>
                <a:spcPct val="90000"/>
              </a:lnSpc>
              <a:spcAft>
                <a:spcPct val="20000"/>
              </a:spcAft>
              <a:buFont typeface="Arial" charset="0"/>
              <a:buNone/>
            </a:pPr>
            <a:endParaRPr lang="en-US" altLang="en-US" sz="2000" smtClean="0">
              <a:latin typeface="Arial" charset="0"/>
              <a:ea typeface="ＭＳ Ｐゴシック" charset="-128"/>
            </a:endParaRPr>
          </a:p>
          <a:p>
            <a:pPr marL="457200" lvl="1" indent="0" eaLnBrk="1" hangingPunct="1">
              <a:lnSpc>
                <a:spcPct val="90000"/>
              </a:lnSpc>
              <a:spcAft>
                <a:spcPct val="20000"/>
              </a:spcAft>
              <a:buFont typeface="Arial" charset="0"/>
              <a:buNone/>
            </a:pPr>
            <a:endParaRPr lang="en-US" altLang="en-US" sz="2000" smtClean="0">
              <a:latin typeface="Arial" charset="0"/>
              <a:ea typeface="ＭＳ Ｐゴシック" charset="-128"/>
            </a:endParaRPr>
          </a:p>
          <a:p>
            <a:pPr marL="457200" lvl="1" indent="0" eaLnBrk="1" hangingPunct="1">
              <a:lnSpc>
                <a:spcPct val="90000"/>
              </a:lnSpc>
              <a:spcAft>
                <a:spcPct val="20000"/>
              </a:spcAft>
              <a:buFont typeface="Arial" charset="0"/>
              <a:buNone/>
            </a:pPr>
            <a:r>
              <a:rPr lang="en-US" altLang="en-US" sz="2000" smtClean="0">
                <a:latin typeface="Arial" charset="0"/>
                <a:ea typeface="ＭＳ Ｐゴシック" charset="-128"/>
              </a:rPr>
              <a:t>											(Hayes, 2009)</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p:cNvSpPr>
          <p:nvPr>
            <p:ph type="title" idx="4294967295"/>
          </p:nvPr>
        </p:nvSpPr>
        <p:spPr>
          <a:xfrm>
            <a:off x="381000" y="222250"/>
            <a:ext cx="7772400" cy="920750"/>
          </a:xfrm>
        </p:spPr>
        <p:txBody>
          <a:bodyPr/>
          <a:lstStyle/>
          <a:p>
            <a:pPr eaLnBrk="1" hangingPunct="1"/>
            <a:r>
              <a:rPr lang="en-US" altLang="en-US" sz="4000" smtClean="0">
                <a:latin typeface="Arial" charset="0"/>
                <a:ea typeface="ＭＳ Ｐゴシック" charset="-128"/>
              </a:rPr>
              <a:t>General Circumstances</a:t>
            </a:r>
            <a:r>
              <a:rPr lang="en-US" altLang="en-US" smtClean="0">
                <a:latin typeface="Arial" charset="0"/>
                <a:ea typeface="ＭＳ Ｐゴシック" charset="-128"/>
              </a:rPr>
              <a:t> </a:t>
            </a:r>
          </a:p>
        </p:txBody>
      </p:sp>
      <p:sp>
        <p:nvSpPr>
          <p:cNvPr id="45059" name="Rectangle 3"/>
          <p:cNvSpPr>
            <a:spLocks noGrp="1"/>
          </p:cNvSpPr>
          <p:nvPr>
            <p:ph idx="4294967295"/>
          </p:nvPr>
        </p:nvSpPr>
        <p:spPr>
          <a:xfrm>
            <a:off x="381000" y="1371600"/>
            <a:ext cx="7696200" cy="4754563"/>
          </a:xfrm>
        </p:spPr>
        <p:txBody>
          <a:bodyPr/>
          <a:lstStyle/>
          <a:p>
            <a:pPr eaLnBrk="1" hangingPunct="1">
              <a:spcBef>
                <a:spcPts val="800"/>
              </a:spcBef>
            </a:pPr>
            <a:r>
              <a:rPr lang="en-US" altLang="en-US" sz="2800" smtClean="0">
                <a:latin typeface="Arial" charset="0"/>
                <a:ea typeface="ＭＳ Ｐゴシック" charset="-128"/>
              </a:rPr>
              <a:t>70.9% of suicides occurred during traditional waking hours with almost one-third (29.1%) sustained between 6:01pm and 9:00pm.</a:t>
            </a:r>
          </a:p>
          <a:p>
            <a:pPr eaLnBrk="1" hangingPunct="1">
              <a:spcBef>
                <a:spcPts val="800"/>
              </a:spcBef>
            </a:pPr>
            <a:r>
              <a:rPr lang="en-US" altLang="en-US" sz="2800" smtClean="0">
                <a:latin typeface="Arial" charset="0"/>
                <a:ea typeface="ＭＳ Ｐゴシック" charset="-128"/>
              </a:rPr>
              <a:t>All Detention Center suicides occurred within the first four months of confinement, with over 40% occurring within the first 72 hours.</a:t>
            </a:r>
          </a:p>
          <a:p>
            <a:pPr eaLnBrk="1" hangingPunct="1">
              <a:spcBef>
                <a:spcPts val="800"/>
              </a:spcBef>
            </a:pPr>
            <a:r>
              <a:rPr lang="en-US" altLang="en-US" sz="2800" smtClean="0">
                <a:latin typeface="Arial" charset="0"/>
                <a:ea typeface="ＭＳ Ｐゴシック" charset="-128"/>
              </a:rPr>
              <a:t>Despite being on suicide watch, almost half of the victims were observed </a:t>
            </a:r>
            <a:r>
              <a:rPr lang="en-US" altLang="en-US" sz="2800" i="1" smtClean="0">
                <a:latin typeface="Arial" charset="0"/>
                <a:ea typeface="ＭＳ Ｐゴシック" charset="-128"/>
              </a:rPr>
              <a:t>more than 15 minutes</a:t>
            </a:r>
            <a:r>
              <a:rPr lang="en-US" altLang="en-US" sz="2800" smtClean="0">
                <a:latin typeface="Arial" charset="0"/>
                <a:ea typeface="ＭＳ Ｐゴシック" charset="-128"/>
              </a:rPr>
              <a:t> before their suicides.</a:t>
            </a:r>
            <a:r>
              <a:rPr lang="en-US" altLang="en-US" sz="2800" i="1" smtClean="0">
                <a:latin typeface="Arial" charset="0"/>
                <a:ea typeface="ＭＳ Ｐゴシック" charset="-128"/>
              </a:rPr>
              <a:t> </a:t>
            </a:r>
          </a:p>
        </p:txBody>
      </p:sp>
      <p:sp>
        <p:nvSpPr>
          <p:cNvPr id="45060" name="Text Box 4"/>
          <p:cNvSpPr txBox="1">
            <a:spLocks noChangeArrowheads="1"/>
          </p:cNvSpPr>
          <p:nvPr/>
        </p:nvSpPr>
        <p:spPr bwMode="auto">
          <a:xfrm>
            <a:off x="6324600" y="1143000"/>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800">
                <a:cs typeface="Arial" charset="0"/>
              </a:rPr>
              <a:t>N=79</a:t>
            </a:r>
          </a:p>
        </p:txBody>
      </p:sp>
      <p:sp>
        <p:nvSpPr>
          <p:cNvPr id="45061" name="Text Box 4"/>
          <p:cNvSpPr txBox="1">
            <a:spLocks noChangeArrowheads="1"/>
          </p:cNvSpPr>
          <p:nvPr/>
        </p:nvSpPr>
        <p:spPr bwMode="auto">
          <a:xfrm>
            <a:off x="5943600" y="604520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800"/>
              <a:t>(Hayes, 2009)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idx="4294967295"/>
          </p:nvPr>
        </p:nvSpPr>
        <p:spPr>
          <a:xfrm>
            <a:off x="457200" y="381000"/>
            <a:ext cx="7772400" cy="685800"/>
          </a:xfrm>
        </p:spPr>
        <p:txBody>
          <a:bodyPr/>
          <a:lstStyle/>
          <a:p>
            <a:pPr eaLnBrk="1" hangingPunct="1"/>
            <a:r>
              <a:rPr lang="en-US" altLang="en-US" smtClean="0">
                <a:latin typeface="Arial" charset="0"/>
                <a:ea typeface="ＭＳ Ｐゴシック" charset="-128"/>
              </a:rPr>
              <a:t>Death Speaks</a:t>
            </a:r>
          </a:p>
        </p:txBody>
      </p:sp>
      <p:sp>
        <p:nvSpPr>
          <p:cNvPr id="47107" name="Rectangle 3"/>
          <p:cNvSpPr>
            <a:spLocks noGrp="1"/>
          </p:cNvSpPr>
          <p:nvPr>
            <p:ph idx="4294967295"/>
          </p:nvPr>
        </p:nvSpPr>
        <p:spPr>
          <a:xfrm>
            <a:off x="457200" y="1371600"/>
            <a:ext cx="7772400" cy="5181600"/>
          </a:xfrm>
        </p:spPr>
        <p:txBody>
          <a:bodyPr/>
          <a:lstStyle/>
          <a:p>
            <a:pPr eaLnBrk="1" hangingPunct="1">
              <a:spcAft>
                <a:spcPct val="20000"/>
              </a:spcAft>
            </a:pPr>
            <a:r>
              <a:rPr lang="en-US" altLang="en-US" sz="2600" smtClean="0">
                <a:latin typeface="Arial" charset="0"/>
                <a:ea typeface="ＭＳ Ｐゴシック" charset="-128"/>
              </a:rPr>
              <a:t>Fear of waiver to adult system, transfer to more secure juvenile facility or pending undesirable placement (including returning home) (10 cases)</a:t>
            </a:r>
          </a:p>
          <a:p>
            <a:pPr eaLnBrk="1" hangingPunct="1">
              <a:spcAft>
                <a:spcPct val="20000"/>
              </a:spcAft>
            </a:pPr>
            <a:r>
              <a:rPr lang="en-US" altLang="en-US" sz="2600" smtClean="0">
                <a:latin typeface="Arial" charset="0"/>
                <a:ea typeface="ＭＳ Ｐゴシック" charset="-128"/>
              </a:rPr>
              <a:t>Recent death in the family (6 cases)</a:t>
            </a:r>
          </a:p>
          <a:p>
            <a:pPr eaLnBrk="1" hangingPunct="1">
              <a:spcAft>
                <a:spcPct val="20000"/>
              </a:spcAft>
            </a:pPr>
            <a:r>
              <a:rPr lang="en-US" altLang="en-US" sz="2600" smtClean="0">
                <a:latin typeface="Arial" charset="0"/>
                <a:ea typeface="ＭＳ Ｐゴシック" charset="-128"/>
              </a:rPr>
              <a:t>Failure in the program (5 cases)</a:t>
            </a:r>
          </a:p>
          <a:p>
            <a:pPr eaLnBrk="1" hangingPunct="1">
              <a:spcAft>
                <a:spcPct val="20000"/>
              </a:spcAft>
            </a:pPr>
            <a:r>
              <a:rPr lang="en-US" altLang="en-US" sz="2600" smtClean="0">
                <a:latin typeface="Arial" charset="0"/>
                <a:ea typeface="ＭＳ Ｐゴシック" charset="-128"/>
              </a:rPr>
              <a:t>Contagion (3 cases)</a:t>
            </a:r>
          </a:p>
          <a:p>
            <a:pPr eaLnBrk="1" hangingPunct="1">
              <a:spcAft>
                <a:spcPct val="20000"/>
              </a:spcAft>
            </a:pPr>
            <a:r>
              <a:rPr lang="en-US" altLang="en-US" sz="2600" smtClean="0">
                <a:latin typeface="Arial" charset="0"/>
                <a:ea typeface="ＭＳ Ｐゴシック" charset="-128"/>
              </a:rPr>
              <a:t>Parents threat of/failure to visit (2 cases)</a:t>
            </a:r>
          </a:p>
          <a:p>
            <a:pPr eaLnBrk="1" hangingPunct="1">
              <a:spcAft>
                <a:spcPct val="20000"/>
              </a:spcAft>
            </a:pPr>
            <a:r>
              <a:rPr lang="en-US" altLang="en-US" sz="2600" smtClean="0">
                <a:latin typeface="Arial" charset="0"/>
                <a:ea typeface="ＭＳ Ｐゴシック" charset="-128"/>
              </a:rPr>
              <a:t>Other - loss of relationship, close to the youth’s birthday, suicide pact w/peer, ridicule from peers (4 cases)</a:t>
            </a:r>
          </a:p>
        </p:txBody>
      </p:sp>
      <p:sp>
        <p:nvSpPr>
          <p:cNvPr id="47108" name="Text Box 4"/>
          <p:cNvSpPr txBox="1">
            <a:spLocks noChangeArrowheads="1"/>
          </p:cNvSpPr>
          <p:nvPr/>
        </p:nvSpPr>
        <p:spPr bwMode="auto">
          <a:xfrm>
            <a:off x="6400800" y="624840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800">
                <a:cs typeface="Arial" charset="0"/>
              </a:rPr>
              <a:t>(Hayes, 2009)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idx="4294967295"/>
          </p:nvPr>
        </p:nvSpPr>
        <p:spPr>
          <a:xfrm>
            <a:off x="457200" y="381000"/>
            <a:ext cx="7772400" cy="685800"/>
          </a:xfrm>
        </p:spPr>
        <p:txBody>
          <a:bodyPr/>
          <a:lstStyle/>
          <a:p>
            <a:pPr eaLnBrk="1" hangingPunct="1"/>
            <a:r>
              <a:rPr lang="en-US" altLang="en-US" smtClean="0">
                <a:latin typeface="Arial" charset="0"/>
                <a:ea typeface="ＭＳ Ｐゴシック" charset="-128"/>
              </a:rPr>
              <a:t>Local Slides</a:t>
            </a:r>
          </a:p>
        </p:txBody>
      </p:sp>
      <p:sp>
        <p:nvSpPr>
          <p:cNvPr id="49155" name="Rectangle 3"/>
          <p:cNvSpPr>
            <a:spLocks noGrp="1"/>
          </p:cNvSpPr>
          <p:nvPr>
            <p:ph idx="4294967295"/>
          </p:nvPr>
        </p:nvSpPr>
        <p:spPr>
          <a:xfrm>
            <a:off x="457200" y="1371600"/>
            <a:ext cx="7772400" cy="4754563"/>
          </a:xfrm>
        </p:spPr>
        <p:txBody>
          <a:bodyPr/>
          <a:lstStyle/>
          <a:p>
            <a:pPr eaLnBrk="1" hangingPunct="1"/>
            <a:r>
              <a:rPr lang="en-US" altLang="en-US" smtClean="0">
                <a:latin typeface="Arial" charset="0"/>
                <a:ea typeface="ＭＳ Ｐゴシック" charset="-128"/>
              </a:rPr>
              <a:t>Number of suicides/suicide attempts at facility </a:t>
            </a:r>
          </a:p>
          <a:p>
            <a:pPr eaLnBrk="1" hangingPunct="1"/>
            <a:r>
              <a:rPr lang="en-US" altLang="en-US" smtClean="0">
                <a:latin typeface="Arial" charset="0"/>
                <a:ea typeface="ＭＳ Ｐゴシック" charset="-128"/>
              </a:rPr>
              <a:t>Background factors </a:t>
            </a:r>
          </a:p>
          <a:p>
            <a:pPr eaLnBrk="1" hangingPunct="1"/>
            <a:r>
              <a:rPr lang="en-US" altLang="en-US" smtClean="0">
                <a:latin typeface="Arial" charset="0"/>
                <a:ea typeface="ＭＳ Ｐゴシック" charset="-128"/>
              </a:rPr>
              <a:t>Access to means</a:t>
            </a:r>
          </a:p>
          <a:p>
            <a:pPr eaLnBrk="1" hangingPunct="1"/>
            <a:r>
              <a:rPr lang="en-US" altLang="en-US" smtClean="0">
                <a:latin typeface="Arial" charset="0"/>
                <a:ea typeface="ＭＳ Ｐゴシック" charset="-128"/>
              </a:rPr>
              <a:t>History of depression/suicide </a:t>
            </a:r>
          </a:p>
          <a:p>
            <a:pPr eaLnBrk="1" hangingPunct="1"/>
            <a:r>
              <a:rPr lang="en-US" altLang="en-US" smtClean="0">
                <a:latin typeface="Arial" charset="0"/>
                <a:ea typeface="ＭＳ Ｐゴシック" charset="-128"/>
              </a:rPr>
              <a:t>Housing and confinement status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p:cNvSpPr>
          <p:nvPr>
            <p:ph type="title"/>
          </p:nvPr>
        </p:nvSpPr>
        <p:spPr>
          <a:xfrm>
            <a:off x="533400" y="533400"/>
            <a:ext cx="8229600" cy="457200"/>
          </a:xfrm>
        </p:spPr>
        <p:txBody>
          <a:bodyPr/>
          <a:lstStyle/>
          <a:p>
            <a:pPr eaLnBrk="1" hangingPunct="1"/>
            <a:r>
              <a:rPr lang="en-US" altLang="en-US" smtClean="0">
                <a:latin typeface="Arial" charset="0"/>
                <a:ea typeface="ＭＳ Ｐゴシック" charset="-128"/>
              </a:rPr>
              <a:t>Shield of Care</a:t>
            </a:r>
          </a:p>
        </p:txBody>
      </p:sp>
      <p:pic>
        <p:nvPicPr>
          <p:cNvPr id="51203" name="Picture 3" descr="&quot;S&quot; Plan Shield (Revised 10-31).pd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1371600"/>
            <a:ext cx="5181600" cy="5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3"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Rectangle 2"/>
          <p:cNvSpPr>
            <a:spLocks noGrp="1"/>
          </p:cNvSpPr>
          <p:nvPr>
            <p:ph type="title" idx="4294967295"/>
          </p:nvPr>
        </p:nvSpPr>
        <p:spPr>
          <a:xfrm>
            <a:off x="457200" y="274638"/>
            <a:ext cx="7772400" cy="868362"/>
          </a:xfrm>
        </p:spPr>
        <p:txBody>
          <a:bodyPr/>
          <a:lstStyle/>
          <a:p>
            <a:pPr eaLnBrk="1" hangingPunct="1"/>
            <a:r>
              <a:rPr lang="en-US" altLang="en-US" smtClean="0">
                <a:latin typeface="Arial" charset="0"/>
                <a:ea typeface="ＭＳ Ｐゴシック" charset="-128"/>
              </a:rPr>
              <a:t>S-PLAN</a:t>
            </a:r>
          </a:p>
        </p:txBody>
      </p:sp>
      <p:sp>
        <p:nvSpPr>
          <p:cNvPr id="53252" name="Rectangle 4"/>
          <p:cNvSpPr>
            <a:spLocks noChangeArrowheads="1"/>
          </p:cNvSpPr>
          <p:nvPr/>
        </p:nvSpPr>
        <p:spPr bwMode="auto">
          <a:xfrm>
            <a:off x="381000" y="1952625"/>
            <a:ext cx="8763000" cy="310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2800">
                <a:cs typeface="Arial" charset="0"/>
              </a:rPr>
              <a:t>S  -  </a:t>
            </a:r>
            <a:r>
              <a:rPr lang="ja-JP" altLang="en-US">
                <a:cs typeface="Arial" charset="0"/>
              </a:rPr>
              <a:t>“</a:t>
            </a:r>
            <a:r>
              <a:rPr lang="en-US" altLang="ja-JP" b="1">
                <a:cs typeface="Arial" charset="0"/>
              </a:rPr>
              <a:t>See</a:t>
            </a:r>
            <a:r>
              <a:rPr lang="ja-JP" altLang="en-US">
                <a:cs typeface="Arial" charset="0"/>
              </a:rPr>
              <a:t>”</a:t>
            </a:r>
            <a:r>
              <a:rPr lang="en-US" altLang="ja-JP">
                <a:cs typeface="Arial" charset="0"/>
              </a:rPr>
              <a:t> youth</a:t>
            </a:r>
            <a:r>
              <a:rPr lang="ja-JP" altLang="en-US">
                <a:cs typeface="Arial" charset="0"/>
              </a:rPr>
              <a:t>’</a:t>
            </a:r>
            <a:r>
              <a:rPr lang="en-US" altLang="ja-JP">
                <a:cs typeface="Arial" charset="0"/>
              </a:rPr>
              <a:t>s increased/immediate risk for suicide</a:t>
            </a:r>
          </a:p>
          <a:p>
            <a:pPr eaLnBrk="1" hangingPunct="1">
              <a:spcBef>
                <a:spcPct val="50000"/>
              </a:spcBef>
            </a:pPr>
            <a:r>
              <a:rPr lang="en-US" altLang="en-US" sz="2800">
                <a:cs typeface="Arial" charset="0"/>
              </a:rPr>
              <a:t>P  -  </a:t>
            </a:r>
            <a:r>
              <a:rPr lang="ja-JP" altLang="en-US">
                <a:cs typeface="Arial" charset="0"/>
              </a:rPr>
              <a:t>“</a:t>
            </a:r>
            <a:r>
              <a:rPr lang="en-US" altLang="ja-JP" b="1">
                <a:cs typeface="Arial" charset="0"/>
              </a:rPr>
              <a:t>Protect</a:t>
            </a:r>
            <a:r>
              <a:rPr lang="ja-JP" altLang="en-US">
                <a:cs typeface="Arial" charset="0"/>
              </a:rPr>
              <a:t>”</a:t>
            </a:r>
            <a:r>
              <a:rPr lang="en-US" altLang="ja-JP">
                <a:cs typeface="Arial" charset="0"/>
              </a:rPr>
              <a:t> the youth</a:t>
            </a:r>
            <a:r>
              <a:rPr lang="ja-JP" altLang="en-US">
                <a:cs typeface="Arial" charset="0"/>
              </a:rPr>
              <a:t>’</a:t>
            </a:r>
            <a:r>
              <a:rPr lang="en-US" altLang="ja-JP">
                <a:cs typeface="Arial" charset="0"/>
              </a:rPr>
              <a:t>s physical/emotional safety</a:t>
            </a:r>
          </a:p>
          <a:p>
            <a:pPr eaLnBrk="1" hangingPunct="1">
              <a:spcBef>
                <a:spcPct val="50000"/>
              </a:spcBef>
            </a:pPr>
            <a:r>
              <a:rPr lang="en-US" altLang="en-US" sz="2800">
                <a:cs typeface="Arial" charset="0"/>
              </a:rPr>
              <a:t>L  -   </a:t>
            </a:r>
            <a:r>
              <a:rPr lang="ja-JP" altLang="en-US">
                <a:cs typeface="Arial" charset="0"/>
              </a:rPr>
              <a:t>“</a:t>
            </a:r>
            <a:r>
              <a:rPr lang="en-US" altLang="ja-JP" b="1">
                <a:cs typeface="Arial" charset="0"/>
              </a:rPr>
              <a:t>Listen</a:t>
            </a:r>
            <a:r>
              <a:rPr lang="ja-JP" altLang="en-US">
                <a:cs typeface="Arial" charset="0"/>
              </a:rPr>
              <a:t>”</a:t>
            </a:r>
            <a:r>
              <a:rPr lang="en-US" altLang="ja-JP">
                <a:cs typeface="Arial" charset="0"/>
              </a:rPr>
              <a:t> to youth</a:t>
            </a:r>
            <a:r>
              <a:rPr lang="ja-JP" altLang="en-US">
                <a:cs typeface="Arial" charset="0"/>
              </a:rPr>
              <a:t>’</a:t>
            </a:r>
            <a:r>
              <a:rPr lang="en-US" altLang="ja-JP">
                <a:cs typeface="Arial" charset="0"/>
              </a:rPr>
              <a:t>s concerns/suicidal thoughts</a:t>
            </a:r>
          </a:p>
          <a:p>
            <a:pPr eaLnBrk="1" hangingPunct="1">
              <a:spcBef>
                <a:spcPct val="50000"/>
              </a:spcBef>
            </a:pPr>
            <a:r>
              <a:rPr lang="en-US" altLang="en-US" sz="2800">
                <a:cs typeface="Arial" charset="0"/>
              </a:rPr>
              <a:t>A  -  </a:t>
            </a:r>
            <a:r>
              <a:rPr lang="ja-JP" altLang="en-US">
                <a:cs typeface="Arial" charset="0"/>
              </a:rPr>
              <a:t>“</a:t>
            </a:r>
            <a:r>
              <a:rPr lang="en-US" altLang="ja-JP" b="1">
                <a:cs typeface="Arial" charset="0"/>
              </a:rPr>
              <a:t>Assess</a:t>
            </a:r>
            <a:r>
              <a:rPr lang="ja-JP" altLang="en-US">
                <a:cs typeface="Arial" charset="0"/>
              </a:rPr>
              <a:t>”</a:t>
            </a:r>
            <a:r>
              <a:rPr lang="en-US" altLang="ja-JP">
                <a:cs typeface="Arial" charset="0"/>
              </a:rPr>
              <a:t> the youth’s level of risk/need for help</a:t>
            </a:r>
          </a:p>
          <a:p>
            <a:pPr eaLnBrk="1" hangingPunct="1">
              <a:spcBef>
                <a:spcPct val="50000"/>
              </a:spcBef>
            </a:pPr>
            <a:r>
              <a:rPr lang="en-US" altLang="en-US" sz="2800">
                <a:cs typeface="Arial" charset="0"/>
              </a:rPr>
              <a:t>N  -  </a:t>
            </a:r>
            <a:r>
              <a:rPr lang="ja-JP" altLang="en-US">
                <a:cs typeface="Arial" charset="0"/>
              </a:rPr>
              <a:t>“</a:t>
            </a:r>
            <a:r>
              <a:rPr lang="en-US" altLang="ja-JP" b="1">
                <a:cs typeface="Arial" charset="0"/>
              </a:rPr>
              <a:t>Network</a:t>
            </a:r>
            <a:r>
              <a:rPr lang="ja-JP" altLang="en-US">
                <a:cs typeface="Arial" charset="0"/>
              </a:rPr>
              <a:t>”</a:t>
            </a:r>
            <a:r>
              <a:rPr lang="en-US" altLang="ja-JP">
                <a:cs typeface="Arial" charset="0"/>
              </a:rPr>
              <a:t> with others to help the youth</a:t>
            </a:r>
            <a:endParaRPr lang="en-US" altLang="en-US">
              <a:cs typeface="Arial"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4"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Rectangle 2"/>
          <p:cNvSpPr>
            <a:spLocks noGrp="1"/>
          </p:cNvSpPr>
          <p:nvPr>
            <p:ph type="title"/>
          </p:nvPr>
        </p:nvSpPr>
        <p:spPr>
          <a:xfrm>
            <a:off x="533400" y="533400"/>
            <a:ext cx="8229600" cy="457200"/>
          </a:xfrm>
        </p:spPr>
        <p:txBody>
          <a:bodyPr/>
          <a:lstStyle/>
          <a:p>
            <a:pPr eaLnBrk="1" hangingPunct="1"/>
            <a:r>
              <a:rPr lang="en-US" altLang="en-US" smtClean="0">
                <a:latin typeface="Arial" charset="0"/>
                <a:ea typeface="ＭＳ Ｐゴシック" charset="-128"/>
              </a:rPr>
              <a:t>Shield of Care</a:t>
            </a:r>
          </a:p>
        </p:txBody>
      </p:sp>
      <p:pic>
        <p:nvPicPr>
          <p:cNvPr id="55300" name="Picture 3" descr="&quot;S&quot; Plan Shield (Revised 10-31).pdf"/>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52600" y="1371600"/>
            <a:ext cx="5181600" cy="5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3"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Rectangle 2"/>
          <p:cNvSpPr>
            <a:spLocks noGrp="1"/>
          </p:cNvSpPr>
          <p:nvPr>
            <p:ph type="title" idx="4294967295"/>
          </p:nvPr>
        </p:nvSpPr>
        <p:spPr>
          <a:xfrm>
            <a:off x="457200" y="274638"/>
            <a:ext cx="7772400" cy="1020762"/>
          </a:xfrm>
        </p:spPr>
        <p:txBody>
          <a:bodyPr/>
          <a:lstStyle/>
          <a:p>
            <a:pPr eaLnBrk="1" hangingPunct="1"/>
            <a:r>
              <a:rPr lang="en-US" altLang="en-US" sz="3600" smtClean="0">
                <a:latin typeface="Arial" charset="0"/>
                <a:ea typeface="ＭＳ Ｐゴシック" charset="-128"/>
              </a:rPr>
              <a:t>SEE</a:t>
            </a:r>
            <a:endParaRPr lang="en-US" altLang="en-US" smtClean="0">
              <a:latin typeface="Arial" charset="0"/>
              <a:ea typeface="ＭＳ Ｐゴシック" charset="-128"/>
            </a:endParaRPr>
          </a:p>
        </p:txBody>
      </p:sp>
      <p:sp>
        <p:nvSpPr>
          <p:cNvPr id="57348" name="Rectangle 3"/>
          <p:cNvSpPr>
            <a:spLocks noGrp="1"/>
          </p:cNvSpPr>
          <p:nvPr>
            <p:ph idx="4294967295"/>
          </p:nvPr>
        </p:nvSpPr>
        <p:spPr>
          <a:xfrm>
            <a:off x="457200" y="1600200"/>
            <a:ext cx="7772400" cy="4525963"/>
          </a:xfrm>
        </p:spPr>
        <p:txBody>
          <a:bodyPr/>
          <a:lstStyle/>
          <a:p>
            <a:pPr eaLnBrk="1" hangingPunct="1"/>
            <a:r>
              <a:rPr lang="en-US" altLang="en-US" smtClean="0">
                <a:latin typeface="Arial" charset="0"/>
                <a:ea typeface="ＭＳ Ｐゴシック" charset="-128"/>
              </a:rPr>
              <a:t>Seeing our own attitudes about suicide</a:t>
            </a:r>
          </a:p>
          <a:p>
            <a:pPr eaLnBrk="1" hangingPunct="1"/>
            <a:r>
              <a:rPr lang="en-US" altLang="en-US" smtClean="0">
                <a:latin typeface="Arial" charset="0"/>
                <a:ea typeface="ＭＳ Ｐゴシック" charset="-128"/>
              </a:rPr>
              <a:t>Seeing the youth</a:t>
            </a:r>
          </a:p>
          <a:p>
            <a:pPr lvl="1" eaLnBrk="1" hangingPunct="1"/>
            <a:r>
              <a:rPr lang="en-US" altLang="en-US" smtClean="0">
                <a:latin typeface="Arial" charset="0"/>
                <a:ea typeface="ＭＳ Ｐゴシック" charset="-128"/>
              </a:rPr>
              <a:t>Development</a:t>
            </a:r>
          </a:p>
          <a:p>
            <a:pPr lvl="1" eaLnBrk="1" hangingPunct="1"/>
            <a:r>
              <a:rPr lang="en-US" altLang="en-US" smtClean="0">
                <a:latin typeface="Arial" charset="0"/>
                <a:ea typeface="ＭＳ Ｐゴシック" charset="-128"/>
              </a:rPr>
              <a:t>Attachment </a:t>
            </a:r>
          </a:p>
          <a:p>
            <a:pPr lvl="1" eaLnBrk="1" hangingPunct="1"/>
            <a:r>
              <a:rPr lang="en-US" altLang="en-US" smtClean="0">
                <a:latin typeface="Arial" charset="0"/>
                <a:ea typeface="ＭＳ Ｐゴシック" charset="-128"/>
              </a:rPr>
              <a:t>Effects of Trauma</a:t>
            </a:r>
          </a:p>
          <a:p>
            <a:pPr eaLnBrk="1" hangingPunct="1"/>
            <a:r>
              <a:rPr lang="en-US" altLang="en-US" smtClean="0">
                <a:latin typeface="Arial" charset="0"/>
                <a:ea typeface="ＭＳ Ｐゴシック" charset="-128"/>
              </a:rPr>
              <a:t>Seeing depression and increased risk of suicide</a:t>
            </a:r>
          </a:p>
          <a:p>
            <a:pPr eaLnBrk="1" hangingPunct="1"/>
            <a:r>
              <a:rPr lang="en-US" altLang="en-US" smtClean="0">
                <a:latin typeface="Arial" charset="0"/>
                <a:ea typeface="ＭＳ Ｐゴシック" charset="-128"/>
              </a:rPr>
              <a:t>Seeing the environment</a:t>
            </a:r>
          </a:p>
          <a:p>
            <a:pPr eaLnBrk="1" hangingPunct="1"/>
            <a:endParaRPr lang="en-US" altLang="en-US" smtClean="0">
              <a:latin typeface="Arial" charset="0"/>
              <a:ea typeface="ＭＳ Ｐゴシック"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3"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Rectangle 2"/>
          <p:cNvSpPr>
            <a:spLocks noGrp="1"/>
          </p:cNvSpPr>
          <p:nvPr>
            <p:ph type="title" idx="4294967295"/>
          </p:nvPr>
        </p:nvSpPr>
        <p:spPr>
          <a:xfrm>
            <a:off x="457200" y="274638"/>
            <a:ext cx="7772400" cy="868362"/>
          </a:xfrm>
        </p:spPr>
        <p:txBody>
          <a:bodyPr/>
          <a:lstStyle/>
          <a:p>
            <a:pPr eaLnBrk="1" hangingPunct="1"/>
            <a:r>
              <a:rPr lang="en-US" altLang="en-US" sz="3600" smtClean="0">
                <a:latin typeface="Arial" charset="0"/>
                <a:ea typeface="ＭＳ Ｐゴシック" charset="-128"/>
              </a:rPr>
              <a:t>PROTECT</a:t>
            </a:r>
            <a:endParaRPr lang="en-US" altLang="en-US" smtClean="0">
              <a:latin typeface="Arial" charset="0"/>
              <a:ea typeface="ＭＳ Ｐゴシック" charset="-128"/>
            </a:endParaRPr>
          </a:p>
        </p:txBody>
      </p:sp>
      <p:sp>
        <p:nvSpPr>
          <p:cNvPr id="59396" name="Rectangle 3"/>
          <p:cNvSpPr>
            <a:spLocks noGrp="1"/>
          </p:cNvSpPr>
          <p:nvPr>
            <p:ph idx="4294967295"/>
          </p:nvPr>
        </p:nvSpPr>
        <p:spPr>
          <a:xfrm>
            <a:off x="457200" y="1447800"/>
            <a:ext cx="7848600" cy="4953000"/>
          </a:xfrm>
        </p:spPr>
        <p:txBody>
          <a:bodyPr/>
          <a:lstStyle/>
          <a:p>
            <a:pPr eaLnBrk="1" hangingPunct="1"/>
            <a:r>
              <a:rPr lang="en-US" altLang="en-US" smtClean="0">
                <a:latin typeface="Arial" charset="0"/>
                <a:ea typeface="ＭＳ Ｐゴシック" charset="-128"/>
              </a:rPr>
              <a:t>Protection from immediate risk</a:t>
            </a:r>
          </a:p>
          <a:p>
            <a:pPr eaLnBrk="1" hangingPunct="1"/>
            <a:r>
              <a:rPr lang="en-US" altLang="en-US" smtClean="0">
                <a:latin typeface="Arial" charset="0"/>
                <a:ea typeface="ＭＳ Ｐゴシック" charset="-128"/>
              </a:rPr>
              <a:t>Protecting youth until reaching the  next level of help</a:t>
            </a:r>
          </a:p>
          <a:p>
            <a:pPr eaLnBrk="1" hangingPunct="1"/>
            <a:r>
              <a:rPr lang="en-US" altLang="en-US" smtClean="0">
                <a:latin typeface="Arial" charset="0"/>
                <a:ea typeface="ＭＳ Ｐゴシック" charset="-128"/>
              </a:rPr>
              <a:t>Protecting through your attention to the environment…</a:t>
            </a:r>
          </a:p>
          <a:p>
            <a:pPr lvl="1" eaLnBrk="1" hangingPunct="1"/>
            <a:r>
              <a:rPr lang="en-US" altLang="en-US" smtClean="0">
                <a:latin typeface="Arial" charset="0"/>
                <a:ea typeface="ＭＳ Ｐゴシック" charset="-128"/>
              </a:rPr>
              <a:t>Access to means</a:t>
            </a:r>
          </a:p>
          <a:p>
            <a:pPr lvl="1" eaLnBrk="1" hangingPunct="1"/>
            <a:r>
              <a:rPr lang="en-US" altLang="en-US" smtClean="0">
                <a:latin typeface="Arial" charset="0"/>
                <a:ea typeface="ＭＳ Ｐゴシック" charset="-128"/>
              </a:rPr>
              <a:t>Housing</a:t>
            </a:r>
          </a:p>
          <a:p>
            <a:pPr eaLnBrk="1" hangingPunct="1"/>
            <a:r>
              <a:rPr lang="en-US" altLang="en-US" smtClean="0">
                <a:latin typeface="Arial" charset="0"/>
                <a:ea typeface="ＭＳ Ｐゴシック" charset="-128"/>
              </a:rPr>
              <a:t>Protecting a youth’</a:t>
            </a:r>
            <a:r>
              <a:rPr lang="en-US" altLang="ja-JP" smtClean="0">
                <a:latin typeface="Arial" charset="0"/>
                <a:ea typeface="ＭＳ Ｐゴシック" charset="-128"/>
              </a:rPr>
              <a:t>s emotional safety during high risk periods.</a:t>
            </a:r>
            <a:endParaRPr lang="en-US" altLang="en-US" smtClean="0">
              <a:latin typeface="Arial" charset="0"/>
              <a:ea typeface="ＭＳ Ｐゴシック"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3"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3" name="Rectangle 2"/>
          <p:cNvSpPr>
            <a:spLocks noGrp="1"/>
          </p:cNvSpPr>
          <p:nvPr>
            <p:ph type="title" idx="4294967295"/>
          </p:nvPr>
        </p:nvSpPr>
        <p:spPr>
          <a:xfrm>
            <a:off x="457200" y="274638"/>
            <a:ext cx="7772400" cy="868362"/>
          </a:xfrm>
        </p:spPr>
        <p:txBody>
          <a:bodyPr/>
          <a:lstStyle/>
          <a:p>
            <a:pPr eaLnBrk="1" hangingPunct="1"/>
            <a:r>
              <a:rPr lang="en-US" altLang="en-US" sz="3600" smtClean="0">
                <a:latin typeface="Arial" charset="0"/>
                <a:ea typeface="ＭＳ Ｐゴシック" charset="-128"/>
              </a:rPr>
              <a:t>LISTEN</a:t>
            </a:r>
            <a:endParaRPr lang="en-US" altLang="en-US" smtClean="0">
              <a:latin typeface="Arial" charset="0"/>
              <a:ea typeface="ＭＳ Ｐゴシック" charset="-128"/>
            </a:endParaRPr>
          </a:p>
        </p:txBody>
      </p:sp>
      <p:sp>
        <p:nvSpPr>
          <p:cNvPr id="61444" name="Rectangle 3"/>
          <p:cNvSpPr>
            <a:spLocks noGrp="1"/>
          </p:cNvSpPr>
          <p:nvPr>
            <p:ph idx="4294967295"/>
          </p:nvPr>
        </p:nvSpPr>
        <p:spPr>
          <a:xfrm>
            <a:off x="457200" y="1600200"/>
            <a:ext cx="7772400" cy="4525963"/>
          </a:xfrm>
        </p:spPr>
        <p:txBody>
          <a:bodyPr/>
          <a:lstStyle/>
          <a:p>
            <a:pPr eaLnBrk="1" hangingPunct="1"/>
            <a:r>
              <a:rPr lang="en-US" altLang="en-US" smtClean="0">
                <a:latin typeface="Arial" charset="0"/>
                <a:ea typeface="ＭＳ Ｐゴシック" charset="-128"/>
              </a:rPr>
              <a:t>Once you identify a youth at risk…</a:t>
            </a:r>
          </a:p>
          <a:p>
            <a:pPr eaLnBrk="1" hangingPunct="1"/>
            <a:r>
              <a:rPr lang="en-US" altLang="en-US" smtClean="0">
                <a:latin typeface="Arial" charset="0"/>
                <a:ea typeface="ＭＳ Ｐゴシック" charset="-128"/>
              </a:rPr>
              <a:t>Listen!</a:t>
            </a:r>
          </a:p>
          <a:p>
            <a:pPr lvl="1" eaLnBrk="1" hangingPunct="1"/>
            <a:r>
              <a:rPr lang="en-US" altLang="en-US" smtClean="0">
                <a:latin typeface="Arial" charset="0"/>
                <a:ea typeface="ＭＳ Ｐゴシック" charset="-128"/>
              </a:rPr>
              <a:t> empathize</a:t>
            </a:r>
          </a:p>
          <a:p>
            <a:pPr lvl="1" eaLnBrk="1" hangingPunct="1"/>
            <a:r>
              <a:rPr lang="en-US" altLang="en-US" smtClean="0">
                <a:latin typeface="Arial" charset="0"/>
                <a:ea typeface="ＭＳ Ｐゴシック" charset="-128"/>
              </a:rPr>
              <a:t> acknowledge</a:t>
            </a:r>
          </a:p>
          <a:p>
            <a:pPr lvl="1" eaLnBrk="1" hangingPunct="1"/>
            <a:r>
              <a:rPr lang="en-US" altLang="en-US" smtClean="0">
                <a:latin typeface="Arial" charset="0"/>
                <a:ea typeface="ＭＳ Ｐゴシック" charset="-128"/>
              </a:rPr>
              <a:t> reflect</a:t>
            </a:r>
          </a:p>
          <a:p>
            <a:pPr lvl="1" eaLnBrk="1" hangingPunct="1"/>
            <a:endParaRPr lang="en-US" altLang="en-US" smtClean="0">
              <a:latin typeface="Arial" charset="0"/>
              <a:ea typeface="ＭＳ Ｐゴシック"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3"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810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Rectangle 2"/>
          <p:cNvSpPr>
            <a:spLocks noGrp="1"/>
          </p:cNvSpPr>
          <p:nvPr>
            <p:ph type="title" idx="4294967295"/>
          </p:nvPr>
        </p:nvSpPr>
        <p:spPr>
          <a:xfrm>
            <a:off x="457200" y="274638"/>
            <a:ext cx="7772400" cy="868362"/>
          </a:xfrm>
        </p:spPr>
        <p:txBody>
          <a:bodyPr/>
          <a:lstStyle/>
          <a:p>
            <a:pPr eaLnBrk="1" hangingPunct="1"/>
            <a:r>
              <a:rPr lang="en-US" altLang="en-US" sz="3600" smtClean="0">
                <a:latin typeface="Arial" charset="0"/>
                <a:ea typeface="ＭＳ Ｐゴシック" charset="-128"/>
              </a:rPr>
              <a:t>ASSESS</a:t>
            </a:r>
            <a:endParaRPr lang="en-US" altLang="en-US" smtClean="0">
              <a:latin typeface="Arial" charset="0"/>
              <a:ea typeface="ＭＳ Ｐゴシック" charset="-128"/>
            </a:endParaRPr>
          </a:p>
        </p:txBody>
      </p:sp>
      <p:sp>
        <p:nvSpPr>
          <p:cNvPr id="63492" name="Rectangle 3"/>
          <p:cNvSpPr>
            <a:spLocks noGrp="1"/>
          </p:cNvSpPr>
          <p:nvPr>
            <p:ph idx="4294967295"/>
          </p:nvPr>
        </p:nvSpPr>
        <p:spPr>
          <a:xfrm>
            <a:off x="457200" y="1600200"/>
            <a:ext cx="7772400" cy="4525963"/>
          </a:xfrm>
        </p:spPr>
        <p:txBody>
          <a:bodyPr/>
          <a:lstStyle/>
          <a:p>
            <a:pPr eaLnBrk="1" hangingPunct="1"/>
            <a:r>
              <a:rPr lang="en-US" altLang="en-US" b="1" smtClean="0">
                <a:latin typeface="Arial" charset="0"/>
                <a:ea typeface="ＭＳ Ｐゴシック" charset="-128"/>
              </a:rPr>
              <a:t>Informal</a:t>
            </a:r>
            <a:r>
              <a:rPr lang="en-US" altLang="en-US" smtClean="0">
                <a:latin typeface="Arial" charset="0"/>
                <a:ea typeface="ＭＳ Ｐゴシック" charset="-128"/>
              </a:rPr>
              <a:t> assessment of risk</a:t>
            </a:r>
          </a:p>
          <a:p>
            <a:pPr eaLnBrk="1" hangingPunct="1"/>
            <a:r>
              <a:rPr lang="en-US" altLang="en-US" smtClean="0">
                <a:latin typeface="Arial" charset="0"/>
                <a:ea typeface="ＭＳ Ｐゴシック" charset="-128"/>
              </a:rPr>
              <a:t>If you suspect a youth is thinking about suicide, ask and respond as per P&amp;P.</a:t>
            </a:r>
          </a:p>
          <a:p>
            <a:pPr lvl="1" eaLnBrk="1" hangingPunct="1"/>
            <a:r>
              <a:rPr lang="en-US" altLang="en-US" smtClean="0">
                <a:latin typeface="Arial" charset="0"/>
                <a:ea typeface="ＭＳ Ｐゴシック" charset="-128"/>
              </a:rPr>
              <a:t>Even if the youth denies it</a:t>
            </a:r>
          </a:p>
          <a:p>
            <a:pPr eaLnBrk="1" hangingPunct="1"/>
            <a:r>
              <a:rPr lang="en-US" altLang="en-US" smtClean="0">
                <a:latin typeface="Arial" charset="0"/>
                <a:ea typeface="ＭＳ Ｐゴシック" charset="-128"/>
              </a:rPr>
              <a:t>Intake assessment is great BUT…</a:t>
            </a:r>
          </a:p>
          <a:p>
            <a:pPr lvl="1" eaLnBrk="1" hangingPunct="1"/>
            <a:r>
              <a:rPr lang="en-US" altLang="en-US" smtClean="0">
                <a:latin typeface="Arial" charset="0"/>
                <a:ea typeface="ＭＳ Ｐゴシック" charset="-128"/>
              </a:rPr>
              <a:t>Youth can become suicidal at any time - assessment should be on-going.</a:t>
            </a:r>
          </a:p>
          <a:p>
            <a:pPr eaLnBrk="1" hangingPunct="1"/>
            <a:endParaRPr lang="en-US" altLang="en-US" smtClean="0">
              <a:latin typeface="Arial" charset="0"/>
              <a:ea typeface="ＭＳ Ｐゴシック"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3"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9" name="Rectangle 2"/>
          <p:cNvSpPr>
            <a:spLocks noGrp="1"/>
          </p:cNvSpPr>
          <p:nvPr>
            <p:ph type="title" idx="4294967295"/>
          </p:nvPr>
        </p:nvSpPr>
        <p:spPr>
          <a:xfrm>
            <a:off x="457200" y="274638"/>
            <a:ext cx="7772400" cy="944562"/>
          </a:xfrm>
        </p:spPr>
        <p:txBody>
          <a:bodyPr/>
          <a:lstStyle/>
          <a:p>
            <a:pPr eaLnBrk="1" hangingPunct="1"/>
            <a:r>
              <a:rPr lang="en-US" altLang="en-US" sz="3600" smtClean="0">
                <a:latin typeface="Arial" charset="0"/>
                <a:ea typeface="ＭＳ Ｐゴシック" charset="-128"/>
              </a:rPr>
              <a:t>NETWORK</a:t>
            </a:r>
            <a:endParaRPr lang="en-US" altLang="en-US" smtClean="0">
              <a:latin typeface="Arial" charset="0"/>
              <a:ea typeface="ＭＳ Ｐゴシック" charset="-128"/>
            </a:endParaRPr>
          </a:p>
        </p:txBody>
      </p:sp>
      <p:sp>
        <p:nvSpPr>
          <p:cNvPr id="65540" name="Rectangle 3"/>
          <p:cNvSpPr>
            <a:spLocks noGrp="1"/>
          </p:cNvSpPr>
          <p:nvPr>
            <p:ph idx="4294967295"/>
          </p:nvPr>
        </p:nvSpPr>
        <p:spPr>
          <a:xfrm>
            <a:off x="457200" y="1600200"/>
            <a:ext cx="7772400" cy="4525963"/>
          </a:xfrm>
        </p:spPr>
        <p:txBody>
          <a:bodyPr/>
          <a:lstStyle/>
          <a:p>
            <a:pPr eaLnBrk="1" hangingPunct="1"/>
            <a:r>
              <a:rPr lang="en-US" altLang="en-US" smtClean="0">
                <a:latin typeface="Arial" charset="0"/>
                <a:ea typeface="ＭＳ Ｐゴシック" charset="-128"/>
              </a:rPr>
              <a:t>Know your responsibility in your work role and how to contact others</a:t>
            </a:r>
          </a:p>
          <a:p>
            <a:pPr eaLnBrk="1" hangingPunct="1"/>
            <a:r>
              <a:rPr lang="en-US" altLang="en-US" smtClean="0">
                <a:latin typeface="Arial" charset="0"/>
                <a:ea typeface="ＭＳ Ｐゴシック" charset="-128"/>
              </a:rPr>
              <a:t>Avoid territorial issues, and work as a team</a:t>
            </a:r>
          </a:p>
          <a:p>
            <a:pPr eaLnBrk="1" hangingPunct="1"/>
            <a:r>
              <a:rPr lang="en-US" altLang="en-US" smtClean="0">
                <a:latin typeface="Arial" charset="0"/>
                <a:ea typeface="ＭＳ Ｐゴシック" charset="-128"/>
              </a:rPr>
              <a:t>Overcome potential barriers to suicide prevention</a:t>
            </a:r>
          </a:p>
          <a:p>
            <a:pPr eaLnBrk="1" hangingPunct="1"/>
            <a:r>
              <a:rPr lang="en-US" altLang="en-US" smtClean="0">
                <a:latin typeface="Arial" charset="0"/>
                <a:ea typeface="ＭＳ Ｐゴシック" charset="-128"/>
              </a:rPr>
              <a:t>Communicate</a:t>
            </a:r>
          </a:p>
          <a:p>
            <a:pPr eaLnBrk="1" hangingPunct="1"/>
            <a:r>
              <a:rPr lang="en-US" altLang="en-US" smtClean="0">
                <a:latin typeface="Arial" charset="0"/>
                <a:ea typeface="ＭＳ Ｐゴシック" charset="-128"/>
              </a:rPr>
              <a:t>Document</a:t>
            </a:r>
          </a:p>
          <a:p>
            <a:pPr eaLnBrk="1" hangingPunct="1"/>
            <a:endParaRPr lang="en-US" altLang="en-US" smtClean="0">
              <a:latin typeface="Arial" charset="0"/>
              <a:ea typeface="ＭＳ Ｐゴシック"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5" descr="TSPN_SecondGlances_See.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3975"/>
            <a:ext cx="9144000" cy="696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3"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5" name="Rectangle 2"/>
          <p:cNvSpPr>
            <a:spLocks noGrp="1"/>
          </p:cNvSpPr>
          <p:nvPr>
            <p:ph type="title" idx="4294967295"/>
          </p:nvPr>
        </p:nvSpPr>
        <p:spPr>
          <a:xfrm>
            <a:off x="457200" y="274638"/>
            <a:ext cx="7772400" cy="868362"/>
          </a:xfrm>
        </p:spPr>
        <p:txBody>
          <a:bodyPr/>
          <a:lstStyle/>
          <a:p>
            <a:pPr eaLnBrk="1" hangingPunct="1"/>
            <a:r>
              <a:rPr lang="en-US" altLang="en-US" smtClean="0">
                <a:latin typeface="Arial" charset="0"/>
                <a:ea typeface="ＭＳ Ｐゴシック" charset="-128"/>
              </a:rPr>
              <a:t>Seeing</a:t>
            </a:r>
          </a:p>
        </p:txBody>
      </p:sp>
      <p:sp>
        <p:nvSpPr>
          <p:cNvPr id="69636" name="Rectangle 3"/>
          <p:cNvSpPr>
            <a:spLocks noGrp="1"/>
          </p:cNvSpPr>
          <p:nvPr>
            <p:ph idx="4294967295"/>
          </p:nvPr>
        </p:nvSpPr>
        <p:spPr>
          <a:xfrm>
            <a:off x="457200" y="1600200"/>
            <a:ext cx="7772400" cy="4525963"/>
          </a:xfrm>
        </p:spPr>
        <p:txBody>
          <a:bodyPr/>
          <a:lstStyle/>
          <a:p>
            <a:pPr eaLnBrk="1" hangingPunct="1"/>
            <a:r>
              <a:rPr lang="en-US" altLang="en-US" smtClean="0">
                <a:latin typeface="Arial" charset="0"/>
                <a:ea typeface="ＭＳ Ｐゴシック" charset="-128"/>
              </a:rPr>
              <a:t>Keep an open mind. Don’</a:t>
            </a:r>
            <a:r>
              <a:rPr lang="en-US" altLang="ja-JP" smtClean="0">
                <a:latin typeface="Arial" charset="0"/>
                <a:ea typeface="ＭＳ Ｐゴシック" charset="-128"/>
              </a:rPr>
              <a:t>t judge.</a:t>
            </a:r>
          </a:p>
          <a:p>
            <a:pPr eaLnBrk="1" hangingPunct="1"/>
            <a:r>
              <a:rPr lang="en-US" altLang="en-US" smtClean="0">
                <a:latin typeface="Arial" charset="0"/>
                <a:ea typeface="ＭＳ Ｐゴシック" charset="-128"/>
              </a:rPr>
              <a:t>Avoid common temptations by keeping the focus on the youth.</a:t>
            </a:r>
          </a:p>
          <a:p>
            <a:pPr eaLnBrk="1" hangingPunct="1">
              <a:buFont typeface="Arial" charset="0"/>
              <a:buNone/>
            </a:pPr>
            <a:r>
              <a:rPr lang="en-US" altLang="en-US" smtClean="0">
                <a:latin typeface="Arial" charset="0"/>
                <a:ea typeface="ＭＳ Ｐゴシック" charset="-128"/>
              </a:rPr>
              <a:t>	- </a:t>
            </a:r>
            <a:r>
              <a:rPr lang="en-US" altLang="en-US" sz="2400" smtClean="0">
                <a:latin typeface="Arial" charset="0"/>
                <a:ea typeface="ＭＳ Ｐゴシック" charset="-128"/>
              </a:rPr>
              <a:t>Sharing your experience shifts this focus</a:t>
            </a:r>
          </a:p>
          <a:p>
            <a:pPr eaLnBrk="1" hangingPunct="1"/>
            <a:r>
              <a:rPr lang="en-US" altLang="en-US" smtClean="0">
                <a:latin typeface="Arial" charset="0"/>
                <a:ea typeface="ＭＳ Ｐゴシック" charset="-128"/>
              </a:rPr>
              <a:t>Assume danger even if you feel you</a:t>
            </a:r>
            <a:r>
              <a:rPr lang="ja-JP" altLang="en-US" smtClean="0">
                <a:latin typeface="Arial" charset="0"/>
                <a:ea typeface="ＭＳ Ｐゴシック" charset="-128"/>
              </a:rPr>
              <a:t>’</a:t>
            </a:r>
            <a:r>
              <a:rPr lang="en-US" altLang="ja-JP" smtClean="0">
                <a:latin typeface="Arial" charset="0"/>
                <a:ea typeface="ＭＳ Ｐゴシック" charset="-128"/>
              </a:rPr>
              <a:t>re being manipulated. </a:t>
            </a:r>
          </a:p>
          <a:p>
            <a:pPr eaLnBrk="1" hangingPunct="1"/>
            <a:r>
              <a:rPr lang="en-US" altLang="en-US" smtClean="0">
                <a:latin typeface="Arial" charset="0"/>
                <a:ea typeface="ＭＳ Ｐゴシック" charset="-128"/>
              </a:rPr>
              <a:t>Actions speak louder than words.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4"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3" name="Rectangle 2"/>
          <p:cNvSpPr>
            <a:spLocks noGrp="1"/>
          </p:cNvSpPr>
          <p:nvPr>
            <p:ph type="title" idx="4294967295"/>
          </p:nvPr>
        </p:nvSpPr>
        <p:spPr>
          <a:xfrm>
            <a:off x="457200" y="274638"/>
            <a:ext cx="7772400" cy="944562"/>
          </a:xfrm>
        </p:spPr>
        <p:txBody>
          <a:bodyPr/>
          <a:lstStyle/>
          <a:p>
            <a:pPr eaLnBrk="1" hangingPunct="1"/>
            <a:r>
              <a:rPr lang="en-US" altLang="en-US" smtClean="0">
                <a:latin typeface="Arial" charset="0"/>
                <a:ea typeface="ＭＳ Ｐゴシック" charset="-128"/>
              </a:rPr>
              <a:t>Thought Patterns and Suicide</a:t>
            </a:r>
          </a:p>
        </p:txBody>
      </p:sp>
      <p:sp>
        <p:nvSpPr>
          <p:cNvPr id="71684" name="Rectangle 3"/>
          <p:cNvSpPr>
            <a:spLocks noGrp="1"/>
          </p:cNvSpPr>
          <p:nvPr>
            <p:ph idx="4294967295"/>
          </p:nvPr>
        </p:nvSpPr>
        <p:spPr>
          <a:xfrm>
            <a:off x="457200" y="1600200"/>
            <a:ext cx="7772400" cy="4525963"/>
          </a:xfrm>
        </p:spPr>
        <p:txBody>
          <a:bodyPr/>
          <a:lstStyle/>
          <a:p>
            <a:pPr eaLnBrk="1" hangingPunct="1">
              <a:spcAft>
                <a:spcPct val="25000"/>
              </a:spcAft>
              <a:buFont typeface="Arial" charset="0"/>
              <a:buNone/>
            </a:pPr>
            <a:r>
              <a:rPr lang="en-US" altLang="en-US" sz="2800" smtClean="0">
                <a:latin typeface="Arial" charset="0"/>
                <a:ea typeface="ＭＳ Ｐゴシック" charset="-128"/>
              </a:rPr>
              <a:t>1. </a:t>
            </a:r>
            <a:r>
              <a:rPr lang="en-US" altLang="en-US" sz="2800" b="1" smtClean="0">
                <a:latin typeface="Arial" charset="0"/>
                <a:ea typeface="ＭＳ Ｐゴシック" charset="-128"/>
              </a:rPr>
              <a:t>Rigid thinking</a:t>
            </a:r>
            <a:r>
              <a:rPr lang="en-US" altLang="en-US" sz="2800" smtClean="0">
                <a:latin typeface="Arial" charset="0"/>
                <a:ea typeface="ＭＳ Ｐゴシック" charset="-128"/>
              </a:rPr>
              <a:t> – </a:t>
            </a:r>
            <a:r>
              <a:rPr lang="ja-JP" altLang="en-US" sz="2800" smtClean="0">
                <a:latin typeface="Arial" charset="0"/>
                <a:ea typeface="ＭＳ Ｐゴシック" charset="-128"/>
              </a:rPr>
              <a:t>“</a:t>
            </a:r>
            <a:r>
              <a:rPr lang="en-US" altLang="ja-JP" sz="2800" smtClean="0">
                <a:latin typeface="Arial" charset="0"/>
                <a:ea typeface="ＭＳ Ｐゴシック" charset="-128"/>
              </a:rPr>
              <a:t>Either I</a:t>
            </a:r>
            <a:r>
              <a:rPr lang="ja-JP" altLang="en-US" sz="2800" smtClean="0">
                <a:latin typeface="Arial" charset="0"/>
                <a:ea typeface="ＭＳ Ｐゴシック" charset="-128"/>
              </a:rPr>
              <a:t>’</a:t>
            </a:r>
            <a:r>
              <a:rPr lang="en-US" altLang="ja-JP" sz="2800" smtClean="0">
                <a:latin typeface="Arial" charset="0"/>
                <a:ea typeface="ＭＳ Ｐゴシック" charset="-128"/>
              </a:rPr>
              <a:t>m out of here by my birthday or I</a:t>
            </a:r>
            <a:r>
              <a:rPr lang="ja-JP" altLang="en-US" sz="2800" smtClean="0">
                <a:latin typeface="Arial" charset="0"/>
                <a:ea typeface="ＭＳ Ｐゴシック" charset="-128"/>
              </a:rPr>
              <a:t>’</a:t>
            </a:r>
            <a:r>
              <a:rPr lang="en-US" altLang="ja-JP" sz="2800" smtClean="0">
                <a:latin typeface="Arial" charset="0"/>
                <a:ea typeface="ＭＳ Ｐゴシック" charset="-128"/>
              </a:rPr>
              <a:t>m going to die.</a:t>
            </a:r>
            <a:r>
              <a:rPr lang="ja-JP" altLang="en-US" sz="2800" smtClean="0">
                <a:latin typeface="Arial" charset="0"/>
                <a:ea typeface="ＭＳ Ｐゴシック" charset="-128"/>
              </a:rPr>
              <a:t>”</a:t>
            </a:r>
            <a:endParaRPr lang="en-US" altLang="ja-JP" sz="2800" smtClean="0">
              <a:latin typeface="Arial" charset="0"/>
              <a:ea typeface="ＭＳ Ｐゴシック" charset="-128"/>
            </a:endParaRPr>
          </a:p>
          <a:p>
            <a:pPr eaLnBrk="1" hangingPunct="1">
              <a:spcAft>
                <a:spcPct val="25000"/>
              </a:spcAft>
              <a:buFont typeface="Arial" charset="0"/>
              <a:buNone/>
            </a:pPr>
            <a:r>
              <a:rPr lang="en-US" altLang="en-US" sz="2800" smtClean="0">
                <a:latin typeface="Arial" charset="0"/>
                <a:ea typeface="ＭＳ Ｐゴシック" charset="-128"/>
              </a:rPr>
              <a:t>2. </a:t>
            </a:r>
            <a:r>
              <a:rPr lang="en-US" altLang="en-US" sz="2800" b="1" smtClean="0">
                <a:latin typeface="Arial" charset="0"/>
                <a:ea typeface="ＭＳ Ｐゴシック" charset="-128"/>
              </a:rPr>
              <a:t>Overgeneralizing</a:t>
            </a:r>
            <a:r>
              <a:rPr lang="en-US" altLang="en-US" sz="2800" smtClean="0">
                <a:latin typeface="Arial" charset="0"/>
                <a:ea typeface="ＭＳ Ｐゴシック" charset="-128"/>
              </a:rPr>
              <a:t> – </a:t>
            </a:r>
            <a:r>
              <a:rPr lang="ja-JP" altLang="en-US" sz="2800" smtClean="0">
                <a:latin typeface="Arial" charset="0"/>
                <a:ea typeface="ＭＳ Ｐゴシック" charset="-128"/>
              </a:rPr>
              <a:t>“</a:t>
            </a:r>
            <a:r>
              <a:rPr lang="en-US" altLang="ja-JP" sz="2800" smtClean="0">
                <a:latin typeface="Arial" charset="0"/>
                <a:ea typeface="ＭＳ Ｐゴシック" charset="-128"/>
              </a:rPr>
              <a:t>I try so hard, and I always get blamed.</a:t>
            </a:r>
            <a:r>
              <a:rPr lang="ja-JP" altLang="en-US" sz="2800" smtClean="0">
                <a:latin typeface="Arial" charset="0"/>
                <a:ea typeface="ＭＳ Ｐゴシック" charset="-128"/>
              </a:rPr>
              <a:t>”</a:t>
            </a:r>
            <a:endParaRPr lang="en-US" altLang="ja-JP" sz="2800" smtClean="0">
              <a:latin typeface="Arial" charset="0"/>
              <a:ea typeface="ＭＳ Ｐゴシック" charset="-128"/>
            </a:endParaRPr>
          </a:p>
          <a:p>
            <a:pPr eaLnBrk="1" hangingPunct="1">
              <a:spcAft>
                <a:spcPct val="25000"/>
              </a:spcAft>
              <a:buFont typeface="Arial" charset="0"/>
              <a:buNone/>
            </a:pPr>
            <a:r>
              <a:rPr lang="en-US" altLang="en-US" sz="2800" smtClean="0">
                <a:latin typeface="Arial" charset="0"/>
                <a:ea typeface="ＭＳ Ｐゴシック" charset="-128"/>
              </a:rPr>
              <a:t>3. </a:t>
            </a:r>
            <a:r>
              <a:rPr lang="en-US" altLang="en-US" sz="2800" b="1" smtClean="0">
                <a:latin typeface="Arial" charset="0"/>
                <a:ea typeface="ＭＳ Ｐゴシック" charset="-128"/>
              </a:rPr>
              <a:t>Catastrophizing</a:t>
            </a:r>
            <a:r>
              <a:rPr lang="en-US" altLang="en-US" sz="2800" smtClean="0">
                <a:latin typeface="Arial" charset="0"/>
                <a:ea typeface="ＭＳ Ｐゴシック" charset="-128"/>
              </a:rPr>
              <a:t> - </a:t>
            </a:r>
            <a:r>
              <a:rPr lang="ja-JP" altLang="en-US" sz="2800" smtClean="0">
                <a:latin typeface="Arial" charset="0"/>
                <a:ea typeface="ＭＳ Ｐゴシック" charset="-128"/>
              </a:rPr>
              <a:t>“</a:t>
            </a:r>
            <a:r>
              <a:rPr lang="en-US" altLang="ja-JP" sz="2800" smtClean="0">
                <a:latin typeface="Arial" charset="0"/>
                <a:ea typeface="ＭＳ Ｐゴシック" charset="-128"/>
              </a:rPr>
              <a:t>I have nothing to look forward to. I might as well be dead.</a:t>
            </a:r>
            <a:r>
              <a:rPr lang="ja-JP" altLang="en-US" sz="2800" smtClean="0">
                <a:latin typeface="Arial" charset="0"/>
                <a:ea typeface="ＭＳ Ｐゴシック" charset="-128"/>
              </a:rPr>
              <a:t>”</a:t>
            </a:r>
            <a:endParaRPr lang="en-US" altLang="ja-JP" sz="2800" smtClean="0">
              <a:latin typeface="Arial" charset="0"/>
              <a:ea typeface="ＭＳ Ｐゴシック" charset="-128"/>
            </a:endParaRPr>
          </a:p>
          <a:p>
            <a:pPr eaLnBrk="1" hangingPunct="1">
              <a:spcAft>
                <a:spcPct val="25000"/>
              </a:spcAft>
              <a:buFont typeface="Arial" charset="0"/>
              <a:buNone/>
            </a:pPr>
            <a:r>
              <a:rPr lang="en-US" altLang="en-US" sz="2800" smtClean="0">
                <a:latin typeface="Arial" charset="0"/>
                <a:ea typeface="ＭＳ Ｐゴシック" charset="-128"/>
              </a:rPr>
              <a:t>4. </a:t>
            </a:r>
            <a:r>
              <a:rPr lang="en-US" altLang="en-US" sz="2800" b="1" smtClean="0">
                <a:latin typeface="Arial" charset="0"/>
                <a:ea typeface="ＭＳ Ｐゴシック" charset="-128"/>
              </a:rPr>
              <a:t>Terminal Thinking</a:t>
            </a:r>
            <a:r>
              <a:rPr lang="en-US" altLang="en-US" sz="2800" smtClean="0">
                <a:latin typeface="Arial" charset="0"/>
                <a:ea typeface="ＭＳ Ｐゴシック" charset="-128"/>
              </a:rPr>
              <a:t>– </a:t>
            </a:r>
            <a:r>
              <a:rPr lang="ja-JP" altLang="en-US" sz="2800" smtClean="0">
                <a:latin typeface="Arial" charset="0"/>
                <a:ea typeface="ＭＳ Ｐゴシック" charset="-128"/>
              </a:rPr>
              <a:t>“</a:t>
            </a:r>
            <a:r>
              <a:rPr lang="en-US" altLang="ja-JP" sz="2800" smtClean="0">
                <a:latin typeface="Arial" charset="0"/>
                <a:ea typeface="ＭＳ Ｐゴシック" charset="-128"/>
              </a:rPr>
              <a:t>I might as well just kill myself,</a:t>
            </a:r>
            <a:r>
              <a:rPr lang="ja-JP" altLang="en-US" sz="2800" smtClean="0">
                <a:latin typeface="Arial" charset="0"/>
                <a:ea typeface="ＭＳ Ｐゴシック" charset="-128"/>
              </a:rPr>
              <a:t>”</a:t>
            </a:r>
            <a:r>
              <a:rPr lang="en-US" altLang="ja-JP" sz="2800" smtClean="0">
                <a:latin typeface="Arial" charset="0"/>
                <a:ea typeface="ＭＳ Ｐゴシック" charset="-128"/>
              </a:rPr>
              <a:t> </a:t>
            </a:r>
            <a:r>
              <a:rPr lang="ja-JP" altLang="en-US" sz="2800" smtClean="0">
                <a:latin typeface="Arial" charset="0"/>
                <a:ea typeface="ＭＳ Ｐゴシック" charset="-128"/>
              </a:rPr>
              <a:t>“</a:t>
            </a:r>
            <a:r>
              <a:rPr lang="en-US" altLang="ja-JP" sz="2800" smtClean="0">
                <a:latin typeface="Arial" charset="0"/>
                <a:ea typeface="ＭＳ Ｐゴシック" charset="-128"/>
              </a:rPr>
              <a:t>I just can</a:t>
            </a:r>
            <a:r>
              <a:rPr lang="ja-JP" altLang="en-US" sz="2800" smtClean="0">
                <a:latin typeface="Arial" charset="0"/>
                <a:ea typeface="ＭＳ Ｐゴシック" charset="-128"/>
              </a:rPr>
              <a:t>’</a:t>
            </a:r>
            <a:r>
              <a:rPr lang="en-US" altLang="ja-JP" sz="2800" smtClean="0">
                <a:latin typeface="Arial" charset="0"/>
                <a:ea typeface="ＭＳ Ｐゴシック" charset="-128"/>
              </a:rPr>
              <a:t>t take it anymore.</a:t>
            </a:r>
            <a:r>
              <a:rPr lang="ja-JP" altLang="en-US" sz="2800" smtClean="0">
                <a:latin typeface="Arial" charset="0"/>
                <a:ea typeface="ＭＳ Ｐゴシック" charset="-128"/>
              </a:rPr>
              <a:t>”</a:t>
            </a:r>
            <a:endParaRPr lang="en-US" altLang="en-US" sz="2800" smtClean="0">
              <a:latin typeface="Arial" charset="0"/>
              <a:ea typeface="ＭＳ Ｐゴシック" charset="-128"/>
            </a:endParaRPr>
          </a:p>
        </p:txBody>
      </p:sp>
      <p:sp>
        <p:nvSpPr>
          <p:cNvPr id="71685" name="Text Box 4"/>
          <p:cNvSpPr txBox="1">
            <a:spLocks noChangeArrowheads="1"/>
          </p:cNvSpPr>
          <p:nvPr/>
        </p:nvSpPr>
        <p:spPr bwMode="auto">
          <a:xfrm>
            <a:off x="5257800" y="601980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800">
                <a:cs typeface="Arial" charset="0"/>
              </a:rPr>
              <a:t>(Aarons et al., 2007)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3"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1" name="Rectangle 2"/>
          <p:cNvSpPr>
            <a:spLocks noGrp="1"/>
          </p:cNvSpPr>
          <p:nvPr>
            <p:ph type="title" idx="4294967295"/>
          </p:nvPr>
        </p:nvSpPr>
        <p:spPr>
          <a:xfrm>
            <a:off x="457200" y="274638"/>
            <a:ext cx="7772400" cy="868362"/>
          </a:xfrm>
        </p:spPr>
        <p:txBody>
          <a:bodyPr/>
          <a:lstStyle/>
          <a:p>
            <a:pPr eaLnBrk="1" hangingPunct="1"/>
            <a:r>
              <a:rPr lang="en-US" altLang="en-US" smtClean="0">
                <a:latin typeface="Arial" charset="0"/>
                <a:ea typeface="ＭＳ Ｐゴシック" charset="-128"/>
              </a:rPr>
              <a:t>Attachment</a:t>
            </a:r>
          </a:p>
        </p:txBody>
      </p:sp>
      <p:sp>
        <p:nvSpPr>
          <p:cNvPr id="73732" name="Rectangle 3"/>
          <p:cNvSpPr>
            <a:spLocks noGrp="1"/>
          </p:cNvSpPr>
          <p:nvPr>
            <p:ph idx="4294967295"/>
          </p:nvPr>
        </p:nvSpPr>
        <p:spPr>
          <a:xfrm>
            <a:off x="457200" y="1371600"/>
            <a:ext cx="7772400" cy="5105400"/>
          </a:xfrm>
        </p:spPr>
        <p:txBody>
          <a:bodyPr/>
          <a:lstStyle/>
          <a:p>
            <a:pPr eaLnBrk="1" hangingPunct="1">
              <a:lnSpc>
                <a:spcPct val="105000"/>
              </a:lnSpc>
            </a:pPr>
            <a:r>
              <a:rPr lang="en-US" altLang="en-US" sz="2800" smtClean="0">
                <a:latin typeface="Arial" charset="0"/>
                <a:ea typeface="ＭＳ Ｐゴシック" charset="-128"/>
              </a:rPr>
              <a:t>Youth may have had uncaring and/or unavailable caregivers.</a:t>
            </a:r>
          </a:p>
          <a:p>
            <a:pPr eaLnBrk="1" hangingPunct="1">
              <a:lnSpc>
                <a:spcPct val="105000"/>
              </a:lnSpc>
            </a:pPr>
            <a:r>
              <a:rPr lang="en-US" altLang="en-US" sz="2800" smtClean="0">
                <a:latin typeface="Arial" charset="0"/>
                <a:ea typeface="ＭＳ Ｐゴシック" charset="-128"/>
              </a:rPr>
              <a:t>Although they may have a negative attitude about problem solving, you can make a difference.</a:t>
            </a:r>
          </a:p>
          <a:p>
            <a:pPr eaLnBrk="1" hangingPunct="1">
              <a:lnSpc>
                <a:spcPct val="105000"/>
              </a:lnSpc>
            </a:pPr>
            <a:r>
              <a:rPr lang="en-US" altLang="en-US" sz="2800" smtClean="0">
                <a:latin typeface="Arial" charset="0"/>
                <a:ea typeface="ＭＳ Ｐゴシック" charset="-128"/>
              </a:rPr>
              <a:t>Having connections with other people is a strong protective factor against suicide.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3"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9" name="Rectangle 2"/>
          <p:cNvSpPr>
            <a:spLocks noGrp="1"/>
          </p:cNvSpPr>
          <p:nvPr>
            <p:ph type="title" idx="4294967295"/>
          </p:nvPr>
        </p:nvSpPr>
        <p:spPr>
          <a:xfrm>
            <a:off x="457200" y="274638"/>
            <a:ext cx="7772400" cy="868362"/>
          </a:xfrm>
        </p:spPr>
        <p:txBody>
          <a:bodyPr/>
          <a:lstStyle/>
          <a:p>
            <a:pPr eaLnBrk="1" hangingPunct="1"/>
            <a:r>
              <a:rPr lang="en-US" altLang="en-US" smtClean="0">
                <a:latin typeface="Arial" charset="0"/>
                <a:ea typeface="ＭＳ Ｐゴシック" charset="-128"/>
              </a:rPr>
              <a:t>History of Trauma</a:t>
            </a:r>
          </a:p>
        </p:txBody>
      </p:sp>
      <p:sp>
        <p:nvSpPr>
          <p:cNvPr id="75780" name="Rectangle 3"/>
          <p:cNvSpPr>
            <a:spLocks noGrp="1"/>
          </p:cNvSpPr>
          <p:nvPr>
            <p:ph idx="4294967295"/>
          </p:nvPr>
        </p:nvSpPr>
        <p:spPr>
          <a:xfrm>
            <a:off x="457200" y="1447800"/>
            <a:ext cx="7772400" cy="4876800"/>
          </a:xfrm>
        </p:spPr>
        <p:txBody>
          <a:bodyPr/>
          <a:lstStyle/>
          <a:p>
            <a:pPr eaLnBrk="1" hangingPunct="1">
              <a:lnSpc>
                <a:spcPct val="150000"/>
              </a:lnSpc>
              <a:spcBef>
                <a:spcPts val="600"/>
              </a:spcBef>
            </a:pPr>
            <a:r>
              <a:rPr lang="en-US" altLang="en-US" sz="2800" smtClean="0">
                <a:latin typeface="Arial" charset="0"/>
                <a:ea typeface="ＭＳ Ｐゴシック" charset="-128"/>
              </a:rPr>
              <a:t>Trauma disrupts normal development </a:t>
            </a:r>
          </a:p>
          <a:p>
            <a:pPr eaLnBrk="1" hangingPunct="1">
              <a:lnSpc>
                <a:spcPct val="150000"/>
              </a:lnSpc>
              <a:spcBef>
                <a:spcPts val="600"/>
              </a:spcBef>
            </a:pPr>
            <a:r>
              <a:rPr lang="en-US" altLang="en-US" sz="2800" smtClean="0">
                <a:latin typeface="Arial" charset="0"/>
                <a:ea typeface="ＭＳ Ｐゴシック" charset="-128"/>
              </a:rPr>
              <a:t>Youth may over-react (fight/flight) to stress</a:t>
            </a:r>
          </a:p>
          <a:p>
            <a:pPr eaLnBrk="1" hangingPunct="1">
              <a:lnSpc>
                <a:spcPct val="150000"/>
              </a:lnSpc>
              <a:spcBef>
                <a:spcPts val="600"/>
              </a:spcBef>
            </a:pPr>
            <a:r>
              <a:rPr lang="en-US" altLang="en-US" sz="2800" smtClean="0">
                <a:latin typeface="Arial" charset="0"/>
                <a:ea typeface="ＭＳ Ｐゴシック" charset="-128"/>
              </a:rPr>
              <a:t>Youth may under-react (be paralyzed by fear/go numb) to stress</a:t>
            </a:r>
          </a:p>
          <a:p>
            <a:pPr eaLnBrk="1" hangingPunct="1">
              <a:lnSpc>
                <a:spcPct val="150000"/>
              </a:lnSpc>
              <a:spcBef>
                <a:spcPts val="600"/>
              </a:spcBef>
            </a:pPr>
            <a:r>
              <a:rPr lang="en-US" altLang="en-US" sz="2800" smtClean="0">
                <a:latin typeface="Arial" charset="0"/>
                <a:ea typeface="ＭＳ Ｐゴシック" charset="-128"/>
              </a:rPr>
              <a:t>Youth may have difficulty trusting others</a:t>
            </a:r>
          </a:p>
          <a:p>
            <a:pPr eaLnBrk="1" hangingPunct="1">
              <a:lnSpc>
                <a:spcPct val="150000"/>
              </a:lnSpc>
              <a:spcBef>
                <a:spcPts val="600"/>
              </a:spcBef>
            </a:pPr>
            <a:r>
              <a:rPr lang="en-US" altLang="en-US" sz="2800" smtClean="0">
                <a:latin typeface="Arial" charset="0"/>
                <a:ea typeface="ＭＳ Ｐゴシック" charset="-128"/>
              </a:rPr>
              <a:t>Hyperarousal (on edge – waiting for something to go wrong)</a:t>
            </a:r>
          </a:p>
          <a:p>
            <a:pPr eaLnBrk="1" hangingPunct="1">
              <a:lnSpc>
                <a:spcPct val="80000"/>
              </a:lnSpc>
            </a:pPr>
            <a:endParaRPr lang="en-US" altLang="en-US" sz="2800" smtClean="0">
              <a:latin typeface="Arial" charset="0"/>
              <a:ea typeface="ＭＳ Ｐゴシック" charset="-12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4"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7" name="Rectangle 2"/>
          <p:cNvSpPr>
            <a:spLocks noGrp="1"/>
          </p:cNvSpPr>
          <p:nvPr>
            <p:ph type="title" idx="4294967295"/>
          </p:nvPr>
        </p:nvSpPr>
        <p:spPr>
          <a:xfrm>
            <a:off x="457200" y="274638"/>
            <a:ext cx="7772400" cy="868362"/>
          </a:xfrm>
        </p:spPr>
        <p:txBody>
          <a:bodyPr/>
          <a:lstStyle/>
          <a:p>
            <a:pPr eaLnBrk="1" hangingPunct="1"/>
            <a:r>
              <a:rPr lang="en-US" altLang="en-US" smtClean="0">
                <a:latin typeface="Arial" charset="0"/>
                <a:ea typeface="ＭＳ Ｐゴシック" charset="-128"/>
              </a:rPr>
              <a:t>Death Speaks - Revisited</a:t>
            </a:r>
          </a:p>
        </p:txBody>
      </p:sp>
      <p:sp>
        <p:nvSpPr>
          <p:cNvPr id="77828" name="Rectangle 3"/>
          <p:cNvSpPr>
            <a:spLocks noGrp="1"/>
          </p:cNvSpPr>
          <p:nvPr>
            <p:ph idx="4294967295"/>
          </p:nvPr>
        </p:nvSpPr>
        <p:spPr>
          <a:xfrm>
            <a:off x="457200" y="1295400"/>
            <a:ext cx="7772400" cy="5257800"/>
          </a:xfrm>
        </p:spPr>
        <p:txBody>
          <a:bodyPr/>
          <a:lstStyle/>
          <a:p>
            <a:pPr eaLnBrk="1" hangingPunct="1">
              <a:spcAft>
                <a:spcPct val="20000"/>
              </a:spcAft>
            </a:pPr>
            <a:r>
              <a:rPr lang="en-US" altLang="en-US" sz="2600" smtClean="0">
                <a:latin typeface="Arial" charset="0"/>
                <a:ea typeface="ＭＳ Ｐゴシック" charset="-128"/>
              </a:rPr>
              <a:t>Fear of waiver to adult system, transfer to more secure juvenile facility or pending undesirable placement (including home) (10 cases)</a:t>
            </a:r>
          </a:p>
          <a:p>
            <a:pPr eaLnBrk="1" hangingPunct="1">
              <a:spcAft>
                <a:spcPct val="20000"/>
              </a:spcAft>
            </a:pPr>
            <a:r>
              <a:rPr lang="en-US" altLang="en-US" sz="2600" smtClean="0">
                <a:latin typeface="Arial" charset="0"/>
                <a:ea typeface="ＭＳ Ｐゴシック" charset="-128"/>
              </a:rPr>
              <a:t>Recent death in the family (6 cases)</a:t>
            </a:r>
          </a:p>
          <a:p>
            <a:pPr eaLnBrk="1" hangingPunct="1">
              <a:spcAft>
                <a:spcPct val="20000"/>
              </a:spcAft>
            </a:pPr>
            <a:r>
              <a:rPr lang="en-US" altLang="en-US" sz="2600" smtClean="0">
                <a:latin typeface="Arial" charset="0"/>
                <a:ea typeface="ＭＳ Ｐゴシック" charset="-128"/>
              </a:rPr>
              <a:t>Failure in the program (5 cases)</a:t>
            </a:r>
          </a:p>
          <a:p>
            <a:pPr eaLnBrk="1" hangingPunct="1">
              <a:spcAft>
                <a:spcPct val="20000"/>
              </a:spcAft>
            </a:pPr>
            <a:r>
              <a:rPr lang="en-US" altLang="en-US" sz="2600" smtClean="0">
                <a:latin typeface="Arial" charset="0"/>
                <a:ea typeface="ＭＳ Ｐゴシック" charset="-128"/>
              </a:rPr>
              <a:t>Contagion (3 cases)</a:t>
            </a:r>
          </a:p>
          <a:p>
            <a:pPr eaLnBrk="1" hangingPunct="1">
              <a:spcAft>
                <a:spcPct val="20000"/>
              </a:spcAft>
            </a:pPr>
            <a:r>
              <a:rPr lang="en-US" altLang="en-US" sz="2600" smtClean="0">
                <a:latin typeface="Arial" charset="0"/>
                <a:ea typeface="ＭＳ Ｐゴシック" charset="-128"/>
              </a:rPr>
              <a:t>Parents threat of/failure to visit (2 cases)</a:t>
            </a:r>
          </a:p>
          <a:p>
            <a:pPr eaLnBrk="1" hangingPunct="1">
              <a:spcAft>
                <a:spcPct val="20000"/>
              </a:spcAft>
            </a:pPr>
            <a:r>
              <a:rPr lang="en-US" altLang="en-US" sz="2600" smtClean="0">
                <a:latin typeface="Arial" charset="0"/>
                <a:ea typeface="ＭＳ Ｐゴシック" charset="-128"/>
              </a:rPr>
              <a:t>Other - loss of relationship, close to the youth’s birthday, suicide pact w/peer, ridicule from peers (4 cases)</a:t>
            </a:r>
          </a:p>
        </p:txBody>
      </p:sp>
      <p:sp>
        <p:nvSpPr>
          <p:cNvPr id="77829" name="Text Box 4"/>
          <p:cNvSpPr txBox="1">
            <a:spLocks noChangeArrowheads="1"/>
          </p:cNvSpPr>
          <p:nvPr/>
        </p:nvSpPr>
        <p:spPr bwMode="auto">
          <a:xfrm>
            <a:off x="6400800" y="624840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800">
                <a:cs typeface="Arial" charset="0"/>
              </a:rPr>
              <a:t>(Hayes, 2009)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4"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5" name="Rectangle 2"/>
          <p:cNvSpPr>
            <a:spLocks noGrp="1"/>
          </p:cNvSpPr>
          <p:nvPr>
            <p:ph type="title" idx="4294967295"/>
          </p:nvPr>
        </p:nvSpPr>
        <p:spPr>
          <a:xfrm>
            <a:off x="457200" y="274638"/>
            <a:ext cx="7772400" cy="944562"/>
          </a:xfrm>
        </p:spPr>
        <p:txBody>
          <a:bodyPr/>
          <a:lstStyle/>
          <a:p>
            <a:pPr eaLnBrk="1" hangingPunct="1"/>
            <a:r>
              <a:rPr lang="en-US" altLang="en-US" sz="3000" smtClean="0">
                <a:latin typeface="Arial" charset="0"/>
                <a:ea typeface="ＭＳ Ｐゴシック" charset="-128"/>
              </a:rPr>
              <a:t>High Risk Periods in Confinement</a:t>
            </a:r>
          </a:p>
        </p:txBody>
      </p:sp>
      <p:sp>
        <p:nvSpPr>
          <p:cNvPr id="79876" name="Rectangle 3"/>
          <p:cNvSpPr>
            <a:spLocks noGrp="1"/>
          </p:cNvSpPr>
          <p:nvPr>
            <p:ph idx="4294967295"/>
          </p:nvPr>
        </p:nvSpPr>
        <p:spPr>
          <a:xfrm>
            <a:off x="457200" y="1524000"/>
            <a:ext cx="7772400" cy="4602163"/>
          </a:xfrm>
        </p:spPr>
        <p:txBody>
          <a:bodyPr/>
          <a:lstStyle/>
          <a:p>
            <a:pPr eaLnBrk="1" hangingPunct="1"/>
            <a:r>
              <a:rPr lang="en-US" altLang="en-US" smtClean="0">
                <a:latin typeface="Arial" charset="0"/>
                <a:ea typeface="ＭＳ Ｐゴシック" charset="-128"/>
              </a:rPr>
              <a:t>Withdrawal from drugs/alcohol</a:t>
            </a:r>
          </a:p>
          <a:p>
            <a:pPr eaLnBrk="1" hangingPunct="1"/>
            <a:r>
              <a:rPr lang="en-US" altLang="en-US" smtClean="0">
                <a:latin typeface="Arial" charset="0"/>
                <a:ea typeface="ＭＳ Ｐゴシック" charset="-128"/>
              </a:rPr>
              <a:t>Court or other legal hearing</a:t>
            </a:r>
          </a:p>
          <a:p>
            <a:pPr eaLnBrk="1" hangingPunct="1"/>
            <a:r>
              <a:rPr lang="en-US" altLang="en-US" smtClean="0">
                <a:latin typeface="Arial" charset="0"/>
                <a:ea typeface="ＭＳ Ｐゴシック" charset="-128"/>
              </a:rPr>
              <a:t>Personally significant date for each youth/juvenile</a:t>
            </a:r>
          </a:p>
          <a:p>
            <a:pPr eaLnBrk="1" hangingPunct="1"/>
            <a:r>
              <a:rPr lang="en-US" altLang="en-US" smtClean="0">
                <a:latin typeface="Arial" charset="0"/>
                <a:ea typeface="ＭＳ Ｐゴシック" charset="-128"/>
              </a:rPr>
              <a:t>Return to facility</a:t>
            </a:r>
          </a:p>
          <a:p>
            <a:pPr eaLnBrk="1" hangingPunct="1"/>
            <a:r>
              <a:rPr lang="en-US" altLang="en-US" smtClean="0">
                <a:latin typeface="Arial" charset="0"/>
                <a:ea typeface="ＭＳ Ｐゴシック" charset="-128"/>
              </a:rPr>
              <a:t>Receipt of bad news </a:t>
            </a:r>
          </a:p>
          <a:p>
            <a:pPr eaLnBrk="1" hangingPunct="1"/>
            <a:r>
              <a:rPr lang="en-US" altLang="en-US" smtClean="0">
                <a:latin typeface="Arial" charset="0"/>
                <a:ea typeface="ＭＳ Ｐゴシック" charset="-128"/>
              </a:rPr>
              <a:t>Impending release/transfer</a:t>
            </a:r>
          </a:p>
        </p:txBody>
      </p:sp>
      <p:sp>
        <p:nvSpPr>
          <p:cNvPr id="79877" name="Text Box 4"/>
          <p:cNvSpPr txBox="1">
            <a:spLocks noChangeArrowheads="1"/>
          </p:cNvSpPr>
          <p:nvPr/>
        </p:nvSpPr>
        <p:spPr bwMode="auto">
          <a:xfrm>
            <a:off x="5029200" y="6019800"/>
            <a:ext cx="3124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800">
                <a:cs typeface="Arial" charset="0"/>
              </a:rPr>
              <a:t>(AACAP, 2005/Hayes, 2007)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4"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3" name="Rectangle 2"/>
          <p:cNvSpPr>
            <a:spLocks noGrp="1"/>
          </p:cNvSpPr>
          <p:nvPr>
            <p:ph type="title" idx="4294967295"/>
          </p:nvPr>
        </p:nvSpPr>
        <p:spPr>
          <a:xfrm>
            <a:off x="457200" y="274638"/>
            <a:ext cx="7772400" cy="944562"/>
          </a:xfrm>
        </p:spPr>
        <p:txBody>
          <a:bodyPr/>
          <a:lstStyle/>
          <a:p>
            <a:pPr eaLnBrk="1" hangingPunct="1"/>
            <a:r>
              <a:rPr lang="en-US" altLang="en-US" smtClean="0">
                <a:latin typeface="Arial" charset="0"/>
                <a:ea typeface="ＭＳ Ｐゴシック" charset="-128"/>
              </a:rPr>
              <a:t>Warning Signs</a:t>
            </a:r>
          </a:p>
        </p:txBody>
      </p:sp>
      <p:sp>
        <p:nvSpPr>
          <p:cNvPr id="81924" name="Rectangle 3"/>
          <p:cNvSpPr>
            <a:spLocks noGrp="1"/>
          </p:cNvSpPr>
          <p:nvPr>
            <p:ph idx="4294967295"/>
          </p:nvPr>
        </p:nvSpPr>
        <p:spPr>
          <a:xfrm>
            <a:off x="457200" y="1219200"/>
            <a:ext cx="7772400" cy="4906963"/>
          </a:xfrm>
        </p:spPr>
        <p:txBody>
          <a:bodyPr/>
          <a:lstStyle/>
          <a:p>
            <a:pPr eaLnBrk="1" hangingPunct="1">
              <a:lnSpc>
                <a:spcPct val="90000"/>
              </a:lnSpc>
            </a:pPr>
            <a:r>
              <a:rPr lang="en-US" altLang="en-US" sz="2400" smtClean="0">
                <a:latin typeface="Arial" charset="0"/>
                <a:ea typeface="ＭＳ Ｐゴシック" charset="-128"/>
              </a:rPr>
              <a:t>Talks, writes or draws about suicide </a:t>
            </a:r>
          </a:p>
          <a:p>
            <a:pPr eaLnBrk="1" hangingPunct="1">
              <a:lnSpc>
                <a:spcPct val="90000"/>
              </a:lnSpc>
            </a:pPr>
            <a:r>
              <a:rPr lang="en-US" altLang="en-US" sz="2400" smtClean="0">
                <a:latin typeface="Arial" charset="0"/>
                <a:ea typeface="ＭＳ Ｐゴシック" charset="-128"/>
              </a:rPr>
              <a:t>Engages in non-fatal suicidal behavior</a:t>
            </a:r>
          </a:p>
          <a:p>
            <a:pPr eaLnBrk="1" hangingPunct="1">
              <a:lnSpc>
                <a:spcPct val="90000"/>
              </a:lnSpc>
            </a:pPr>
            <a:r>
              <a:rPr lang="en-US" altLang="en-US" sz="2400" smtClean="0">
                <a:latin typeface="Arial" charset="0"/>
                <a:ea typeface="ＭＳ Ｐゴシック" charset="-128"/>
              </a:rPr>
              <a:t>Has a plan</a:t>
            </a:r>
          </a:p>
          <a:p>
            <a:pPr eaLnBrk="1" hangingPunct="1">
              <a:lnSpc>
                <a:spcPct val="90000"/>
              </a:lnSpc>
            </a:pPr>
            <a:r>
              <a:rPr lang="en-US" altLang="en-US" sz="2400" smtClean="0">
                <a:latin typeface="Arial" charset="0"/>
                <a:ea typeface="ＭＳ Ｐゴシック" charset="-128"/>
              </a:rPr>
              <a:t>Death of loved one</a:t>
            </a:r>
          </a:p>
          <a:p>
            <a:pPr eaLnBrk="1" hangingPunct="1">
              <a:lnSpc>
                <a:spcPct val="90000"/>
              </a:lnSpc>
            </a:pPr>
            <a:r>
              <a:rPr lang="en-US" altLang="en-US" sz="2400" smtClean="0">
                <a:latin typeface="Arial" charset="0"/>
                <a:ea typeface="ＭＳ Ｐゴシック" charset="-128"/>
              </a:rPr>
              <a:t>Terminal statements</a:t>
            </a:r>
          </a:p>
          <a:p>
            <a:pPr eaLnBrk="1" hangingPunct="1">
              <a:lnSpc>
                <a:spcPct val="90000"/>
              </a:lnSpc>
            </a:pPr>
            <a:r>
              <a:rPr lang="en-US" altLang="en-US" sz="2400" smtClean="0">
                <a:latin typeface="Arial" charset="0"/>
                <a:ea typeface="ＭＳ Ｐゴシック" charset="-128"/>
              </a:rPr>
              <a:t>Loss of relationship</a:t>
            </a:r>
          </a:p>
          <a:p>
            <a:pPr eaLnBrk="1" hangingPunct="1">
              <a:lnSpc>
                <a:spcPct val="90000"/>
              </a:lnSpc>
            </a:pPr>
            <a:r>
              <a:rPr lang="en-US" altLang="en-US" sz="2400" smtClean="0">
                <a:latin typeface="Arial" charset="0"/>
                <a:ea typeface="ＭＳ Ｐゴシック" charset="-128"/>
              </a:rPr>
              <a:t>Severe guilt or shame over offense</a:t>
            </a:r>
          </a:p>
          <a:p>
            <a:pPr eaLnBrk="1" hangingPunct="1">
              <a:lnSpc>
                <a:spcPct val="90000"/>
              </a:lnSpc>
            </a:pPr>
            <a:r>
              <a:rPr lang="en-US" altLang="en-US" sz="2400" smtClean="0">
                <a:latin typeface="Arial" charset="0"/>
                <a:ea typeface="ＭＳ Ｐゴシック" charset="-128"/>
              </a:rPr>
              <a:t>Sexual and/or physical assault (incl. threat in detention)</a:t>
            </a:r>
          </a:p>
          <a:p>
            <a:pPr eaLnBrk="1" hangingPunct="1">
              <a:lnSpc>
                <a:spcPct val="90000"/>
              </a:lnSpc>
            </a:pPr>
            <a:r>
              <a:rPr lang="en-US" altLang="en-US" sz="2400" smtClean="0">
                <a:latin typeface="Arial" charset="0"/>
                <a:ea typeface="ＭＳ Ｐゴシック" charset="-128"/>
              </a:rPr>
              <a:t>Increasing anxiety or deepening depression</a:t>
            </a:r>
          </a:p>
          <a:p>
            <a:pPr eaLnBrk="1" hangingPunct="1">
              <a:lnSpc>
                <a:spcPct val="90000"/>
              </a:lnSpc>
            </a:pPr>
            <a:r>
              <a:rPr lang="en-US" altLang="en-US" sz="2400" smtClean="0">
                <a:latin typeface="Arial" charset="0"/>
                <a:ea typeface="ＭＳ Ｐゴシック" charset="-128"/>
              </a:rPr>
              <a:t>Feeling trapped, hopeless or defeated</a:t>
            </a:r>
          </a:p>
          <a:p>
            <a:pPr eaLnBrk="1" hangingPunct="1">
              <a:lnSpc>
                <a:spcPct val="90000"/>
              </a:lnSpc>
            </a:pPr>
            <a:r>
              <a:rPr lang="en-US" altLang="en-US" sz="2400" smtClean="0">
                <a:latin typeface="Arial" charset="0"/>
                <a:ea typeface="ＭＳ Ｐゴシック" charset="-128"/>
              </a:rPr>
              <a:t>Giving away prized possessions</a:t>
            </a:r>
          </a:p>
        </p:txBody>
      </p:sp>
      <p:sp>
        <p:nvSpPr>
          <p:cNvPr id="81925" name="Text Box 4"/>
          <p:cNvSpPr txBox="1">
            <a:spLocks noChangeArrowheads="1"/>
          </p:cNvSpPr>
          <p:nvPr/>
        </p:nvSpPr>
        <p:spPr bwMode="auto">
          <a:xfrm>
            <a:off x="6400800" y="6172200"/>
            <a:ext cx="2076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800">
                <a:cs typeface="Arial" charset="0"/>
              </a:rPr>
              <a:t>(AFSP, SPRC)</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3"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1" name="Rectangle 2"/>
          <p:cNvSpPr>
            <a:spLocks noGrp="1"/>
          </p:cNvSpPr>
          <p:nvPr>
            <p:ph type="title" idx="4294967295"/>
          </p:nvPr>
        </p:nvSpPr>
        <p:spPr>
          <a:xfrm>
            <a:off x="457200" y="381000"/>
            <a:ext cx="7772400" cy="762000"/>
          </a:xfrm>
        </p:spPr>
        <p:txBody>
          <a:bodyPr/>
          <a:lstStyle/>
          <a:p>
            <a:r>
              <a:rPr lang="en-US" altLang="en-US" smtClean="0">
                <a:latin typeface="Arial" charset="0"/>
                <a:ea typeface="ＭＳ Ｐゴシック" charset="-128"/>
              </a:rPr>
              <a:t>Risk Factors</a:t>
            </a:r>
          </a:p>
        </p:txBody>
      </p:sp>
      <p:sp>
        <p:nvSpPr>
          <p:cNvPr id="83972" name="Rectangle 3"/>
          <p:cNvSpPr>
            <a:spLocks noGrp="1"/>
          </p:cNvSpPr>
          <p:nvPr>
            <p:ph idx="4294967295"/>
          </p:nvPr>
        </p:nvSpPr>
        <p:spPr>
          <a:xfrm>
            <a:off x="457200" y="1371600"/>
            <a:ext cx="7772400" cy="4525963"/>
          </a:xfrm>
        </p:spPr>
        <p:txBody>
          <a:bodyPr/>
          <a:lstStyle/>
          <a:p>
            <a:r>
              <a:rPr lang="en-US" altLang="en-US" sz="2800" smtClean="0">
                <a:latin typeface="Arial" charset="0"/>
                <a:ea typeface="ＭＳ Ｐゴシック" charset="-128"/>
              </a:rPr>
              <a:t>Suicidal behavior of family members</a:t>
            </a:r>
          </a:p>
          <a:p>
            <a:r>
              <a:rPr lang="en-US" altLang="en-US" sz="2800" smtClean="0">
                <a:latin typeface="Arial" charset="0"/>
                <a:ea typeface="ＭＳ Ｐゴシック" charset="-128"/>
              </a:rPr>
              <a:t>Completed suicides within the family</a:t>
            </a:r>
          </a:p>
          <a:p>
            <a:r>
              <a:rPr lang="en-US" altLang="en-US" sz="2800" smtClean="0">
                <a:latin typeface="Arial" charset="0"/>
                <a:ea typeface="ＭＳ Ｐゴシック" charset="-128"/>
              </a:rPr>
              <a:t>Homicidal actions/thoughts</a:t>
            </a:r>
          </a:p>
          <a:p>
            <a:r>
              <a:rPr lang="en-US" altLang="en-US" sz="2800" smtClean="0">
                <a:latin typeface="Arial" charset="0"/>
                <a:ea typeface="ＭＳ Ｐゴシック" charset="-128"/>
              </a:rPr>
              <a:t>Being a bully and/or being bullied</a:t>
            </a:r>
          </a:p>
          <a:p>
            <a:r>
              <a:rPr lang="en-US" altLang="en-US" sz="2800" smtClean="0">
                <a:latin typeface="Arial" charset="0"/>
                <a:ea typeface="ＭＳ Ｐゴシック" charset="-128"/>
              </a:rPr>
              <a:t>Participating in cyberbullying</a:t>
            </a:r>
          </a:p>
          <a:p>
            <a:r>
              <a:rPr lang="en-US" altLang="en-US" sz="2800" smtClean="0">
                <a:latin typeface="Arial" charset="0"/>
                <a:ea typeface="ＭＳ Ｐゴシック" charset="-128"/>
              </a:rPr>
              <a:t>Sexual orientation</a:t>
            </a:r>
          </a:p>
          <a:p>
            <a:r>
              <a:rPr lang="en-US" altLang="en-US" sz="2800" smtClean="0">
                <a:latin typeface="Arial" charset="0"/>
                <a:ea typeface="ＭＳ Ｐゴシック" charset="-128"/>
              </a:rPr>
              <a:t>Sudden death of a family member</a:t>
            </a:r>
          </a:p>
          <a:p>
            <a:r>
              <a:rPr lang="en-US" altLang="en-US" sz="2800" smtClean="0">
                <a:latin typeface="Arial" charset="0"/>
                <a:ea typeface="ＭＳ Ｐゴシック" charset="-128"/>
              </a:rPr>
              <a:t>Prior suicide attempts or apparent rehearsals</a:t>
            </a:r>
          </a:p>
          <a:p>
            <a:r>
              <a:rPr lang="en-US" altLang="en-US" sz="2800" smtClean="0">
                <a:latin typeface="Arial" charset="0"/>
                <a:ea typeface="ＭＳ Ｐゴシック" charset="-128"/>
              </a:rPr>
              <a:t>Social withdrawal</a:t>
            </a:r>
          </a:p>
          <a:p>
            <a:r>
              <a:rPr lang="en-US" altLang="en-US" sz="2800" smtClean="0">
                <a:latin typeface="Arial" charset="0"/>
                <a:ea typeface="ＭＳ Ｐゴシック" charset="-128"/>
              </a:rPr>
              <a:t>Substance abuse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3"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9" name="Rectangle 2"/>
          <p:cNvSpPr>
            <a:spLocks noGrp="1"/>
          </p:cNvSpPr>
          <p:nvPr>
            <p:ph type="title" idx="4294967295"/>
          </p:nvPr>
        </p:nvSpPr>
        <p:spPr>
          <a:xfrm>
            <a:off x="457200" y="274638"/>
            <a:ext cx="7772400" cy="868362"/>
          </a:xfrm>
        </p:spPr>
        <p:txBody>
          <a:bodyPr/>
          <a:lstStyle/>
          <a:p>
            <a:pPr eaLnBrk="1" hangingPunct="1"/>
            <a:r>
              <a:rPr lang="en-US" altLang="en-US" smtClean="0">
                <a:latin typeface="Arial" charset="0"/>
                <a:ea typeface="ＭＳ Ｐゴシック" charset="-128"/>
              </a:rPr>
              <a:t>Signs of Depression</a:t>
            </a:r>
          </a:p>
        </p:txBody>
      </p:sp>
      <p:sp>
        <p:nvSpPr>
          <p:cNvPr id="86020" name="Rectangle 3"/>
          <p:cNvSpPr>
            <a:spLocks noGrp="1"/>
          </p:cNvSpPr>
          <p:nvPr>
            <p:ph idx="4294967295"/>
          </p:nvPr>
        </p:nvSpPr>
        <p:spPr>
          <a:xfrm>
            <a:off x="457200" y="1219200"/>
            <a:ext cx="7772400" cy="5410200"/>
          </a:xfrm>
        </p:spPr>
        <p:txBody>
          <a:bodyPr/>
          <a:lstStyle/>
          <a:p>
            <a:pPr eaLnBrk="1" hangingPunct="1">
              <a:lnSpc>
                <a:spcPct val="90000"/>
              </a:lnSpc>
              <a:spcAft>
                <a:spcPct val="20000"/>
              </a:spcAft>
            </a:pPr>
            <a:r>
              <a:rPr lang="en-US" altLang="en-US" sz="2400" smtClean="0">
                <a:latin typeface="Arial" charset="0"/>
                <a:ea typeface="ＭＳ Ｐゴシック" charset="-128"/>
              </a:rPr>
              <a:t>Depressed, angry or irritable most of the day, </a:t>
            </a:r>
            <a:br>
              <a:rPr lang="en-US" altLang="en-US" sz="2400" smtClean="0">
                <a:latin typeface="Arial" charset="0"/>
                <a:ea typeface="ＭＳ Ｐゴシック" charset="-128"/>
              </a:rPr>
            </a:br>
            <a:r>
              <a:rPr lang="en-US" altLang="en-US" sz="2400" smtClean="0">
                <a:latin typeface="Arial" charset="0"/>
                <a:ea typeface="ＭＳ Ｐゴシック" charset="-128"/>
              </a:rPr>
              <a:t>nearly every day, for 2 weeks or more</a:t>
            </a:r>
          </a:p>
          <a:p>
            <a:pPr eaLnBrk="1" hangingPunct="1">
              <a:lnSpc>
                <a:spcPct val="90000"/>
              </a:lnSpc>
              <a:spcAft>
                <a:spcPct val="20000"/>
              </a:spcAft>
            </a:pPr>
            <a:r>
              <a:rPr lang="en-US" altLang="en-US" sz="2400" smtClean="0">
                <a:latin typeface="Arial" charset="0"/>
                <a:ea typeface="ＭＳ Ｐゴシック" charset="-128"/>
              </a:rPr>
              <a:t>Withdrawal from other people</a:t>
            </a:r>
          </a:p>
          <a:p>
            <a:pPr eaLnBrk="1" hangingPunct="1">
              <a:lnSpc>
                <a:spcPct val="90000"/>
              </a:lnSpc>
              <a:spcAft>
                <a:spcPct val="20000"/>
              </a:spcAft>
            </a:pPr>
            <a:r>
              <a:rPr lang="en-US" altLang="en-US" sz="2400" smtClean="0">
                <a:latin typeface="Arial" charset="0"/>
                <a:ea typeface="ＭＳ Ｐゴシック" charset="-128"/>
              </a:rPr>
              <a:t>Decrease or increase in appetite nearly every day </a:t>
            </a:r>
          </a:p>
          <a:p>
            <a:pPr eaLnBrk="1" hangingPunct="1">
              <a:lnSpc>
                <a:spcPct val="90000"/>
              </a:lnSpc>
              <a:spcAft>
                <a:spcPct val="20000"/>
              </a:spcAft>
            </a:pPr>
            <a:r>
              <a:rPr lang="en-US" altLang="en-US" sz="2400" smtClean="0">
                <a:latin typeface="Arial" charset="0"/>
                <a:ea typeface="ＭＳ Ｐゴシック" charset="-128"/>
              </a:rPr>
              <a:t>Difficulty sleeping, excessive sleeping or oversleeping</a:t>
            </a:r>
          </a:p>
          <a:p>
            <a:pPr eaLnBrk="1" hangingPunct="1">
              <a:lnSpc>
                <a:spcPct val="90000"/>
              </a:lnSpc>
              <a:spcAft>
                <a:spcPct val="20000"/>
              </a:spcAft>
            </a:pPr>
            <a:r>
              <a:rPr lang="en-US" altLang="en-US" sz="2400" smtClean="0">
                <a:latin typeface="Arial" charset="0"/>
                <a:ea typeface="ＭＳ Ｐゴシック" charset="-128"/>
              </a:rPr>
              <a:t>Fatigue or loss of energy nearly everyday </a:t>
            </a:r>
          </a:p>
          <a:p>
            <a:pPr eaLnBrk="1" hangingPunct="1">
              <a:lnSpc>
                <a:spcPct val="90000"/>
              </a:lnSpc>
              <a:spcAft>
                <a:spcPct val="20000"/>
              </a:spcAft>
            </a:pPr>
            <a:r>
              <a:rPr lang="en-US" altLang="en-US" sz="2400" smtClean="0">
                <a:latin typeface="Arial" charset="0"/>
                <a:ea typeface="ＭＳ Ｐゴシック" charset="-128"/>
              </a:rPr>
              <a:t>Extreme sensitivity to rejection or failure</a:t>
            </a:r>
          </a:p>
          <a:p>
            <a:pPr eaLnBrk="1" hangingPunct="1">
              <a:lnSpc>
                <a:spcPct val="90000"/>
              </a:lnSpc>
              <a:spcAft>
                <a:spcPct val="20000"/>
              </a:spcAft>
            </a:pPr>
            <a:r>
              <a:rPr lang="en-US" altLang="en-US" sz="2400" smtClean="0">
                <a:latin typeface="Arial" charset="0"/>
                <a:ea typeface="ＭＳ Ｐゴシック" charset="-128"/>
              </a:rPr>
              <a:t>Diminished interest or pleasure in all, or almost all, activities most of the day, nearly every day</a:t>
            </a:r>
          </a:p>
          <a:p>
            <a:pPr eaLnBrk="1" hangingPunct="1">
              <a:lnSpc>
                <a:spcPct val="90000"/>
              </a:lnSpc>
              <a:spcAft>
                <a:spcPct val="20000"/>
              </a:spcAft>
            </a:pPr>
            <a:r>
              <a:rPr lang="en-US" altLang="en-US" sz="2400" smtClean="0">
                <a:latin typeface="Arial" charset="0"/>
                <a:ea typeface="ＭＳ Ｐゴシック" charset="-128"/>
              </a:rPr>
              <a:t>Diminished ability to think or concentrate, or experiencing indecisiveness, nearly every day</a:t>
            </a:r>
          </a:p>
          <a:p>
            <a:pPr eaLnBrk="1" hangingPunct="1">
              <a:lnSpc>
                <a:spcPct val="90000"/>
              </a:lnSpc>
              <a:spcAft>
                <a:spcPct val="20000"/>
              </a:spcAft>
              <a:buFont typeface="Arial" charset="0"/>
              <a:buNone/>
            </a:pPr>
            <a:endParaRPr lang="en-US" altLang="en-US" sz="2400" smtClean="0">
              <a:latin typeface="Arial" charset="0"/>
              <a:ea typeface="ＭＳ Ｐゴシック"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p:cNvSpPr>
          <p:nvPr>
            <p:ph type="ctrTitle" idx="4294967295"/>
          </p:nvPr>
        </p:nvSpPr>
        <p:spPr>
          <a:xfrm>
            <a:off x="457200" y="388938"/>
            <a:ext cx="7772400" cy="644525"/>
          </a:xfrm>
        </p:spPr>
        <p:txBody>
          <a:bodyPr/>
          <a:lstStyle/>
          <a:p>
            <a:pPr eaLnBrk="1" hangingPunct="1"/>
            <a:r>
              <a:rPr lang="en-US" altLang="en-US" smtClean="0">
                <a:solidFill>
                  <a:schemeClr val="bg1"/>
                </a:solidFill>
                <a:latin typeface="Arial" charset="0"/>
                <a:ea typeface="ＭＳ Ｐゴシック" charset="-128"/>
              </a:rPr>
              <a:t>Video Segment</a:t>
            </a:r>
          </a:p>
        </p:txBody>
      </p:sp>
      <p:pic>
        <p:nvPicPr>
          <p:cNvPr id="88067" name="Picture 2" descr="Shield of Care Video Slide.eps"/>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8" name="Jax_-_1.wmv" descr="/Users/katyputnam/Downloads/SOCPPT/Jax_-_1.wmv">
            <a:hlinkClick r:id="" action="ppaction://media"/>
          </p:cNvPr>
          <p:cNvPicPr>
            <a:picLocks noChangeAspect="1" noChangeArrowheads="1"/>
          </p:cNvPicPr>
          <p:nvPr>
            <a:vide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914400" y="914400"/>
            <a:ext cx="7467600" cy="560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2371" fill="hold"/>
                                        <p:tgtEl>
                                          <p:spTgt spid="8806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88068"/>
                </p:tgtEl>
              </p:cMediaNode>
            </p:video>
            <p:seq concurrent="1" nextAc="seek">
              <p:cTn id="8" restart="whenNotActive" fill="hold" evtFilter="cancelBubble" nodeType="interactiveSeq">
                <p:stCondLst>
                  <p:cond evt="onClick" delay="0">
                    <p:tgtEl>
                      <p:spTgt spid="8806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8068"/>
                                        </p:tgtEl>
                                      </p:cBhvr>
                                    </p:cmd>
                                  </p:childTnLst>
                                </p:cTn>
                              </p:par>
                            </p:childTnLst>
                          </p:cTn>
                        </p:par>
                      </p:childTnLst>
                    </p:cTn>
                  </p:par>
                </p:childTnLst>
              </p:cTn>
              <p:nextCondLst>
                <p:cond evt="onClick" delay="0">
                  <p:tgtEl>
                    <p:spTgt spid="88068"/>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5"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5" name="Rectangle 2"/>
          <p:cNvSpPr>
            <a:spLocks noGrp="1"/>
          </p:cNvSpPr>
          <p:nvPr>
            <p:ph type="title" idx="4294967295"/>
          </p:nvPr>
        </p:nvSpPr>
        <p:spPr>
          <a:xfrm>
            <a:off x="457200" y="381000"/>
            <a:ext cx="7772400" cy="685800"/>
          </a:xfrm>
        </p:spPr>
        <p:txBody>
          <a:bodyPr/>
          <a:lstStyle/>
          <a:p>
            <a:pPr eaLnBrk="1" hangingPunct="1"/>
            <a:r>
              <a:rPr lang="en-US" altLang="en-US" smtClean="0">
                <a:latin typeface="Arial" charset="0"/>
                <a:ea typeface="ＭＳ Ｐゴシック" charset="-128"/>
              </a:rPr>
              <a:t>Anchoring Devices</a:t>
            </a:r>
          </a:p>
        </p:txBody>
      </p:sp>
      <p:sp>
        <p:nvSpPr>
          <p:cNvPr id="90116" name="Rectangle 3"/>
          <p:cNvSpPr>
            <a:spLocks noGrp="1"/>
          </p:cNvSpPr>
          <p:nvPr>
            <p:ph idx="4294967295"/>
          </p:nvPr>
        </p:nvSpPr>
        <p:spPr>
          <a:xfrm>
            <a:off x="457200" y="1371600"/>
            <a:ext cx="7772400" cy="4754563"/>
          </a:xfrm>
        </p:spPr>
        <p:txBody>
          <a:bodyPr/>
          <a:lstStyle/>
          <a:p>
            <a:pPr marL="0" indent="0" eaLnBrk="1" hangingPunct="1">
              <a:lnSpc>
                <a:spcPct val="90000"/>
              </a:lnSpc>
            </a:pPr>
            <a:r>
              <a:rPr lang="en-US" altLang="en-US" smtClean="0">
                <a:latin typeface="Arial" charset="0"/>
                <a:ea typeface="ＭＳ Ｐゴシック" charset="-128"/>
              </a:rPr>
              <a:t>Door hinge/knob (16)</a:t>
            </a:r>
          </a:p>
          <a:p>
            <a:pPr marL="0" indent="0" eaLnBrk="1" hangingPunct="1">
              <a:lnSpc>
                <a:spcPct val="90000"/>
              </a:lnSpc>
            </a:pPr>
            <a:r>
              <a:rPr lang="en-US" altLang="en-US" smtClean="0">
                <a:latin typeface="Arial" charset="0"/>
                <a:ea typeface="ＭＳ Ｐゴシック" charset="-128"/>
              </a:rPr>
              <a:t>Air vent (15)</a:t>
            </a:r>
          </a:p>
          <a:p>
            <a:pPr marL="0" indent="0" eaLnBrk="1" hangingPunct="1">
              <a:lnSpc>
                <a:spcPct val="90000"/>
              </a:lnSpc>
            </a:pPr>
            <a:r>
              <a:rPr lang="en-US" altLang="en-US" smtClean="0">
                <a:latin typeface="Arial" charset="0"/>
                <a:ea typeface="ＭＳ Ｐゴシック" charset="-128"/>
              </a:rPr>
              <a:t>Bed frame (15)</a:t>
            </a:r>
          </a:p>
          <a:p>
            <a:pPr marL="0" indent="0" eaLnBrk="1" hangingPunct="1">
              <a:lnSpc>
                <a:spcPct val="90000"/>
              </a:lnSpc>
            </a:pPr>
            <a:r>
              <a:rPr lang="en-US" altLang="en-US" smtClean="0">
                <a:latin typeface="Arial" charset="0"/>
                <a:ea typeface="ＭＳ Ｐゴシック" charset="-128"/>
              </a:rPr>
              <a:t>Window frame (11)</a:t>
            </a:r>
          </a:p>
          <a:p>
            <a:pPr marL="0" indent="0" eaLnBrk="1" hangingPunct="1">
              <a:lnSpc>
                <a:spcPct val="90000"/>
              </a:lnSpc>
            </a:pPr>
            <a:r>
              <a:rPr lang="en-US" altLang="en-US" smtClean="0">
                <a:latin typeface="Arial" charset="0"/>
                <a:ea typeface="ＭＳ Ｐゴシック" charset="-128"/>
              </a:rPr>
              <a:t>Closet rod (7)</a:t>
            </a:r>
          </a:p>
          <a:p>
            <a:pPr marL="0" indent="0" eaLnBrk="1" hangingPunct="1">
              <a:lnSpc>
                <a:spcPct val="90000"/>
              </a:lnSpc>
              <a:spcAft>
                <a:spcPct val="20000"/>
              </a:spcAft>
            </a:pPr>
            <a:r>
              <a:rPr lang="en-US" altLang="en-US" smtClean="0">
                <a:latin typeface="Arial" charset="0"/>
                <a:ea typeface="ＭＳ Ｐゴシック" charset="-128"/>
              </a:rPr>
              <a:t>Sprinkler head (6)</a:t>
            </a:r>
          </a:p>
          <a:p>
            <a:pPr marL="0" indent="0" eaLnBrk="1" hangingPunct="1">
              <a:lnSpc>
                <a:spcPct val="90000"/>
              </a:lnSpc>
              <a:spcAft>
                <a:spcPct val="20000"/>
              </a:spcAft>
              <a:buFont typeface="Arial" charset="0"/>
              <a:buNone/>
            </a:pPr>
            <a:r>
              <a:rPr lang="en-US" altLang="en-US" sz="2600" smtClean="0">
                <a:latin typeface="Arial" charset="0"/>
                <a:ea typeface="ＭＳ Ｐゴシック" charset="-128"/>
              </a:rPr>
              <a:t>Only </a:t>
            </a:r>
            <a:r>
              <a:rPr lang="en-US" altLang="en-US" sz="2600" b="1" smtClean="0">
                <a:latin typeface="Arial" charset="0"/>
                <a:ea typeface="ＭＳ Ｐゴシック" charset="-128"/>
              </a:rPr>
              <a:t>34.5%</a:t>
            </a:r>
            <a:r>
              <a:rPr lang="en-US" altLang="en-US" sz="2600" smtClean="0">
                <a:latin typeface="Arial" charset="0"/>
                <a:ea typeface="ＭＳ Ｐゴシック" charset="-128"/>
              </a:rPr>
              <a:t> of detention centers provide safe and protrusion-free housing for youth. </a:t>
            </a:r>
          </a:p>
          <a:p>
            <a:pPr marL="0" indent="0" eaLnBrk="1" hangingPunct="1">
              <a:lnSpc>
                <a:spcPct val="90000"/>
              </a:lnSpc>
              <a:buFont typeface="Arial" charset="0"/>
              <a:buNone/>
            </a:pPr>
            <a:endParaRPr lang="en-US" altLang="en-US" sz="2600" smtClean="0">
              <a:latin typeface="Arial" charset="0"/>
              <a:ea typeface="ＭＳ Ｐゴシック" charset="-128"/>
            </a:endParaRPr>
          </a:p>
        </p:txBody>
      </p:sp>
      <p:sp>
        <p:nvSpPr>
          <p:cNvPr id="90117" name="Text Box 4"/>
          <p:cNvSpPr txBox="1">
            <a:spLocks noChangeArrowheads="1"/>
          </p:cNvSpPr>
          <p:nvPr/>
        </p:nvSpPr>
        <p:spPr bwMode="auto">
          <a:xfrm>
            <a:off x="6629400" y="1066800"/>
            <a:ext cx="1295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800">
                <a:cs typeface="Arial" charset="0"/>
              </a:rPr>
              <a:t>N= 78</a:t>
            </a:r>
          </a:p>
        </p:txBody>
      </p:sp>
      <p:sp>
        <p:nvSpPr>
          <p:cNvPr id="90118" name="Text Box 4"/>
          <p:cNvSpPr txBox="1">
            <a:spLocks noChangeArrowheads="1"/>
          </p:cNvSpPr>
          <p:nvPr/>
        </p:nvSpPr>
        <p:spPr bwMode="auto">
          <a:xfrm>
            <a:off x="5943600" y="604520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800"/>
              <a:t>(Hayes, 2009)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5"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3" name="Rectangle 2"/>
          <p:cNvSpPr>
            <a:spLocks noGrp="1"/>
          </p:cNvSpPr>
          <p:nvPr>
            <p:ph type="title" idx="4294967295"/>
          </p:nvPr>
        </p:nvSpPr>
        <p:spPr>
          <a:xfrm>
            <a:off x="457200" y="274638"/>
            <a:ext cx="7772400" cy="868362"/>
          </a:xfrm>
        </p:spPr>
        <p:txBody>
          <a:bodyPr/>
          <a:lstStyle/>
          <a:p>
            <a:pPr eaLnBrk="1" hangingPunct="1"/>
            <a:r>
              <a:rPr lang="en-US" altLang="en-US" smtClean="0">
                <a:latin typeface="Arial" charset="0"/>
                <a:ea typeface="ＭＳ Ｐゴシック" charset="-128"/>
              </a:rPr>
              <a:t>Types of Ligatures </a:t>
            </a:r>
          </a:p>
        </p:txBody>
      </p:sp>
      <p:sp>
        <p:nvSpPr>
          <p:cNvPr id="92164" name="Rectangle 3"/>
          <p:cNvSpPr>
            <a:spLocks noGrp="1"/>
          </p:cNvSpPr>
          <p:nvPr>
            <p:ph idx="4294967295"/>
          </p:nvPr>
        </p:nvSpPr>
        <p:spPr>
          <a:xfrm>
            <a:off x="457200" y="1600200"/>
            <a:ext cx="7772400" cy="4525963"/>
          </a:xfrm>
        </p:spPr>
        <p:txBody>
          <a:bodyPr/>
          <a:lstStyle/>
          <a:p>
            <a:pPr marL="55563" indent="0" eaLnBrk="1" hangingPunct="1">
              <a:buFont typeface="Arial" charset="0"/>
              <a:buNone/>
            </a:pPr>
            <a:r>
              <a:rPr lang="en-US" altLang="en-US" smtClean="0">
                <a:latin typeface="Arial" charset="0"/>
                <a:ea typeface="ＭＳ Ｐゴシック" charset="-128"/>
              </a:rPr>
              <a:t>Ligature: Anything that can be used to hang oneself</a:t>
            </a:r>
          </a:p>
          <a:p>
            <a:pPr marL="55563" indent="0" eaLnBrk="1" hangingPunct="1"/>
            <a:endParaRPr lang="en-US" altLang="en-US" smtClean="0">
              <a:latin typeface="Arial" charset="0"/>
              <a:ea typeface="ＭＳ Ｐゴシック" charset="-128"/>
            </a:endParaRPr>
          </a:p>
          <a:p>
            <a:pPr marL="55563" indent="0" eaLnBrk="1" hangingPunct="1"/>
            <a:r>
              <a:rPr lang="en-US" altLang="en-US" smtClean="0">
                <a:latin typeface="Arial" charset="0"/>
                <a:ea typeface="ＭＳ Ｐゴシック" charset="-128"/>
              </a:rPr>
              <a:t>Bedding (56)</a:t>
            </a:r>
          </a:p>
          <a:p>
            <a:pPr marL="55563" indent="0" eaLnBrk="1" hangingPunct="1"/>
            <a:r>
              <a:rPr lang="en-US" altLang="en-US" smtClean="0">
                <a:latin typeface="Arial" charset="0"/>
                <a:ea typeface="ＭＳ Ｐゴシック" charset="-128"/>
              </a:rPr>
              <a:t>Clothing (10)</a:t>
            </a:r>
          </a:p>
          <a:p>
            <a:pPr marL="55563" indent="0" eaLnBrk="1" hangingPunct="1"/>
            <a:r>
              <a:rPr lang="en-US" altLang="en-US" smtClean="0">
                <a:latin typeface="Arial" charset="0"/>
                <a:ea typeface="ＭＳ Ｐゴシック" charset="-128"/>
              </a:rPr>
              <a:t>Belt (4)</a:t>
            </a:r>
          </a:p>
          <a:p>
            <a:pPr marL="55563" indent="0" eaLnBrk="1" hangingPunct="1"/>
            <a:r>
              <a:rPr lang="en-US" altLang="en-US" smtClean="0">
                <a:latin typeface="Arial" charset="0"/>
                <a:ea typeface="ＭＳ Ｐゴシック" charset="-128"/>
              </a:rPr>
              <a:t>Shoelace (4)</a:t>
            </a:r>
          </a:p>
          <a:p>
            <a:pPr marL="55563" indent="0" eaLnBrk="1" hangingPunct="1"/>
            <a:r>
              <a:rPr lang="en-US" altLang="en-US" smtClean="0">
                <a:latin typeface="Arial" charset="0"/>
                <a:ea typeface="ＭＳ Ｐゴシック" charset="-128"/>
              </a:rPr>
              <a:t>Other (4)</a:t>
            </a:r>
          </a:p>
          <a:p>
            <a:pPr marL="55563" indent="0" eaLnBrk="1" hangingPunct="1"/>
            <a:endParaRPr lang="en-US" altLang="en-US" smtClean="0">
              <a:latin typeface="Arial" charset="0"/>
              <a:ea typeface="ＭＳ Ｐゴシック" charset="-128"/>
            </a:endParaRPr>
          </a:p>
        </p:txBody>
      </p:sp>
      <p:sp>
        <p:nvSpPr>
          <p:cNvPr id="92165" name="Text Box 4"/>
          <p:cNvSpPr txBox="1">
            <a:spLocks noChangeArrowheads="1"/>
          </p:cNvSpPr>
          <p:nvPr/>
        </p:nvSpPr>
        <p:spPr bwMode="auto">
          <a:xfrm>
            <a:off x="6629400" y="1081088"/>
            <a:ext cx="1295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800">
                <a:cs typeface="Arial" charset="0"/>
              </a:rPr>
              <a:t>N= 78</a:t>
            </a:r>
          </a:p>
        </p:txBody>
      </p:sp>
      <p:sp>
        <p:nvSpPr>
          <p:cNvPr id="92166" name="Text Box 4"/>
          <p:cNvSpPr txBox="1">
            <a:spLocks noChangeArrowheads="1"/>
          </p:cNvSpPr>
          <p:nvPr/>
        </p:nvSpPr>
        <p:spPr bwMode="auto">
          <a:xfrm>
            <a:off x="5943600" y="604520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800"/>
              <a:t>(Hayes, 2009)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4"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1" name="Rectangle 2"/>
          <p:cNvSpPr>
            <a:spLocks noGrp="1"/>
          </p:cNvSpPr>
          <p:nvPr>
            <p:ph type="title" idx="4294967295"/>
          </p:nvPr>
        </p:nvSpPr>
        <p:spPr>
          <a:xfrm>
            <a:off x="457200" y="274638"/>
            <a:ext cx="7772400" cy="868362"/>
          </a:xfrm>
        </p:spPr>
        <p:txBody>
          <a:bodyPr/>
          <a:lstStyle/>
          <a:p>
            <a:pPr eaLnBrk="1" hangingPunct="1"/>
            <a:r>
              <a:rPr lang="en-US" altLang="en-US" sz="2800" smtClean="0">
                <a:latin typeface="Arial" charset="0"/>
                <a:ea typeface="ＭＳ Ｐゴシック" charset="-128"/>
              </a:rPr>
              <a:t>Other (Potentially) Dangerous Objects</a:t>
            </a:r>
          </a:p>
        </p:txBody>
      </p:sp>
      <p:sp>
        <p:nvSpPr>
          <p:cNvPr id="94212" name="Rectangle 3"/>
          <p:cNvSpPr>
            <a:spLocks noGrp="1"/>
          </p:cNvSpPr>
          <p:nvPr>
            <p:ph idx="4294967295"/>
          </p:nvPr>
        </p:nvSpPr>
        <p:spPr>
          <a:xfrm>
            <a:off x="457200" y="1295400"/>
            <a:ext cx="7772400" cy="5181600"/>
          </a:xfrm>
        </p:spPr>
        <p:txBody>
          <a:bodyPr/>
          <a:lstStyle/>
          <a:p>
            <a:pPr eaLnBrk="1" hangingPunct="1">
              <a:lnSpc>
                <a:spcPct val="90000"/>
              </a:lnSpc>
            </a:pPr>
            <a:r>
              <a:rPr lang="en-US" altLang="en-US" smtClean="0">
                <a:latin typeface="Arial" charset="0"/>
                <a:ea typeface="ＭＳ Ｐゴシック" charset="-128"/>
              </a:rPr>
              <a:t>Any toxic substance (even in non-youth areas)</a:t>
            </a:r>
          </a:p>
          <a:p>
            <a:pPr eaLnBrk="1" hangingPunct="1">
              <a:lnSpc>
                <a:spcPct val="90000"/>
              </a:lnSpc>
            </a:pPr>
            <a:r>
              <a:rPr lang="en-US" altLang="en-US" smtClean="0">
                <a:latin typeface="Arial" charset="0"/>
                <a:ea typeface="ＭＳ Ｐゴシック" charset="-128"/>
              </a:rPr>
              <a:t>Razors</a:t>
            </a:r>
          </a:p>
          <a:p>
            <a:pPr eaLnBrk="1" hangingPunct="1">
              <a:lnSpc>
                <a:spcPct val="90000"/>
              </a:lnSpc>
            </a:pPr>
            <a:r>
              <a:rPr lang="en-US" altLang="en-US" smtClean="0">
                <a:latin typeface="Arial" charset="0"/>
                <a:ea typeface="ＭＳ Ｐゴシック" charset="-128"/>
              </a:rPr>
              <a:t>Pencils/pens</a:t>
            </a:r>
          </a:p>
          <a:p>
            <a:pPr eaLnBrk="1" hangingPunct="1">
              <a:lnSpc>
                <a:spcPct val="90000"/>
              </a:lnSpc>
            </a:pPr>
            <a:r>
              <a:rPr lang="en-US" altLang="en-US" smtClean="0">
                <a:latin typeface="Arial" charset="0"/>
                <a:ea typeface="ＭＳ Ｐゴシック" charset="-128"/>
              </a:rPr>
              <a:t>Staples/paperclips</a:t>
            </a:r>
          </a:p>
          <a:p>
            <a:pPr eaLnBrk="1" hangingPunct="1">
              <a:lnSpc>
                <a:spcPct val="90000"/>
              </a:lnSpc>
            </a:pPr>
            <a:r>
              <a:rPr lang="en-US" altLang="en-US" smtClean="0">
                <a:latin typeface="Arial" charset="0"/>
                <a:ea typeface="ＭＳ Ｐゴシック" charset="-128"/>
              </a:rPr>
              <a:t>Eye glasses </a:t>
            </a:r>
          </a:p>
          <a:p>
            <a:pPr eaLnBrk="1" hangingPunct="1">
              <a:lnSpc>
                <a:spcPct val="90000"/>
              </a:lnSpc>
            </a:pPr>
            <a:r>
              <a:rPr lang="en-US" altLang="en-US" smtClean="0">
                <a:latin typeface="Arial" charset="0"/>
                <a:ea typeface="ＭＳ Ｐゴシック" charset="-128"/>
              </a:rPr>
              <a:t>Hair ties</a:t>
            </a:r>
          </a:p>
          <a:p>
            <a:pPr eaLnBrk="1" hangingPunct="1">
              <a:lnSpc>
                <a:spcPct val="90000"/>
              </a:lnSpc>
            </a:pPr>
            <a:r>
              <a:rPr lang="en-US" altLang="en-US" smtClean="0">
                <a:latin typeface="Arial" charset="0"/>
                <a:ea typeface="ＭＳ Ｐゴシック" charset="-128"/>
              </a:rPr>
              <a:t>Eating utensils</a:t>
            </a:r>
          </a:p>
          <a:p>
            <a:pPr eaLnBrk="1" hangingPunct="1">
              <a:lnSpc>
                <a:spcPct val="90000"/>
              </a:lnSpc>
            </a:pPr>
            <a:r>
              <a:rPr lang="en-US" altLang="en-US" smtClean="0">
                <a:latin typeface="Arial" charset="0"/>
                <a:ea typeface="ＭＳ Ｐゴシック" charset="-128"/>
              </a:rPr>
              <a:t>Medical wraps</a:t>
            </a:r>
          </a:p>
        </p:txBody>
      </p:sp>
      <p:sp>
        <p:nvSpPr>
          <p:cNvPr id="94213" name="Text Box 4"/>
          <p:cNvSpPr txBox="1">
            <a:spLocks noChangeArrowheads="1"/>
          </p:cNvSpPr>
          <p:nvPr/>
        </p:nvSpPr>
        <p:spPr bwMode="auto">
          <a:xfrm>
            <a:off x="5562600" y="609600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800">
                <a:cs typeface="Arial" charset="0"/>
              </a:rPr>
              <a:t>(Aarons et al., 2007)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3"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59" name="Rectangle 2"/>
          <p:cNvSpPr>
            <a:spLocks noGrp="1"/>
          </p:cNvSpPr>
          <p:nvPr>
            <p:ph type="title" idx="4294967295"/>
          </p:nvPr>
        </p:nvSpPr>
        <p:spPr>
          <a:xfrm>
            <a:off x="457200" y="274638"/>
            <a:ext cx="7772400" cy="868362"/>
          </a:xfrm>
        </p:spPr>
        <p:txBody>
          <a:bodyPr/>
          <a:lstStyle/>
          <a:p>
            <a:pPr eaLnBrk="1" hangingPunct="1"/>
            <a:r>
              <a:rPr lang="en-US" altLang="en-US" smtClean="0">
                <a:latin typeface="Arial" charset="0"/>
                <a:ea typeface="ＭＳ Ｐゴシック" charset="-128"/>
              </a:rPr>
              <a:t>Review</a:t>
            </a:r>
          </a:p>
        </p:txBody>
      </p:sp>
      <p:sp>
        <p:nvSpPr>
          <p:cNvPr id="96260" name="Rectangle 3"/>
          <p:cNvSpPr>
            <a:spLocks noGrp="1"/>
          </p:cNvSpPr>
          <p:nvPr>
            <p:ph idx="4294967295"/>
          </p:nvPr>
        </p:nvSpPr>
        <p:spPr>
          <a:xfrm>
            <a:off x="457200" y="1371600"/>
            <a:ext cx="7772400" cy="5105400"/>
          </a:xfrm>
        </p:spPr>
        <p:txBody>
          <a:bodyPr/>
          <a:lstStyle/>
          <a:p>
            <a:pPr eaLnBrk="1" hangingPunct="1">
              <a:lnSpc>
                <a:spcPct val="90000"/>
              </a:lnSpc>
            </a:pPr>
            <a:r>
              <a:rPr lang="en-US" altLang="en-US" smtClean="0">
                <a:latin typeface="Arial" charset="0"/>
                <a:ea typeface="ＭＳ Ｐゴシック" charset="-128"/>
              </a:rPr>
              <a:t>Be mindful of how attitudes may interfere with seeking help</a:t>
            </a:r>
          </a:p>
          <a:p>
            <a:pPr eaLnBrk="1" hangingPunct="1">
              <a:lnSpc>
                <a:spcPct val="90000"/>
              </a:lnSpc>
            </a:pPr>
            <a:r>
              <a:rPr lang="en-US" altLang="en-US" smtClean="0">
                <a:latin typeface="Arial" charset="0"/>
                <a:ea typeface="ＭＳ Ｐゴシック" charset="-128"/>
              </a:rPr>
              <a:t>Consider the youth</a:t>
            </a:r>
            <a:r>
              <a:rPr lang="ja-JP" altLang="en-US" smtClean="0">
                <a:latin typeface="Arial" charset="0"/>
                <a:ea typeface="ＭＳ Ｐゴシック" charset="-128"/>
              </a:rPr>
              <a:t>’</a:t>
            </a:r>
            <a:r>
              <a:rPr lang="en-US" altLang="ja-JP" smtClean="0">
                <a:latin typeface="Arial" charset="0"/>
                <a:ea typeface="ＭＳ Ｐゴシック" charset="-128"/>
              </a:rPr>
              <a:t>s perspective, experience and development</a:t>
            </a:r>
          </a:p>
          <a:p>
            <a:pPr eaLnBrk="1" hangingPunct="1">
              <a:lnSpc>
                <a:spcPct val="90000"/>
              </a:lnSpc>
            </a:pPr>
            <a:r>
              <a:rPr lang="en-US" altLang="en-US" smtClean="0">
                <a:latin typeface="Arial" charset="0"/>
                <a:ea typeface="ＭＳ Ｐゴシック" charset="-128"/>
              </a:rPr>
              <a:t>Know common risk factors, warning signs and high risk periods of confinement</a:t>
            </a:r>
          </a:p>
          <a:p>
            <a:pPr eaLnBrk="1" hangingPunct="1">
              <a:lnSpc>
                <a:spcPct val="90000"/>
              </a:lnSpc>
            </a:pPr>
            <a:r>
              <a:rPr lang="en-US" altLang="en-US" smtClean="0">
                <a:latin typeface="Arial" charset="0"/>
                <a:ea typeface="ＭＳ Ｐゴシック" charset="-128"/>
              </a:rPr>
              <a:t>Be aware of and restrict anything (means) that may be used for suicidal behaviors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TSPN_SecondGlances_Protect.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3975"/>
            <a:ext cx="9144000" cy="696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3"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5" name="Rectangle 2"/>
          <p:cNvSpPr>
            <a:spLocks noGrp="1"/>
          </p:cNvSpPr>
          <p:nvPr>
            <p:ph type="title" idx="4294967295"/>
          </p:nvPr>
        </p:nvSpPr>
        <p:spPr>
          <a:xfrm>
            <a:off x="457200" y="307975"/>
            <a:ext cx="7772400" cy="831850"/>
          </a:xfrm>
        </p:spPr>
        <p:txBody>
          <a:bodyPr/>
          <a:lstStyle/>
          <a:p>
            <a:pPr eaLnBrk="1" hangingPunct="1"/>
            <a:r>
              <a:rPr lang="en-US" altLang="en-US" sz="2200" smtClean="0">
                <a:latin typeface="Arial" charset="0"/>
                <a:ea typeface="ＭＳ Ｐゴシック" charset="-128"/>
              </a:rPr>
              <a:t>Intervention Suicide Attempt Security Staff Response</a:t>
            </a:r>
          </a:p>
        </p:txBody>
      </p:sp>
      <p:sp>
        <p:nvSpPr>
          <p:cNvPr id="100356" name="Rectangle 3"/>
          <p:cNvSpPr>
            <a:spLocks noGrp="1"/>
          </p:cNvSpPr>
          <p:nvPr>
            <p:ph idx="4294967295"/>
          </p:nvPr>
        </p:nvSpPr>
        <p:spPr>
          <a:xfrm>
            <a:off x="457200" y="1219200"/>
            <a:ext cx="7772400" cy="5334000"/>
          </a:xfrm>
        </p:spPr>
        <p:txBody>
          <a:bodyPr/>
          <a:lstStyle/>
          <a:p>
            <a:pPr eaLnBrk="1" hangingPunct="1">
              <a:lnSpc>
                <a:spcPct val="90000"/>
              </a:lnSpc>
              <a:spcAft>
                <a:spcPts val="1200"/>
              </a:spcAft>
            </a:pPr>
            <a:r>
              <a:rPr lang="en-US" altLang="ja-JP" sz="1900" smtClean="0">
                <a:latin typeface="Arial" charset="0"/>
                <a:ea typeface="ＭＳ Ｐゴシック" charset="-128"/>
              </a:rPr>
              <a:t>Immediately call for staff help by radio or verbal signal</a:t>
            </a:r>
          </a:p>
          <a:p>
            <a:pPr eaLnBrk="1" hangingPunct="1">
              <a:lnSpc>
                <a:spcPct val="90000"/>
              </a:lnSpc>
              <a:spcAft>
                <a:spcPts val="1200"/>
              </a:spcAft>
            </a:pPr>
            <a:r>
              <a:rPr lang="en-US" altLang="en-US" sz="1900" smtClean="0">
                <a:latin typeface="Arial" charset="0"/>
                <a:ea typeface="ＭＳ Ｐゴシック" charset="-128"/>
              </a:rPr>
              <a:t>Report to supervisor immediately. Report the method of </a:t>
            </a:r>
            <a:r>
              <a:rPr lang="en-US" altLang="ja-JP" sz="1900" smtClean="0">
                <a:latin typeface="Arial" charset="0"/>
                <a:ea typeface="ＭＳ Ｐゴシック" charset="-128"/>
              </a:rPr>
              <a:t>suicide attempt is by (hanging/cutting, etc.). Provide location and type of assistance needed.</a:t>
            </a:r>
          </a:p>
          <a:p>
            <a:pPr eaLnBrk="1" hangingPunct="1">
              <a:lnSpc>
                <a:spcPct val="90000"/>
              </a:lnSpc>
              <a:spcAft>
                <a:spcPts val="1200"/>
              </a:spcAft>
            </a:pPr>
            <a:r>
              <a:rPr lang="en-US" altLang="en-US" sz="1900" smtClean="0">
                <a:latin typeface="Arial" charset="0"/>
                <a:ea typeface="ＭＳ Ｐゴシック" charset="-128"/>
              </a:rPr>
              <a:t>Acquire and bring emergency response kit and emergency rescue tools.</a:t>
            </a:r>
          </a:p>
          <a:p>
            <a:pPr eaLnBrk="1" hangingPunct="1">
              <a:lnSpc>
                <a:spcPct val="90000"/>
              </a:lnSpc>
              <a:spcAft>
                <a:spcPts val="1200"/>
              </a:spcAft>
            </a:pPr>
            <a:r>
              <a:rPr lang="en-US" altLang="en-US" sz="1900" smtClean="0">
                <a:latin typeface="Arial" charset="0"/>
                <a:ea typeface="ＭＳ Ｐゴシック" charset="-128"/>
              </a:rPr>
              <a:t>Check scene for safety (possible </a:t>
            </a:r>
            <a:r>
              <a:rPr lang="ja-JP" altLang="en-US" sz="1900" smtClean="0">
                <a:latin typeface="Arial" charset="0"/>
                <a:ea typeface="ＭＳ Ｐゴシック" charset="-128"/>
              </a:rPr>
              <a:t>“</a:t>
            </a:r>
            <a:r>
              <a:rPr lang="en-US" altLang="ja-JP" sz="1900" smtClean="0">
                <a:latin typeface="Arial" charset="0"/>
                <a:ea typeface="ＭＳ Ｐゴシック" charset="-128"/>
              </a:rPr>
              <a:t>set up,</a:t>
            </a:r>
            <a:r>
              <a:rPr lang="ja-JP" altLang="en-US" sz="1900" smtClean="0">
                <a:latin typeface="Arial" charset="0"/>
                <a:ea typeface="ＭＳ Ｐゴシック" charset="-128"/>
              </a:rPr>
              <a:t>”</a:t>
            </a:r>
            <a:r>
              <a:rPr lang="en-US" altLang="ja-JP" sz="1900" smtClean="0">
                <a:latin typeface="Arial" charset="0"/>
                <a:ea typeface="ＭＳ Ｐゴシック" charset="-128"/>
              </a:rPr>
              <a:t> items that could be used as a weapon, etc.).</a:t>
            </a:r>
          </a:p>
          <a:p>
            <a:pPr eaLnBrk="1" hangingPunct="1">
              <a:lnSpc>
                <a:spcPct val="90000"/>
              </a:lnSpc>
              <a:spcAft>
                <a:spcPts val="1200"/>
              </a:spcAft>
            </a:pPr>
            <a:r>
              <a:rPr lang="en-US" altLang="en-US" sz="1900" smtClean="0">
                <a:latin typeface="Arial" charset="0"/>
                <a:ea typeface="ＭＳ Ｐゴシック" charset="-128"/>
              </a:rPr>
              <a:t>Clear room of non–essential life saving personnel.</a:t>
            </a:r>
          </a:p>
          <a:p>
            <a:pPr eaLnBrk="1" hangingPunct="1">
              <a:lnSpc>
                <a:spcPct val="90000"/>
              </a:lnSpc>
              <a:spcAft>
                <a:spcPts val="1200"/>
              </a:spcAft>
            </a:pPr>
            <a:r>
              <a:rPr lang="en-US" altLang="en-US" sz="1900" smtClean="0">
                <a:latin typeface="Arial" charset="0"/>
                <a:ea typeface="ＭＳ Ｐゴシック" charset="-128"/>
              </a:rPr>
              <a:t>Use universal precautions (gloves, goggles, CPR mask).</a:t>
            </a:r>
          </a:p>
          <a:p>
            <a:pPr eaLnBrk="1" hangingPunct="1">
              <a:lnSpc>
                <a:spcPct val="90000"/>
              </a:lnSpc>
              <a:spcAft>
                <a:spcPts val="1200"/>
              </a:spcAft>
            </a:pPr>
            <a:r>
              <a:rPr lang="en-US" altLang="en-US" sz="1900" smtClean="0">
                <a:latin typeface="Arial" charset="0"/>
                <a:ea typeface="ＭＳ Ｐゴシック" charset="-128"/>
              </a:rPr>
              <a:t>If attempt is life-threatening, ask Central Control to contact 911.</a:t>
            </a:r>
          </a:p>
          <a:p>
            <a:pPr eaLnBrk="1" hangingPunct="1">
              <a:lnSpc>
                <a:spcPct val="90000"/>
              </a:lnSpc>
              <a:spcAft>
                <a:spcPts val="1200"/>
              </a:spcAft>
            </a:pPr>
            <a:r>
              <a:rPr lang="en-US" altLang="en-US" sz="1900" smtClean="0">
                <a:latin typeface="Arial" charset="0"/>
                <a:ea typeface="ＭＳ Ｐゴシック" charset="-128"/>
              </a:rPr>
              <a:t>If unconscious, administer immediate life saving action.</a:t>
            </a:r>
            <a:endParaRPr lang="en-US" altLang="en-US" sz="1800" smtClean="0">
              <a:latin typeface="Arial" charset="0"/>
              <a:ea typeface="ＭＳ Ｐゴシック" charset="-128"/>
            </a:endParaRPr>
          </a:p>
          <a:p>
            <a:pPr lvl="1" algn="r" eaLnBrk="1" hangingPunct="1">
              <a:lnSpc>
                <a:spcPct val="40000"/>
              </a:lnSpc>
              <a:spcAft>
                <a:spcPct val="20000"/>
              </a:spcAft>
              <a:buFont typeface="Arial" charset="0"/>
              <a:buNone/>
            </a:pPr>
            <a:r>
              <a:rPr lang="en-US" altLang="en-US" sz="1600" smtClean="0">
                <a:latin typeface="Arial" charset="0"/>
                <a:ea typeface="ＭＳ Ｐゴシック" charset="-128"/>
              </a:rPr>
              <a:t>(</a:t>
            </a:r>
            <a:r>
              <a:rPr lang="en-US" altLang="en-US" sz="1300" smtClean="0">
                <a:latin typeface="Arial" charset="0"/>
                <a:ea typeface="ＭＳ Ｐゴシック" charset="-128"/>
              </a:rPr>
              <a:t>Hayes, 2005)</a:t>
            </a:r>
          </a:p>
          <a:p>
            <a:pPr lvl="1" algn="r" eaLnBrk="1" hangingPunct="1">
              <a:lnSpc>
                <a:spcPct val="40000"/>
              </a:lnSpc>
              <a:spcAft>
                <a:spcPct val="20000"/>
              </a:spcAft>
              <a:buFont typeface="Arial" charset="0"/>
              <a:buNone/>
            </a:pPr>
            <a:r>
              <a:rPr lang="en-US" altLang="en-US" sz="1600" smtClean="0">
                <a:latin typeface="Arial" charset="0"/>
                <a:ea typeface="ＭＳ Ｐゴシック" charset="-128"/>
              </a:rPr>
              <a: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3"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3" name="Rectangle 2"/>
          <p:cNvSpPr>
            <a:spLocks noGrp="1"/>
          </p:cNvSpPr>
          <p:nvPr>
            <p:ph type="title" idx="4294967295"/>
          </p:nvPr>
        </p:nvSpPr>
        <p:spPr>
          <a:xfrm>
            <a:off x="457200" y="457200"/>
            <a:ext cx="7772400" cy="609600"/>
          </a:xfrm>
        </p:spPr>
        <p:txBody>
          <a:bodyPr/>
          <a:lstStyle/>
          <a:p>
            <a:pPr eaLnBrk="1" hangingPunct="1"/>
            <a:r>
              <a:rPr lang="en-US" altLang="en-US" sz="2100" smtClean="0">
                <a:latin typeface="Arial" charset="0"/>
                <a:ea typeface="ＭＳ Ｐゴシック" charset="-128"/>
              </a:rPr>
              <a:t>Intervention Suicide Attempt – Security Staff Response</a:t>
            </a:r>
          </a:p>
        </p:txBody>
      </p:sp>
      <p:sp>
        <p:nvSpPr>
          <p:cNvPr id="37891" name="Rectangle 3"/>
          <p:cNvSpPr>
            <a:spLocks noGrp="1"/>
          </p:cNvSpPr>
          <p:nvPr>
            <p:ph idx="4294967295"/>
          </p:nvPr>
        </p:nvSpPr>
        <p:spPr>
          <a:xfrm>
            <a:off x="457200" y="1295400"/>
            <a:ext cx="7696200" cy="5257800"/>
          </a:xfrm>
        </p:spPr>
        <p:txBody>
          <a:bodyPr rtlCol="0">
            <a:normAutofit fontScale="85000" lnSpcReduction="10000"/>
          </a:bodyPr>
          <a:lstStyle/>
          <a:p>
            <a:pPr eaLnBrk="1" fontAlgn="auto" hangingPunct="1">
              <a:lnSpc>
                <a:spcPct val="90000"/>
              </a:lnSpc>
              <a:spcAft>
                <a:spcPct val="20000"/>
              </a:spcAft>
              <a:buFont typeface="Arial" charset="0"/>
              <a:buNone/>
              <a:defRPr/>
            </a:pPr>
            <a:r>
              <a:rPr lang="en-US" sz="2400" b="1" dirty="0" smtClean="0">
                <a:ea typeface="+mn-ea"/>
              </a:rPr>
              <a:t>Hanging</a:t>
            </a:r>
          </a:p>
          <a:p>
            <a:pPr lvl="1" eaLnBrk="1" fontAlgn="auto" hangingPunct="1">
              <a:lnSpc>
                <a:spcPct val="90000"/>
              </a:lnSpc>
              <a:spcAft>
                <a:spcPct val="20000"/>
              </a:spcAft>
              <a:buFont typeface="Arial"/>
              <a:buChar char="–"/>
              <a:defRPr/>
            </a:pPr>
            <a:r>
              <a:rPr lang="en-US" sz="2400" dirty="0" smtClean="0">
                <a:ea typeface="+mn-ea"/>
                <a:cs typeface="+mn-cs"/>
              </a:rPr>
              <a:t>Lift to restore airway; cut or untie ligature; place youth on floor; start rescue breathing/CPR until relieved by medical staff.</a:t>
            </a:r>
            <a:endParaRPr lang="en-US" sz="2000" dirty="0" smtClean="0">
              <a:ea typeface="+mn-ea"/>
              <a:cs typeface="+mn-cs"/>
            </a:endParaRPr>
          </a:p>
          <a:p>
            <a:pPr eaLnBrk="1" fontAlgn="auto" hangingPunct="1">
              <a:spcAft>
                <a:spcPct val="20000"/>
              </a:spcAft>
              <a:buFont typeface="Arial" charset="0"/>
              <a:buNone/>
              <a:defRPr/>
            </a:pPr>
            <a:r>
              <a:rPr lang="en-US" sz="2400" b="1" dirty="0" smtClean="0">
                <a:ea typeface="+mn-ea"/>
              </a:rPr>
              <a:t>Cutting</a:t>
            </a:r>
          </a:p>
          <a:p>
            <a:pPr lvl="1" eaLnBrk="1" fontAlgn="auto" hangingPunct="1">
              <a:spcAft>
                <a:spcPct val="20000"/>
              </a:spcAft>
              <a:buFont typeface="Arial"/>
              <a:buChar char="–"/>
              <a:defRPr/>
            </a:pPr>
            <a:r>
              <a:rPr lang="en-US" sz="2400" dirty="0" smtClean="0">
                <a:ea typeface="+mn-ea"/>
                <a:cs typeface="+mn-cs"/>
              </a:rPr>
              <a:t>Apply direct pressure to injured area. Keep individual calm and treat for shock until relieved by medical staff.</a:t>
            </a:r>
          </a:p>
          <a:p>
            <a:pPr eaLnBrk="1" fontAlgn="auto" hangingPunct="1">
              <a:spcAft>
                <a:spcPct val="20000"/>
              </a:spcAft>
              <a:buFont typeface="Arial" charset="0"/>
              <a:buNone/>
              <a:defRPr/>
            </a:pPr>
            <a:r>
              <a:rPr lang="en-US" sz="2400" b="1" dirty="0" smtClean="0">
                <a:ea typeface="+mn-ea"/>
              </a:rPr>
              <a:t>Overdose</a:t>
            </a:r>
          </a:p>
          <a:p>
            <a:pPr lvl="1" eaLnBrk="1" fontAlgn="auto" hangingPunct="1">
              <a:spcAft>
                <a:spcPct val="20000"/>
              </a:spcAft>
              <a:buFontTx/>
              <a:buChar char="-"/>
              <a:defRPr/>
            </a:pPr>
            <a:r>
              <a:rPr lang="en-US" sz="2400" dirty="0" smtClean="0">
                <a:ea typeface="+mn-ea"/>
                <a:cs typeface="+mn-cs"/>
              </a:rPr>
              <a:t>Try to find the source of the overdose (poison, pills). Call Poison Control Center while medical staff is on their way.</a:t>
            </a:r>
          </a:p>
          <a:p>
            <a:pPr marL="457200" lvl="1" indent="0" eaLnBrk="1" fontAlgn="auto" hangingPunct="1">
              <a:spcAft>
                <a:spcPct val="20000"/>
              </a:spcAft>
              <a:buFont typeface="Arial" charset="0"/>
              <a:buNone/>
              <a:defRPr/>
            </a:pPr>
            <a:r>
              <a:rPr lang="en-US" sz="2400" dirty="0" smtClean="0">
                <a:ea typeface="+mn-ea"/>
                <a:cs typeface="+mn-cs"/>
              </a:rPr>
              <a:t>Use CPR and First Aid Skills as Needed in All Situations.</a:t>
            </a:r>
          </a:p>
          <a:p>
            <a:pPr eaLnBrk="1" fontAlgn="auto" hangingPunct="1">
              <a:spcAft>
                <a:spcPct val="20000"/>
              </a:spcAft>
              <a:buFont typeface="Arial"/>
              <a:buChar char="•"/>
              <a:defRPr/>
            </a:pPr>
            <a:r>
              <a:rPr lang="en-US" sz="2400" b="1" dirty="0" smtClean="0">
                <a:ea typeface="+mn-ea"/>
              </a:rPr>
              <a:t>Debrief staff and gather all reports, observations and logs.</a:t>
            </a:r>
          </a:p>
          <a:p>
            <a:pPr eaLnBrk="1" fontAlgn="auto" hangingPunct="1">
              <a:spcAft>
                <a:spcPct val="20000"/>
              </a:spcAft>
              <a:buFont typeface="Arial"/>
              <a:buChar char="•"/>
              <a:defRPr/>
            </a:pPr>
            <a:endParaRPr lang="en-US" sz="2400" b="1" dirty="0" smtClean="0">
              <a:ea typeface="+mn-ea"/>
            </a:endParaRPr>
          </a:p>
          <a:p>
            <a:pPr lvl="1" algn="r" eaLnBrk="1" fontAlgn="auto" hangingPunct="1">
              <a:spcAft>
                <a:spcPts val="0"/>
              </a:spcAft>
              <a:buFont typeface="Arial" charset="0"/>
              <a:buNone/>
              <a:defRPr/>
            </a:pPr>
            <a:r>
              <a:rPr lang="en-US" sz="2400" dirty="0" smtClean="0">
                <a:ea typeface="+mn-ea"/>
                <a:cs typeface="+mn-cs"/>
              </a:rPr>
              <a:t>						(</a:t>
            </a:r>
            <a:r>
              <a:rPr lang="en-US" sz="1800" dirty="0" smtClean="0">
                <a:ea typeface="+mn-ea"/>
                <a:cs typeface="+mn-cs"/>
              </a:rPr>
              <a:t>Vermont Correctional Academy)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4"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1" name="Rectangle 2"/>
          <p:cNvSpPr>
            <a:spLocks noGrp="1"/>
          </p:cNvSpPr>
          <p:nvPr>
            <p:ph type="title" idx="4294967295"/>
          </p:nvPr>
        </p:nvSpPr>
        <p:spPr>
          <a:xfrm>
            <a:off x="457200" y="274638"/>
            <a:ext cx="7772400" cy="944562"/>
          </a:xfrm>
        </p:spPr>
        <p:txBody>
          <a:bodyPr/>
          <a:lstStyle/>
          <a:p>
            <a:pPr eaLnBrk="1" hangingPunct="1"/>
            <a:r>
              <a:rPr lang="en-US" altLang="en-US" sz="1800" smtClean="0">
                <a:latin typeface="Arial" charset="0"/>
                <a:ea typeface="ＭＳ Ｐゴシック" charset="-128"/>
              </a:rPr>
              <a:t>If Youth is Uncooperative or Unresponsive to Verbal Commands</a:t>
            </a:r>
          </a:p>
        </p:txBody>
      </p:sp>
      <p:sp>
        <p:nvSpPr>
          <p:cNvPr id="104452" name="Rectangle 3"/>
          <p:cNvSpPr>
            <a:spLocks noGrp="1"/>
          </p:cNvSpPr>
          <p:nvPr>
            <p:ph idx="4294967295"/>
          </p:nvPr>
        </p:nvSpPr>
        <p:spPr>
          <a:xfrm>
            <a:off x="457200" y="1295400"/>
            <a:ext cx="7772400" cy="4830763"/>
          </a:xfrm>
        </p:spPr>
        <p:txBody>
          <a:bodyPr/>
          <a:lstStyle/>
          <a:p>
            <a:pPr eaLnBrk="1" hangingPunct="1">
              <a:lnSpc>
                <a:spcPct val="90000"/>
              </a:lnSpc>
              <a:spcAft>
                <a:spcPct val="20000"/>
              </a:spcAft>
            </a:pPr>
            <a:r>
              <a:rPr lang="en-US" altLang="en-US" sz="2400" smtClean="0">
                <a:latin typeface="Arial" charset="0"/>
                <a:ea typeface="ＭＳ Ｐゴシック" charset="-128"/>
              </a:rPr>
              <a:t>Use the least restrictive/forceful physical intervention to keep them from harming themselves or others.</a:t>
            </a:r>
          </a:p>
          <a:p>
            <a:pPr eaLnBrk="1" hangingPunct="1">
              <a:lnSpc>
                <a:spcPct val="90000"/>
              </a:lnSpc>
              <a:spcAft>
                <a:spcPct val="20000"/>
              </a:spcAft>
            </a:pPr>
            <a:r>
              <a:rPr lang="en-US" altLang="en-US" sz="2400" smtClean="0">
                <a:latin typeface="Arial" charset="0"/>
                <a:ea typeface="ＭＳ Ｐゴシック" charset="-128"/>
              </a:rPr>
              <a:t>Restraints should only be used if the person is actively trying to kill him/herself.</a:t>
            </a:r>
          </a:p>
          <a:p>
            <a:pPr eaLnBrk="1" hangingPunct="1">
              <a:lnSpc>
                <a:spcPct val="90000"/>
              </a:lnSpc>
              <a:spcAft>
                <a:spcPct val="20000"/>
              </a:spcAft>
            </a:pPr>
            <a:r>
              <a:rPr lang="en-US" altLang="en-US" sz="2400" smtClean="0">
                <a:latin typeface="Arial" charset="0"/>
                <a:ea typeface="ＭＳ Ｐゴシック" charset="-128"/>
              </a:rPr>
              <a:t>Restraints should be removed as soon as it is possible to do so.</a:t>
            </a:r>
          </a:p>
          <a:p>
            <a:pPr eaLnBrk="1" hangingPunct="1">
              <a:lnSpc>
                <a:spcPct val="90000"/>
              </a:lnSpc>
              <a:spcAft>
                <a:spcPct val="20000"/>
              </a:spcAft>
            </a:pPr>
            <a:r>
              <a:rPr lang="en-US" altLang="en-US" sz="2400" smtClean="0">
                <a:latin typeface="Arial" charset="0"/>
                <a:ea typeface="ＭＳ Ｐゴシック" charset="-128"/>
              </a:rPr>
              <a:t>Actively suicidal youth should never be placed in segregation. Monitor youth until given orders to cease.</a:t>
            </a:r>
          </a:p>
          <a:p>
            <a:pPr eaLnBrk="1" hangingPunct="1">
              <a:lnSpc>
                <a:spcPct val="90000"/>
              </a:lnSpc>
              <a:spcAft>
                <a:spcPct val="20000"/>
              </a:spcAft>
            </a:pPr>
            <a:r>
              <a:rPr lang="en-US" altLang="en-US" sz="2400" smtClean="0">
                <a:latin typeface="Arial" charset="0"/>
                <a:ea typeface="ＭＳ Ｐゴシック" charset="-128"/>
              </a:rPr>
              <a:t>Secure site.</a:t>
            </a:r>
          </a:p>
          <a:p>
            <a:pPr eaLnBrk="1" hangingPunct="1">
              <a:lnSpc>
                <a:spcPct val="90000"/>
              </a:lnSpc>
              <a:spcAft>
                <a:spcPct val="20000"/>
              </a:spcAft>
            </a:pPr>
            <a:r>
              <a:rPr lang="en-US" altLang="en-US" sz="2400" smtClean="0">
                <a:latin typeface="Arial" charset="0"/>
                <a:ea typeface="ＭＳ Ｐゴシック" charset="-128"/>
              </a:rPr>
              <a:t>Debrief staff and gather all reports, observations and logs.</a:t>
            </a:r>
          </a:p>
        </p:txBody>
      </p:sp>
      <p:sp>
        <p:nvSpPr>
          <p:cNvPr id="104453" name="Rectangle 4"/>
          <p:cNvSpPr>
            <a:spLocks noChangeArrowheads="1"/>
          </p:cNvSpPr>
          <p:nvPr/>
        </p:nvSpPr>
        <p:spPr bwMode="auto">
          <a:xfrm>
            <a:off x="4876800" y="6096000"/>
            <a:ext cx="35194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800">
                <a:cs typeface="Arial" charset="0"/>
              </a:rPr>
              <a:t>(Vermont Correctional Academy)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5"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499" name="Rectangle 2"/>
          <p:cNvSpPr>
            <a:spLocks noGrp="1"/>
          </p:cNvSpPr>
          <p:nvPr>
            <p:ph type="title" idx="4294967295"/>
          </p:nvPr>
        </p:nvSpPr>
        <p:spPr>
          <a:xfrm>
            <a:off x="457200" y="381000"/>
            <a:ext cx="7772400" cy="762000"/>
          </a:xfrm>
        </p:spPr>
        <p:txBody>
          <a:bodyPr/>
          <a:lstStyle/>
          <a:p>
            <a:pPr eaLnBrk="1" hangingPunct="1"/>
            <a:r>
              <a:rPr lang="en-US" altLang="en-US" smtClean="0">
                <a:latin typeface="Arial" charset="0"/>
                <a:ea typeface="ＭＳ Ｐゴシック" charset="-128"/>
              </a:rPr>
              <a:t>Housing/Detainment Status</a:t>
            </a:r>
          </a:p>
        </p:txBody>
      </p:sp>
      <p:sp>
        <p:nvSpPr>
          <p:cNvPr id="106500" name="Rectangle 3"/>
          <p:cNvSpPr>
            <a:spLocks noGrp="1"/>
          </p:cNvSpPr>
          <p:nvPr>
            <p:ph idx="4294967295"/>
          </p:nvPr>
        </p:nvSpPr>
        <p:spPr>
          <a:xfrm>
            <a:off x="457200" y="1447800"/>
            <a:ext cx="7696200" cy="5105400"/>
          </a:xfrm>
        </p:spPr>
        <p:txBody>
          <a:bodyPr/>
          <a:lstStyle/>
          <a:p>
            <a:pPr eaLnBrk="1" hangingPunct="1">
              <a:lnSpc>
                <a:spcPct val="80000"/>
              </a:lnSpc>
              <a:spcAft>
                <a:spcPct val="20000"/>
              </a:spcAft>
            </a:pPr>
            <a:r>
              <a:rPr lang="en-US" altLang="en-US" sz="3000" b="1" smtClean="0">
                <a:latin typeface="Arial" charset="0"/>
                <a:ea typeface="ＭＳ Ｐゴシック" charset="-128"/>
              </a:rPr>
              <a:t>50% of victims were on room confinement at the time of death. </a:t>
            </a:r>
          </a:p>
          <a:p>
            <a:pPr eaLnBrk="1" hangingPunct="1">
              <a:lnSpc>
                <a:spcPct val="80000"/>
              </a:lnSpc>
              <a:spcAft>
                <a:spcPct val="20000"/>
              </a:spcAft>
            </a:pPr>
            <a:r>
              <a:rPr lang="en-US" altLang="en-US" sz="3000" b="1" smtClean="0">
                <a:latin typeface="Arial" charset="0"/>
                <a:ea typeface="ＭＳ Ｐゴシック" charset="-128"/>
              </a:rPr>
              <a:t>79.3%</a:t>
            </a:r>
            <a:r>
              <a:rPr lang="en-US" altLang="en-US" sz="3000" smtClean="0">
                <a:latin typeface="Arial" charset="0"/>
                <a:ea typeface="ＭＳ Ｐゴシック" charset="-128"/>
              </a:rPr>
              <a:t> of the victims held in Detention Centers were on </a:t>
            </a:r>
            <a:r>
              <a:rPr lang="en-US" altLang="en-US" sz="3000" b="1" smtClean="0">
                <a:latin typeface="Arial" charset="0"/>
                <a:ea typeface="ＭＳ Ｐゴシック" charset="-128"/>
              </a:rPr>
              <a:t>detained status</a:t>
            </a:r>
            <a:r>
              <a:rPr lang="en-US" altLang="en-US" sz="3000" smtClean="0">
                <a:latin typeface="Arial" charset="0"/>
                <a:ea typeface="ＭＳ Ｐゴシック" charset="-128"/>
              </a:rPr>
              <a:t>.</a:t>
            </a:r>
            <a:endParaRPr lang="en-US" altLang="en-US" sz="3000" b="1" smtClean="0">
              <a:latin typeface="Arial" charset="0"/>
              <a:ea typeface="ＭＳ Ｐゴシック" charset="-128"/>
            </a:endParaRPr>
          </a:p>
          <a:p>
            <a:pPr eaLnBrk="1" hangingPunct="1">
              <a:lnSpc>
                <a:spcPct val="80000"/>
              </a:lnSpc>
              <a:spcAft>
                <a:spcPct val="20000"/>
              </a:spcAft>
            </a:pPr>
            <a:r>
              <a:rPr lang="en-US" altLang="en-US" sz="3000" b="1" smtClean="0">
                <a:latin typeface="Arial" charset="0"/>
                <a:ea typeface="ＭＳ Ｐゴシック" charset="-128"/>
              </a:rPr>
              <a:t>74.7%</a:t>
            </a:r>
            <a:r>
              <a:rPr lang="en-US" altLang="en-US" sz="3000" smtClean="0">
                <a:latin typeface="Arial" charset="0"/>
                <a:ea typeface="ＭＳ Ｐゴシック" charset="-128"/>
              </a:rPr>
              <a:t> were assigned to </a:t>
            </a:r>
            <a:r>
              <a:rPr lang="en-US" altLang="en-US" sz="3000" b="1" smtClean="0">
                <a:latin typeface="Arial" charset="0"/>
                <a:ea typeface="ＭＳ Ｐゴシック" charset="-128"/>
              </a:rPr>
              <a:t>single-occupancy </a:t>
            </a:r>
            <a:r>
              <a:rPr lang="en-US" altLang="en-US" sz="3000" smtClean="0">
                <a:latin typeface="Arial" charset="0"/>
                <a:ea typeface="ＭＳ Ｐゴシック" charset="-128"/>
              </a:rPr>
              <a:t>rooms.</a:t>
            </a:r>
            <a:endParaRPr lang="en-US" altLang="en-US" sz="3000" b="1" smtClean="0">
              <a:latin typeface="Arial" charset="0"/>
              <a:ea typeface="ＭＳ Ｐゴシック" charset="-128"/>
            </a:endParaRPr>
          </a:p>
          <a:p>
            <a:pPr eaLnBrk="1" hangingPunct="1">
              <a:lnSpc>
                <a:spcPct val="80000"/>
              </a:lnSpc>
              <a:spcAft>
                <a:spcPct val="20000"/>
              </a:spcAft>
            </a:pPr>
            <a:r>
              <a:rPr lang="en-US" altLang="en-US" sz="3000" b="1" smtClean="0">
                <a:latin typeface="Arial" charset="0"/>
                <a:ea typeface="ＭＳ Ｐゴシック" charset="-128"/>
              </a:rPr>
              <a:t>16.5%</a:t>
            </a:r>
            <a:r>
              <a:rPr lang="en-US" altLang="en-US" sz="3000" smtClean="0">
                <a:latin typeface="Arial" charset="0"/>
                <a:ea typeface="ＭＳ Ｐゴシック" charset="-128"/>
              </a:rPr>
              <a:t> of the victims were on </a:t>
            </a:r>
            <a:r>
              <a:rPr lang="en-US" altLang="en-US" sz="3000" b="1" smtClean="0">
                <a:latin typeface="Arial" charset="0"/>
                <a:ea typeface="ＭＳ Ｐゴシック" charset="-128"/>
              </a:rPr>
              <a:t>suicide precaution</a:t>
            </a:r>
            <a:r>
              <a:rPr lang="en-US" altLang="en-US" sz="3000" smtClean="0">
                <a:latin typeface="Arial" charset="0"/>
                <a:ea typeface="ＭＳ Ｐゴシック" charset="-128"/>
              </a:rPr>
              <a:t> at the time of their deaths, most of whom were </a:t>
            </a:r>
            <a:r>
              <a:rPr lang="en-US" altLang="en-US" sz="3000" b="1" i="1" smtClean="0">
                <a:latin typeface="Arial" charset="0"/>
                <a:ea typeface="ＭＳ Ｐゴシック" charset="-128"/>
              </a:rPr>
              <a:t>required to be observed at 15-minute intervals.</a:t>
            </a:r>
          </a:p>
          <a:p>
            <a:pPr eaLnBrk="1" hangingPunct="1">
              <a:lnSpc>
                <a:spcPct val="80000"/>
              </a:lnSpc>
            </a:pPr>
            <a:endParaRPr lang="en-US" altLang="en-US" sz="3000" smtClean="0">
              <a:latin typeface="Arial" charset="0"/>
              <a:ea typeface="ＭＳ Ｐゴシック" charset="-128"/>
            </a:endParaRPr>
          </a:p>
        </p:txBody>
      </p:sp>
      <p:sp>
        <p:nvSpPr>
          <p:cNvPr id="106501" name="Text Box 4"/>
          <p:cNvSpPr txBox="1">
            <a:spLocks noChangeArrowheads="1"/>
          </p:cNvSpPr>
          <p:nvPr/>
        </p:nvSpPr>
        <p:spPr bwMode="auto">
          <a:xfrm>
            <a:off x="6324600" y="1143000"/>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800">
                <a:cs typeface="Arial" charset="0"/>
              </a:rPr>
              <a:t>N=79</a:t>
            </a:r>
          </a:p>
        </p:txBody>
      </p:sp>
      <p:sp>
        <p:nvSpPr>
          <p:cNvPr id="106502" name="Text Box 4"/>
          <p:cNvSpPr txBox="1">
            <a:spLocks noChangeArrowheads="1"/>
          </p:cNvSpPr>
          <p:nvPr/>
        </p:nvSpPr>
        <p:spPr bwMode="auto">
          <a:xfrm>
            <a:off x="5943600" y="6045200"/>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800"/>
              <a:t>(Hayes, 2009)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3"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7" name="Rectangle 2"/>
          <p:cNvSpPr>
            <a:spLocks noGrp="1"/>
          </p:cNvSpPr>
          <p:nvPr>
            <p:ph type="title" idx="4294967295"/>
          </p:nvPr>
        </p:nvSpPr>
        <p:spPr>
          <a:xfrm>
            <a:off x="457200" y="381000"/>
            <a:ext cx="7772400" cy="762000"/>
          </a:xfrm>
        </p:spPr>
        <p:txBody>
          <a:bodyPr/>
          <a:lstStyle/>
          <a:p>
            <a:pPr eaLnBrk="1" hangingPunct="1"/>
            <a:r>
              <a:rPr lang="en-US" altLang="en-US" sz="3000" smtClean="0">
                <a:latin typeface="Arial" charset="0"/>
                <a:ea typeface="ＭＳ Ｐゴシック" charset="-128"/>
              </a:rPr>
              <a:t>Our Facility Suicide Watch Levels</a:t>
            </a:r>
          </a:p>
        </p:txBody>
      </p:sp>
      <p:sp>
        <p:nvSpPr>
          <p:cNvPr id="108548" name="Rectangle 3"/>
          <p:cNvSpPr>
            <a:spLocks noGrp="1"/>
          </p:cNvSpPr>
          <p:nvPr>
            <p:ph idx="4294967295"/>
          </p:nvPr>
        </p:nvSpPr>
        <p:spPr>
          <a:xfrm>
            <a:off x="457200" y="1219200"/>
            <a:ext cx="7696200" cy="5334000"/>
          </a:xfrm>
        </p:spPr>
        <p:txBody>
          <a:bodyPr/>
          <a:lstStyle/>
          <a:p>
            <a:pPr eaLnBrk="1" hangingPunct="1">
              <a:lnSpc>
                <a:spcPct val="80000"/>
              </a:lnSpc>
            </a:pPr>
            <a:endParaRPr lang="en-US" altLang="en-US" sz="3000" smtClean="0">
              <a:latin typeface="Arial" charset="0"/>
              <a:ea typeface="ＭＳ Ｐゴシック" charset="-12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3"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5" name="Rectangle 2"/>
          <p:cNvSpPr>
            <a:spLocks noGrp="1"/>
          </p:cNvSpPr>
          <p:nvPr>
            <p:ph type="title" idx="4294967295"/>
          </p:nvPr>
        </p:nvSpPr>
        <p:spPr>
          <a:xfrm>
            <a:off x="457200" y="304800"/>
            <a:ext cx="6310313" cy="871538"/>
          </a:xfrm>
        </p:spPr>
        <p:txBody>
          <a:bodyPr/>
          <a:lstStyle/>
          <a:p>
            <a:pPr eaLnBrk="1" hangingPunct="1"/>
            <a:r>
              <a:rPr lang="en-US" altLang="en-US" smtClean="0">
                <a:latin typeface="Arial" charset="0"/>
                <a:ea typeface="ＭＳ Ｐゴシック" charset="-128"/>
              </a:rPr>
              <a:t>Emotional Safety</a:t>
            </a:r>
          </a:p>
        </p:txBody>
      </p:sp>
      <p:sp>
        <p:nvSpPr>
          <p:cNvPr id="110596" name="Rectangle 3"/>
          <p:cNvSpPr>
            <a:spLocks noGrp="1"/>
          </p:cNvSpPr>
          <p:nvPr>
            <p:ph idx="4294967295"/>
          </p:nvPr>
        </p:nvSpPr>
        <p:spPr>
          <a:xfrm>
            <a:off x="457200" y="1295400"/>
            <a:ext cx="7772400" cy="4830763"/>
          </a:xfrm>
        </p:spPr>
        <p:txBody>
          <a:bodyPr/>
          <a:lstStyle/>
          <a:p>
            <a:pPr eaLnBrk="1" hangingPunct="1"/>
            <a:r>
              <a:rPr lang="en-US" altLang="en-US" smtClean="0">
                <a:latin typeface="Arial" charset="0"/>
                <a:ea typeface="ＭＳ Ｐゴシック" charset="-128"/>
              </a:rPr>
              <a:t>Connect with youth</a:t>
            </a:r>
          </a:p>
          <a:p>
            <a:pPr eaLnBrk="1" hangingPunct="1"/>
            <a:r>
              <a:rPr lang="en-US" altLang="en-US" smtClean="0">
                <a:latin typeface="Arial" charset="0"/>
                <a:ea typeface="ＭＳ Ｐゴシック" charset="-128"/>
              </a:rPr>
              <a:t>Choose a private place to listen to youth who might be thinking of suicide.</a:t>
            </a:r>
          </a:p>
          <a:p>
            <a:pPr eaLnBrk="1" hangingPunct="1"/>
            <a:r>
              <a:rPr lang="en-US" altLang="en-US" smtClean="0">
                <a:latin typeface="Arial" charset="0"/>
                <a:ea typeface="ＭＳ Ｐゴシック" charset="-128"/>
              </a:rPr>
              <a:t>Do not discuss any personal information that may be embarrassing to the youth when in front of others.</a:t>
            </a:r>
          </a:p>
          <a:p>
            <a:pPr eaLnBrk="1" hangingPunct="1"/>
            <a:r>
              <a:rPr lang="en-US" altLang="en-US" smtClean="0">
                <a:latin typeface="Arial" charset="0"/>
                <a:ea typeface="ＭＳ Ｐゴシック" charset="-128"/>
              </a:rPr>
              <a:t>Reduce distress related to high risk periods of confinement.</a:t>
            </a:r>
          </a:p>
          <a:p>
            <a:pPr eaLnBrk="1" hangingPunct="1">
              <a:buFont typeface="Arial" charset="0"/>
              <a:buNone/>
            </a:pPr>
            <a:endParaRPr lang="en-US" altLang="en-US" smtClean="0">
              <a:latin typeface="Arial" charset="0"/>
              <a:ea typeface="ＭＳ Ｐゴシック"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p:cNvSpPr>
          <p:nvPr>
            <p:ph type="title" idx="4294967295"/>
          </p:nvPr>
        </p:nvSpPr>
        <p:spPr>
          <a:xfrm>
            <a:off x="457200" y="274638"/>
            <a:ext cx="7772400" cy="868362"/>
          </a:xfrm>
        </p:spPr>
        <p:txBody>
          <a:bodyPr/>
          <a:lstStyle/>
          <a:p>
            <a:pPr eaLnBrk="1" hangingPunct="1"/>
            <a:r>
              <a:rPr lang="en-US" altLang="en-US" smtClean="0">
                <a:latin typeface="Arial" charset="0"/>
                <a:ea typeface="ＭＳ Ｐゴシック" charset="-128"/>
              </a:rPr>
              <a:t>Reduce Stress of the Unknown</a:t>
            </a:r>
          </a:p>
        </p:txBody>
      </p:sp>
      <p:sp>
        <p:nvSpPr>
          <p:cNvPr id="112643" name="Rectangle 3"/>
          <p:cNvSpPr>
            <a:spLocks noGrp="1"/>
          </p:cNvSpPr>
          <p:nvPr>
            <p:ph idx="4294967295"/>
          </p:nvPr>
        </p:nvSpPr>
        <p:spPr>
          <a:xfrm>
            <a:off x="0" y="1600200"/>
            <a:ext cx="8229600" cy="4525963"/>
          </a:xfrm>
        </p:spPr>
        <p:txBody>
          <a:bodyPr/>
          <a:lstStyle/>
          <a:p>
            <a:pPr eaLnBrk="1" hangingPunct="1">
              <a:buFont typeface="Arial" charset="0"/>
              <a:buNone/>
            </a:pPr>
            <a:r>
              <a:rPr lang="en-US" altLang="en-US" smtClean="0">
                <a:latin typeface="Arial" charset="0"/>
                <a:ea typeface="ＭＳ Ｐゴシック" charset="-128"/>
              </a:rPr>
              <a:t> </a:t>
            </a:r>
          </a:p>
        </p:txBody>
      </p:sp>
      <p:sp>
        <p:nvSpPr>
          <p:cNvPr id="112644" name="Text Box 5"/>
          <p:cNvSpPr txBox="1">
            <a:spLocks noChangeArrowheads="1"/>
          </p:cNvSpPr>
          <p:nvPr/>
        </p:nvSpPr>
        <p:spPr bwMode="auto">
          <a:xfrm>
            <a:off x="457200" y="1219200"/>
            <a:ext cx="78486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a:cs typeface="Arial" charset="0"/>
              </a:rPr>
              <a:t>Review their understanding of Orientation. Clarify any misunderstandings.</a:t>
            </a:r>
          </a:p>
          <a:p>
            <a:pPr eaLnBrk="1" hangingPunct="1">
              <a:spcBef>
                <a:spcPct val="50000"/>
              </a:spcBef>
            </a:pPr>
            <a:r>
              <a:rPr lang="en-US" altLang="en-US">
                <a:cs typeface="Arial" charset="0"/>
              </a:rPr>
              <a:t>All Staff – Help newly detained youth feel as comfortable as possible. </a:t>
            </a:r>
          </a:p>
          <a:p>
            <a:pPr eaLnBrk="1" hangingPunct="1">
              <a:spcBef>
                <a:spcPct val="50000"/>
              </a:spcBef>
            </a:pPr>
            <a:r>
              <a:rPr lang="en-US" altLang="en-US">
                <a:cs typeface="Arial" charset="0"/>
              </a:rPr>
              <a:t>Inform youth…</a:t>
            </a:r>
          </a:p>
          <a:p>
            <a:pPr eaLnBrk="1" hangingPunct="1">
              <a:spcBef>
                <a:spcPct val="50000"/>
              </a:spcBef>
              <a:buFontTx/>
              <a:buChar char="•"/>
            </a:pPr>
            <a:r>
              <a:rPr lang="en-US" altLang="en-US">
                <a:cs typeface="Arial" charset="0"/>
              </a:rPr>
              <a:t> Of expected behaviors toward staff.</a:t>
            </a:r>
          </a:p>
          <a:p>
            <a:pPr lvl="1" eaLnBrk="1" hangingPunct="1">
              <a:spcBef>
                <a:spcPct val="50000"/>
              </a:spcBef>
            </a:pPr>
            <a:r>
              <a:rPr lang="en-US" altLang="en-US">
                <a:cs typeface="Arial" charset="0"/>
              </a:rPr>
              <a:t>- Discuss pros and cons of treating staff with respect.</a:t>
            </a:r>
          </a:p>
          <a:p>
            <a:pPr eaLnBrk="1" hangingPunct="1">
              <a:spcBef>
                <a:spcPct val="50000"/>
              </a:spcBef>
              <a:buFontTx/>
              <a:buChar char="•"/>
            </a:pPr>
            <a:r>
              <a:rPr lang="en-US" altLang="en-US">
                <a:cs typeface="Arial" charset="0"/>
              </a:rPr>
              <a:t> Of the appropriate way to request services.</a:t>
            </a:r>
          </a:p>
          <a:p>
            <a:pPr eaLnBrk="1" hangingPunct="1">
              <a:spcBef>
                <a:spcPct val="50000"/>
              </a:spcBef>
            </a:pPr>
            <a:r>
              <a:rPr lang="en-US" altLang="en-US">
                <a:cs typeface="Arial" charset="0"/>
              </a:rPr>
              <a:t>      - Verbally and physically take youth through process.</a:t>
            </a:r>
          </a:p>
          <a:p>
            <a:pPr eaLnBrk="1" hangingPunct="1">
              <a:spcBef>
                <a:spcPct val="50000"/>
              </a:spcBef>
              <a:buFontTx/>
              <a:buChar char="•"/>
            </a:pPr>
            <a:r>
              <a:rPr lang="en-US" altLang="en-US">
                <a:cs typeface="Arial" charset="0"/>
              </a:rPr>
              <a:t> About visitation rules. Clarify any misunderstandings.</a:t>
            </a:r>
          </a:p>
        </p:txBody>
      </p:sp>
      <p:sp>
        <p:nvSpPr>
          <p:cNvPr id="112645" name="Text Box 4"/>
          <p:cNvSpPr txBox="1">
            <a:spLocks noChangeArrowheads="1"/>
          </p:cNvSpPr>
          <p:nvPr/>
        </p:nvSpPr>
        <p:spPr bwMode="auto">
          <a:xfrm>
            <a:off x="5638800" y="6249988"/>
            <a:ext cx="2362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800">
                <a:cs typeface="Arial" charset="0"/>
              </a:rPr>
              <a:t>(Aarons et al., 2007)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4"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1" name="Rectangle 2"/>
          <p:cNvSpPr>
            <a:spLocks noGrp="1"/>
          </p:cNvSpPr>
          <p:nvPr>
            <p:ph type="title" idx="4294967295"/>
          </p:nvPr>
        </p:nvSpPr>
        <p:spPr>
          <a:xfrm>
            <a:off x="457200" y="533400"/>
            <a:ext cx="7315200" cy="762000"/>
          </a:xfrm>
        </p:spPr>
        <p:txBody>
          <a:bodyPr/>
          <a:lstStyle/>
          <a:p>
            <a:pPr eaLnBrk="1" hangingPunct="1"/>
            <a:r>
              <a:rPr lang="en-US" altLang="en-US" sz="1700" smtClean="0">
                <a:solidFill>
                  <a:schemeClr val="bg1"/>
                </a:solidFill>
                <a:latin typeface="Arial" charset="0"/>
                <a:ea typeface="ＭＳ Ｐゴシック" charset="-128"/>
              </a:rPr>
              <a:t>Reduce Stress of Visitations (or Lack of), No Shows and Phone Calls</a:t>
            </a:r>
            <a:r>
              <a:rPr lang="en-US" altLang="en-US" sz="2000" smtClean="0">
                <a:solidFill>
                  <a:schemeClr val="bg1"/>
                </a:solidFill>
                <a:latin typeface="Arial" charset="0"/>
                <a:ea typeface="ＭＳ Ｐゴシック" charset="-128"/>
              </a:rPr>
              <a:t/>
            </a:r>
            <a:br>
              <a:rPr lang="en-US" altLang="en-US" sz="2000" smtClean="0">
                <a:solidFill>
                  <a:schemeClr val="bg1"/>
                </a:solidFill>
                <a:latin typeface="Arial" charset="0"/>
                <a:ea typeface="ＭＳ Ｐゴシック" charset="-128"/>
              </a:rPr>
            </a:br>
            <a:endParaRPr lang="en-US" altLang="en-US" sz="2000" smtClean="0">
              <a:solidFill>
                <a:schemeClr val="bg1"/>
              </a:solidFill>
              <a:latin typeface="Arial" charset="0"/>
              <a:ea typeface="ＭＳ Ｐゴシック" charset="-128"/>
            </a:endParaRPr>
          </a:p>
        </p:txBody>
      </p:sp>
      <p:sp>
        <p:nvSpPr>
          <p:cNvPr id="114692" name="Text Box 4"/>
          <p:cNvSpPr txBox="1">
            <a:spLocks noChangeArrowheads="1"/>
          </p:cNvSpPr>
          <p:nvPr/>
        </p:nvSpPr>
        <p:spPr bwMode="auto">
          <a:xfrm>
            <a:off x="457200" y="1219200"/>
            <a:ext cx="7696200"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buFontTx/>
              <a:buChar char="•"/>
            </a:pPr>
            <a:r>
              <a:rPr lang="en-US" altLang="en-US" sz="2000">
                <a:cs typeface="Arial" charset="0"/>
              </a:rPr>
              <a:t> </a:t>
            </a:r>
            <a:r>
              <a:rPr lang="en-US" altLang="en-US">
                <a:cs typeface="Arial" charset="0"/>
              </a:rPr>
              <a:t>Monitor youth</a:t>
            </a:r>
            <a:r>
              <a:rPr lang="ja-JP" altLang="en-US">
                <a:cs typeface="Arial" charset="0"/>
              </a:rPr>
              <a:t>’</a:t>
            </a:r>
            <a:r>
              <a:rPr lang="en-US" altLang="ja-JP">
                <a:cs typeface="Arial" charset="0"/>
              </a:rPr>
              <a:t>s emotional well-being before or after visitations and phone calls.</a:t>
            </a:r>
          </a:p>
          <a:p>
            <a:pPr eaLnBrk="1" hangingPunct="1">
              <a:spcBef>
                <a:spcPct val="50000"/>
              </a:spcBef>
              <a:buFontTx/>
              <a:buChar char="•"/>
            </a:pPr>
            <a:r>
              <a:rPr lang="en-US" altLang="en-US">
                <a:cs typeface="Arial" charset="0"/>
              </a:rPr>
              <a:t> Encourage youth to gather information from the people who they believe have let them down. There could be a misunderstanding about time or a good reason for the missed appointment.</a:t>
            </a:r>
          </a:p>
          <a:p>
            <a:pPr eaLnBrk="1" hangingPunct="1">
              <a:spcBef>
                <a:spcPct val="50000"/>
              </a:spcBef>
              <a:buFontTx/>
              <a:buChar char="•"/>
            </a:pPr>
            <a:r>
              <a:rPr lang="en-US" altLang="en-US">
                <a:cs typeface="Arial" charset="0"/>
              </a:rPr>
              <a:t> Remind the youth of the appropriate way to request services.</a:t>
            </a:r>
          </a:p>
          <a:p>
            <a:pPr eaLnBrk="1" hangingPunct="1">
              <a:spcBef>
                <a:spcPct val="50000"/>
              </a:spcBef>
              <a:buFontTx/>
              <a:buChar char="•"/>
            </a:pPr>
            <a:r>
              <a:rPr lang="en-US" altLang="en-US">
                <a:cs typeface="Arial" charset="0"/>
              </a:rPr>
              <a:t> Encourage youth to consider other ways to get their needs met rather than waiting for a particular person.</a:t>
            </a:r>
          </a:p>
        </p:txBody>
      </p:sp>
      <p:sp>
        <p:nvSpPr>
          <p:cNvPr id="114693" name="Text Box 4"/>
          <p:cNvSpPr txBox="1">
            <a:spLocks noChangeArrowheads="1"/>
          </p:cNvSpPr>
          <p:nvPr/>
        </p:nvSpPr>
        <p:spPr bwMode="auto">
          <a:xfrm>
            <a:off x="5610225" y="6067425"/>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800">
                <a:cs typeface="Arial" charset="0"/>
              </a:rPr>
              <a:t>(Aarons et al., 2007)</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5"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39" name="Rectangle 2"/>
          <p:cNvSpPr>
            <a:spLocks noGrp="1"/>
          </p:cNvSpPr>
          <p:nvPr>
            <p:ph type="title" idx="4294967295"/>
          </p:nvPr>
        </p:nvSpPr>
        <p:spPr>
          <a:xfrm>
            <a:off x="457200" y="274638"/>
            <a:ext cx="7772400" cy="1020762"/>
          </a:xfrm>
        </p:spPr>
        <p:txBody>
          <a:bodyPr/>
          <a:lstStyle/>
          <a:p>
            <a:pPr eaLnBrk="1" hangingPunct="1"/>
            <a:r>
              <a:rPr lang="en-US" altLang="en-US" sz="2800" smtClean="0">
                <a:latin typeface="Arial" charset="0"/>
                <a:ea typeface="ＭＳ Ｐゴシック" charset="-128"/>
              </a:rPr>
              <a:t>Reduce distress due to conflict w/peers</a:t>
            </a:r>
          </a:p>
        </p:txBody>
      </p:sp>
      <p:sp>
        <p:nvSpPr>
          <p:cNvPr id="116740" name="Rectangle 3"/>
          <p:cNvSpPr>
            <a:spLocks noGrp="1"/>
          </p:cNvSpPr>
          <p:nvPr>
            <p:ph idx="4294967295"/>
          </p:nvPr>
        </p:nvSpPr>
        <p:spPr>
          <a:xfrm>
            <a:off x="0" y="1600200"/>
            <a:ext cx="8229600" cy="4525963"/>
          </a:xfrm>
        </p:spPr>
        <p:txBody>
          <a:bodyPr/>
          <a:lstStyle/>
          <a:p>
            <a:pPr eaLnBrk="1" hangingPunct="1">
              <a:buFont typeface="Arial" charset="0"/>
              <a:buNone/>
            </a:pPr>
            <a:r>
              <a:rPr lang="en-US" altLang="en-US" smtClean="0">
                <a:latin typeface="Arial" charset="0"/>
                <a:ea typeface="ＭＳ Ｐゴシック" charset="-128"/>
              </a:rPr>
              <a:t> </a:t>
            </a:r>
          </a:p>
        </p:txBody>
      </p:sp>
      <p:sp>
        <p:nvSpPr>
          <p:cNvPr id="116741" name="Text Box 4"/>
          <p:cNvSpPr txBox="1">
            <a:spLocks noChangeArrowheads="1"/>
          </p:cNvSpPr>
          <p:nvPr/>
        </p:nvSpPr>
        <p:spPr bwMode="auto">
          <a:xfrm>
            <a:off x="533400" y="1219200"/>
            <a:ext cx="75438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buFontTx/>
              <a:buChar char="•"/>
            </a:pPr>
            <a:r>
              <a:rPr lang="en-US" altLang="en-US">
                <a:cs typeface="Arial" charset="0"/>
              </a:rPr>
              <a:t> Listen to the youth</a:t>
            </a:r>
            <a:r>
              <a:rPr lang="ja-JP" altLang="en-US">
                <a:cs typeface="Arial" charset="0"/>
              </a:rPr>
              <a:t>’</a:t>
            </a:r>
            <a:r>
              <a:rPr lang="en-US" altLang="ja-JP">
                <a:cs typeface="Arial" charset="0"/>
              </a:rPr>
              <a:t>s version of the conflict. </a:t>
            </a:r>
          </a:p>
          <a:p>
            <a:pPr eaLnBrk="1" hangingPunct="1">
              <a:spcBef>
                <a:spcPct val="50000"/>
              </a:spcBef>
              <a:buFontTx/>
              <a:buChar char="•"/>
            </a:pPr>
            <a:r>
              <a:rPr lang="en-US" altLang="en-US">
                <a:cs typeface="Arial" charset="0"/>
              </a:rPr>
              <a:t> Discuss new ways of viewing the conflict and different responses if it occurs again.</a:t>
            </a:r>
          </a:p>
          <a:p>
            <a:pPr eaLnBrk="1" hangingPunct="1">
              <a:spcBef>
                <a:spcPct val="50000"/>
              </a:spcBef>
              <a:buFontTx/>
              <a:buChar char="•"/>
            </a:pPr>
            <a:r>
              <a:rPr lang="en-US" altLang="en-US">
                <a:cs typeface="Arial" charset="0"/>
              </a:rPr>
              <a:t> Encourage youth to take responsibility for the part they played.</a:t>
            </a:r>
          </a:p>
          <a:p>
            <a:pPr eaLnBrk="1" hangingPunct="1">
              <a:spcBef>
                <a:spcPct val="50000"/>
              </a:spcBef>
              <a:buFontTx/>
              <a:buChar char="•"/>
            </a:pPr>
            <a:r>
              <a:rPr lang="en-US" altLang="en-US">
                <a:cs typeface="Arial" charset="0"/>
              </a:rPr>
              <a:t> Encourage them to take the </a:t>
            </a:r>
            <a:r>
              <a:rPr lang="ja-JP" altLang="en-US">
                <a:cs typeface="Arial" charset="0"/>
              </a:rPr>
              <a:t>“</a:t>
            </a:r>
            <a:r>
              <a:rPr lang="en-US" altLang="ja-JP">
                <a:cs typeface="Arial" charset="0"/>
              </a:rPr>
              <a:t>high road</a:t>
            </a:r>
            <a:r>
              <a:rPr lang="ja-JP" altLang="en-US">
                <a:cs typeface="Arial" charset="0"/>
              </a:rPr>
              <a:t>”</a:t>
            </a:r>
            <a:r>
              <a:rPr lang="en-US" altLang="ja-JP">
                <a:cs typeface="Arial" charset="0"/>
              </a:rPr>
              <a:t> and not become involved in another youth</a:t>
            </a:r>
            <a:r>
              <a:rPr lang="ja-JP" altLang="en-US">
                <a:cs typeface="Arial" charset="0"/>
              </a:rPr>
              <a:t>’</a:t>
            </a:r>
            <a:r>
              <a:rPr lang="en-US" altLang="ja-JP">
                <a:cs typeface="Arial" charset="0"/>
              </a:rPr>
              <a:t>s struggles.</a:t>
            </a:r>
          </a:p>
          <a:p>
            <a:pPr eaLnBrk="1" hangingPunct="1">
              <a:spcBef>
                <a:spcPct val="50000"/>
              </a:spcBef>
            </a:pPr>
            <a:r>
              <a:rPr lang="en-US" altLang="en-US">
                <a:cs typeface="Arial" charset="0"/>
              </a:rPr>
              <a:t> </a:t>
            </a:r>
          </a:p>
        </p:txBody>
      </p:sp>
      <p:sp>
        <p:nvSpPr>
          <p:cNvPr id="116742" name="Text Box 4"/>
          <p:cNvSpPr txBox="1">
            <a:spLocks noChangeArrowheads="1"/>
          </p:cNvSpPr>
          <p:nvPr/>
        </p:nvSpPr>
        <p:spPr bwMode="auto">
          <a:xfrm>
            <a:off x="5610225" y="6067425"/>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800">
                <a:cs typeface="Arial" charset="0"/>
              </a:rPr>
              <a:t>(Aarons et al., 2007)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5"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7" name="Rectangle 2"/>
          <p:cNvSpPr>
            <a:spLocks noGrp="1"/>
          </p:cNvSpPr>
          <p:nvPr>
            <p:ph type="title" idx="4294967295"/>
          </p:nvPr>
        </p:nvSpPr>
        <p:spPr>
          <a:xfrm>
            <a:off x="457200" y="457200"/>
            <a:ext cx="7772400" cy="609600"/>
          </a:xfrm>
        </p:spPr>
        <p:txBody>
          <a:bodyPr/>
          <a:lstStyle/>
          <a:p>
            <a:pPr eaLnBrk="1" hangingPunct="1"/>
            <a:r>
              <a:rPr lang="en-US" altLang="en-US" sz="2400" smtClean="0">
                <a:latin typeface="Arial" charset="0"/>
                <a:ea typeface="ＭＳ Ｐゴシック" charset="-128"/>
              </a:rPr>
              <a:t>Reduce distress of having to wear suicide smock</a:t>
            </a:r>
          </a:p>
        </p:txBody>
      </p:sp>
      <p:sp>
        <p:nvSpPr>
          <p:cNvPr id="118788" name="Rectangle 3"/>
          <p:cNvSpPr>
            <a:spLocks noGrp="1"/>
          </p:cNvSpPr>
          <p:nvPr>
            <p:ph idx="4294967295"/>
          </p:nvPr>
        </p:nvSpPr>
        <p:spPr>
          <a:xfrm>
            <a:off x="0" y="1600200"/>
            <a:ext cx="8229600" cy="4525963"/>
          </a:xfrm>
        </p:spPr>
        <p:txBody>
          <a:bodyPr/>
          <a:lstStyle/>
          <a:p>
            <a:pPr eaLnBrk="1" hangingPunct="1">
              <a:buFont typeface="Arial" charset="0"/>
              <a:buNone/>
            </a:pPr>
            <a:r>
              <a:rPr lang="en-US" altLang="en-US" smtClean="0">
                <a:latin typeface="Arial" charset="0"/>
                <a:ea typeface="ＭＳ Ｐゴシック" charset="-128"/>
              </a:rPr>
              <a:t> </a:t>
            </a:r>
          </a:p>
        </p:txBody>
      </p:sp>
      <p:sp>
        <p:nvSpPr>
          <p:cNvPr id="118789" name="Text Box 4"/>
          <p:cNvSpPr txBox="1">
            <a:spLocks noChangeArrowheads="1"/>
          </p:cNvSpPr>
          <p:nvPr/>
        </p:nvSpPr>
        <p:spPr bwMode="auto">
          <a:xfrm>
            <a:off x="685800" y="1295400"/>
            <a:ext cx="73914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a:cs typeface="Arial" charset="0"/>
              </a:rPr>
              <a:t>Inform youth </a:t>
            </a:r>
          </a:p>
          <a:p>
            <a:pPr eaLnBrk="1" hangingPunct="1">
              <a:spcBef>
                <a:spcPct val="50000"/>
              </a:spcBef>
            </a:pPr>
            <a:r>
              <a:rPr lang="en-US" altLang="en-US">
                <a:cs typeface="Arial" charset="0"/>
              </a:rPr>
              <a:t>- about safety concerns, and communicate the priority of keeping the youth alive.</a:t>
            </a:r>
          </a:p>
          <a:p>
            <a:pPr eaLnBrk="1" hangingPunct="1">
              <a:spcBef>
                <a:spcPct val="50000"/>
              </a:spcBef>
              <a:buFontTx/>
              <a:buChar char="-"/>
            </a:pPr>
            <a:r>
              <a:rPr lang="en-US" altLang="en-US">
                <a:cs typeface="Arial" charset="0"/>
              </a:rPr>
              <a:t> of process of getting risk level reduced without making any promises.</a:t>
            </a:r>
          </a:p>
          <a:p>
            <a:pPr eaLnBrk="1" hangingPunct="1">
              <a:spcBef>
                <a:spcPct val="50000"/>
              </a:spcBef>
              <a:buFontTx/>
              <a:buChar char="-"/>
            </a:pPr>
            <a:r>
              <a:rPr lang="en-US" altLang="en-US">
                <a:cs typeface="Arial" charset="0"/>
              </a:rPr>
              <a:t> of any current behaviors that contribute to the concern that staff have for their well being and explore alternative  behaviors with youth.</a:t>
            </a:r>
          </a:p>
          <a:p>
            <a:pPr eaLnBrk="1" hangingPunct="1">
              <a:spcBef>
                <a:spcPct val="50000"/>
              </a:spcBef>
              <a:buFontTx/>
              <a:buChar char="-"/>
            </a:pPr>
            <a:endParaRPr lang="en-US" altLang="en-US">
              <a:cs typeface="Arial" charset="0"/>
            </a:endParaRPr>
          </a:p>
          <a:p>
            <a:pPr eaLnBrk="1" hangingPunct="1">
              <a:spcBef>
                <a:spcPct val="50000"/>
              </a:spcBef>
            </a:pPr>
            <a:endParaRPr lang="en-US" altLang="en-US">
              <a:cs typeface="Arial" charset="0"/>
            </a:endParaRPr>
          </a:p>
        </p:txBody>
      </p:sp>
      <p:sp>
        <p:nvSpPr>
          <p:cNvPr id="118790" name="Text Box 4"/>
          <p:cNvSpPr txBox="1">
            <a:spLocks noChangeArrowheads="1"/>
          </p:cNvSpPr>
          <p:nvPr/>
        </p:nvSpPr>
        <p:spPr bwMode="auto">
          <a:xfrm>
            <a:off x="5610225" y="6067425"/>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800">
                <a:cs typeface="Arial" charset="0"/>
              </a:rPr>
              <a:t>(Aarons et al., 2007)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5"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5" name="Rectangle 2"/>
          <p:cNvSpPr>
            <a:spLocks noGrp="1"/>
          </p:cNvSpPr>
          <p:nvPr>
            <p:ph type="title" idx="4294967295"/>
          </p:nvPr>
        </p:nvSpPr>
        <p:spPr>
          <a:xfrm>
            <a:off x="457200" y="381000"/>
            <a:ext cx="6934200" cy="762000"/>
          </a:xfrm>
        </p:spPr>
        <p:txBody>
          <a:bodyPr/>
          <a:lstStyle/>
          <a:p>
            <a:pPr eaLnBrk="1" hangingPunct="1"/>
            <a:r>
              <a:rPr lang="en-US" altLang="en-US" sz="2800" smtClean="0">
                <a:latin typeface="Arial" charset="0"/>
                <a:ea typeface="ＭＳ Ｐゴシック" charset="-128"/>
              </a:rPr>
              <a:t>Reduce distress -  Court appearance</a:t>
            </a:r>
          </a:p>
        </p:txBody>
      </p:sp>
      <p:sp>
        <p:nvSpPr>
          <p:cNvPr id="120836" name="Rectangle 3"/>
          <p:cNvSpPr>
            <a:spLocks noGrp="1"/>
          </p:cNvSpPr>
          <p:nvPr>
            <p:ph idx="4294967295"/>
          </p:nvPr>
        </p:nvSpPr>
        <p:spPr>
          <a:xfrm>
            <a:off x="0" y="1600200"/>
            <a:ext cx="8229600" cy="4525963"/>
          </a:xfrm>
        </p:spPr>
        <p:txBody>
          <a:bodyPr/>
          <a:lstStyle/>
          <a:p>
            <a:pPr eaLnBrk="1" hangingPunct="1">
              <a:buFont typeface="Arial" charset="0"/>
              <a:buNone/>
            </a:pPr>
            <a:r>
              <a:rPr lang="en-US" altLang="en-US" smtClean="0">
                <a:latin typeface="Arial" charset="0"/>
                <a:ea typeface="ＭＳ Ｐゴシック" charset="-128"/>
              </a:rPr>
              <a:t> </a:t>
            </a:r>
          </a:p>
        </p:txBody>
      </p:sp>
      <p:sp>
        <p:nvSpPr>
          <p:cNvPr id="120837" name="Text Box 4"/>
          <p:cNvSpPr txBox="1">
            <a:spLocks noChangeArrowheads="1"/>
          </p:cNvSpPr>
          <p:nvPr/>
        </p:nvSpPr>
        <p:spPr bwMode="auto">
          <a:xfrm>
            <a:off x="685800" y="1295400"/>
            <a:ext cx="74676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buFontTx/>
              <a:buChar char="-"/>
            </a:pPr>
            <a:r>
              <a:rPr lang="en-US" altLang="en-US">
                <a:cs typeface="Arial" charset="0"/>
              </a:rPr>
              <a:t> Encourage youth to share their specific concerns, questions and frustrations when appropriate and possible.</a:t>
            </a:r>
          </a:p>
          <a:p>
            <a:pPr eaLnBrk="1" hangingPunct="1">
              <a:spcBef>
                <a:spcPct val="50000"/>
              </a:spcBef>
              <a:buFontTx/>
              <a:buChar char="-"/>
            </a:pPr>
            <a:r>
              <a:rPr lang="en-US" altLang="en-US">
                <a:cs typeface="Arial" charset="0"/>
              </a:rPr>
              <a:t> Encourage youth to role play, with you, their appeal to the judge or to their lawyer or next visit with their PO. Help them find the words to clarify their desires for placement, services, etc. </a:t>
            </a:r>
          </a:p>
        </p:txBody>
      </p:sp>
      <p:sp>
        <p:nvSpPr>
          <p:cNvPr id="120838" name="Text Box 4"/>
          <p:cNvSpPr txBox="1">
            <a:spLocks noChangeArrowheads="1"/>
          </p:cNvSpPr>
          <p:nvPr/>
        </p:nvSpPr>
        <p:spPr bwMode="auto">
          <a:xfrm>
            <a:off x="5610225" y="6067425"/>
            <a:ext cx="236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800">
                <a:cs typeface="Arial" charset="0"/>
              </a:rPr>
              <a:t>(Aarons et al., 2007)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TSPN_SecondGlances_Listen.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3975"/>
            <a:ext cx="9144000" cy="696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3"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1" name="Rectangle 2"/>
          <p:cNvSpPr>
            <a:spLocks noGrp="1"/>
          </p:cNvSpPr>
          <p:nvPr>
            <p:ph type="title" idx="4294967295"/>
          </p:nvPr>
        </p:nvSpPr>
        <p:spPr>
          <a:xfrm>
            <a:off x="457200" y="274638"/>
            <a:ext cx="7772400" cy="868362"/>
          </a:xfrm>
        </p:spPr>
        <p:txBody>
          <a:bodyPr/>
          <a:lstStyle/>
          <a:p>
            <a:pPr eaLnBrk="1" hangingPunct="1"/>
            <a:r>
              <a:rPr lang="en-US" altLang="en-US" smtClean="0">
                <a:latin typeface="Arial" charset="0"/>
                <a:ea typeface="ＭＳ Ｐゴシック" charset="-128"/>
              </a:rPr>
              <a:t>Reflective Listening</a:t>
            </a:r>
          </a:p>
        </p:txBody>
      </p:sp>
      <p:sp>
        <p:nvSpPr>
          <p:cNvPr id="124932" name="Rectangle 3"/>
          <p:cNvSpPr>
            <a:spLocks noGrp="1"/>
          </p:cNvSpPr>
          <p:nvPr>
            <p:ph idx="4294967295"/>
          </p:nvPr>
        </p:nvSpPr>
        <p:spPr>
          <a:xfrm>
            <a:off x="533400" y="1447800"/>
            <a:ext cx="7696200" cy="4830763"/>
          </a:xfrm>
        </p:spPr>
        <p:txBody>
          <a:bodyPr/>
          <a:lstStyle/>
          <a:p>
            <a:pPr marL="0" indent="0" eaLnBrk="1" hangingPunct="1">
              <a:spcBef>
                <a:spcPts val="3600"/>
              </a:spcBef>
              <a:buFont typeface="Arial" charset="0"/>
              <a:buNone/>
            </a:pPr>
            <a:r>
              <a:rPr lang="en-US" altLang="en-US" sz="2800" b="1" smtClean="0">
                <a:latin typeface="Arial" charset="0"/>
                <a:ea typeface="ＭＳ Ｐゴシック" charset="-128"/>
              </a:rPr>
              <a:t>Restate without Judgment or Questioning</a:t>
            </a:r>
            <a:endParaRPr lang="en-US" altLang="en-US" sz="2800" smtClean="0">
              <a:latin typeface="Arial" charset="0"/>
              <a:ea typeface="ＭＳ Ｐゴシック" charset="-128"/>
            </a:endParaRPr>
          </a:p>
          <a:p>
            <a:pPr marL="0" indent="0" eaLnBrk="1" hangingPunct="1">
              <a:spcBef>
                <a:spcPts val="3600"/>
              </a:spcBef>
            </a:pPr>
            <a:r>
              <a:rPr lang="en-US" altLang="en-US" sz="2800" b="1" smtClean="0">
                <a:latin typeface="Arial" charset="0"/>
                <a:ea typeface="ＭＳ Ｐゴシック" charset="-128"/>
              </a:rPr>
              <a:t>So you</a:t>
            </a:r>
            <a:r>
              <a:rPr lang="ja-JP" altLang="en-US" sz="2800" b="1" smtClean="0">
                <a:latin typeface="Arial" charset="0"/>
                <a:ea typeface="ＭＳ Ｐゴシック" charset="-128"/>
              </a:rPr>
              <a:t>’</a:t>
            </a:r>
            <a:r>
              <a:rPr lang="en-US" altLang="ja-JP" sz="2800" b="1" smtClean="0">
                <a:latin typeface="Arial" charset="0"/>
                <a:ea typeface="ＭＳ Ｐゴシック" charset="-128"/>
              </a:rPr>
              <a:t>re saying </a:t>
            </a:r>
            <a:r>
              <a:rPr lang="en-US" altLang="ja-JP" sz="2800" smtClean="0">
                <a:latin typeface="Arial" charset="0"/>
                <a:ea typeface="ＭＳ Ｐゴシック" charset="-128"/>
              </a:rPr>
              <a:t>life is hard right now</a:t>
            </a:r>
            <a:r>
              <a:rPr lang="en-US" altLang="ja-JP" sz="2800" b="1" smtClean="0">
                <a:latin typeface="Arial" charset="0"/>
                <a:ea typeface="ＭＳ Ｐゴシック" charset="-128"/>
              </a:rPr>
              <a:t>. </a:t>
            </a:r>
          </a:p>
          <a:p>
            <a:pPr marL="0" indent="0" eaLnBrk="1" hangingPunct="1">
              <a:spcBef>
                <a:spcPts val="3600"/>
              </a:spcBef>
            </a:pPr>
            <a:r>
              <a:rPr lang="en-US" altLang="en-US" sz="2800" b="1" smtClean="0">
                <a:latin typeface="Arial" charset="0"/>
                <a:ea typeface="ＭＳ Ｐゴシック" charset="-128"/>
              </a:rPr>
              <a:t>What I hear you saying </a:t>
            </a:r>
            <a:r>
              <a:rPr lang="en-US" altLang="en-US" sz="2800" smtClean="0">
                <a:latin typeface="Arial" charset="0"/>
                <a:ea typeface="ＭＳ Ｐゴシック" charset="-128"/>
              </a:rPr>
              <a:t>is life is hard right now. </a:t>
            </a:r>
          </a:p>
          <a:p>
            <a:pPr marL="0" indent="0" eaLnBrk="1" hangingPunct="1">
              <a:spcBef>
                <a:spcPts val="3600"/>
              </a:spcBef>
            </a:pPr>
            <a:r>
              <a:rPr lang="en-US" altLang="en-US" sz="2800" b="1" smtClean="0">
                <a:latin typeface="Arial" charset="0"/>
                <a:ea typeface="ＭＳ Ｐゴシック" charset="-128"/>
              </a:rPr>
              <a:t>Mirror the statement: </a:t>
            </a:r>
            <a:r>
              <a:rPr lang="ja-JP" altLang="en-US" sz="2800" smtClean="0">
                <a:latin typeface="Arial" charset="0"/>
                <a:ea typeface="ＭＳ Ｐゴシック" charset="-128"/>
              </a:rPr>
              <a:t>“</a:t>
            </a:r>
            <a:r>
              <a:rPr lang="en-US" altLang="ja-JP" sz="2800" smtClean="0">
                <a:latin typeface="Arial" charset="0"/>
                <a:ea typeface="ＭＳ Ｐゴシック" charset="-128"/>
              </a:rPr>
              <a:t>Life is hard right now.</a:t>
            </a:r>
            <a:r>
              <a:rPr lang="ja-JP" altLang="en-US" sz="2800" smtClean="0">
                <a:latin typeface="Arial" charset="0"/>
                <a:ea typeface="ＭＳ Ｐゴシック" charset="-128"/>
              </a:rPr>
              <a:t>”</a:t>
            </a:r>
            <a:endParaRPr lang="en-US" altLang="ja-JP" sz="2800" smtClean="0">
              <a:latin typeface="Arial" charset="0"/>
              <a:ea typeface="ＭＳ Ｐゴシック" charset="-128"/>
            </a:endParaRPr>
          </a:p>
          <a:p>
            <a:pPr marL="0" indent="0" eaLnBrk="1" hangingPunct="1"/>
            <a:endParaRPr lang="en-US" altLang="en-US" sz="2800" smtClean="0">
              <a:latin typeface="Arial" charset="0"/>
              <a:ea typeface="ＭＳ Ｐゴシック" charset="-128"/>
            </a:endParaRPr>
          </a:p>
          <a:p>
            <a:pPr marL="0" indent="0" eaLnBrk="1" hangingPunct="1"/>
            <a:endParaRPr lang="en-US" altLang="en-US" sz="2800" smtClean="0">
              <a:latin typeface="Arial" charset="0"/>
              <a:ea typeface="ＭＳ Ｐゴシック" charset="-128"/>
            </a:endParaRPr>
          </a:p>
          <a:p>
            <a:pPr marL="0" indent="0" eaLnBrk="1" hangingPunct="1"/>
            <a:endParaRPr lang="en-US" altLang="en-US" sz="2800" i="1" smtClean="0">
              <a:latin typeface="Arial" charset="0"/>
              <a:ea typeface="ＭＳ Ｐゴシック" charset="-128"/>
            </a:endParaRPr>
          </a:p>
          <a:p>
            <a:pPr marL="0" indent="0" eaLnBrk="1" hangingPunct="1"/>
            <a:endParaRPr lang="en-US" altLang="en-US" sz="2800" smtClean="0">
              <a:latin typeface="Arial" charset="0"/>
              <a:ea typeface="ＭＳ Ｐゴシック"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3"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79" name="Rectangle 2"/>
          <p:cNvSpPr>
            <a:spLocks noGrp="1"/>
          </p:cNvSpPr>
          <p:nvPr>
            <p:ph type="title" idx="4294967295"/>
          </p:nvPr>
        </p:nvSpPr>
        <p:spPr>
          <a:xfrm>
            <a:off x="457200" y="274638"/>
            <a:ext cx="7772400" cy="868362"/>
          </a:xfrm>
        </p:spPr>
        <p:txBody>
          <a:bodyPr/>
          <a:lstStyle/>
          <a:p>
            <a:pPr eaLnBrk="1" hangingPunct="1"/>
            <a:r>
              <a:rPr lang="en-US" altLang="en-US" smtClean="0">
                <a:latin typeface="Arial" charset="0"/>
                <a:ea typeface="ＭＳ Ｐゴシック" charset="-128"/>
              </a:rPr>
              <a:t>Listening Pitfalls</a:t>
            </a:r>
          </a:p>
        </p:txBody>
      </p:sp>
      <p:sp>
        <p:nvSpPr>
          <p:cNvPr id="126980" name="Rectangle 3"/>
          <p:cNvSpPr>
            <a:spLocks noGrp="1"/>
          </p:cNvSpPr>
          <p:nvPr>
            <p:ph idx="4294967295"/>
          </p:nvPr>
        </p:nvSpPr>
        <p:spPr>
          <a:xfrm>
            <a:off x="533400" y="1447800"/>
            <a:ext cx="7696200" cy="4830763"/>
          </a:xfrm>
        </p:spPr>
        <p:txBody>
          <a:bodyPr/>
          <a:lstStyle/>
          <a:p>
            <a:pPr eaLnBrk="1" hangingPunct="1">
              <a:lnSpc>
                <a:spcPct val="90000"/>
              </a:lnSpc>
              <a:spcBef>
                <a:spcPts val="3600"/>
              </a:spcBef>
            </a:pPr>
            <a:r>
              <a:rPr lang="en-US" altLang="en-US" sz="2800" smtClean="0">
                <a:latin typeface="Arial" charset="0"/>
                <a:ea typeface="ＭＳ Ｐゴシック" charset="-128"/>
              </a:rPr>
              <a:t>Rushing to judgment</a:t>
            </a:r>
          </a:p>
          <a:p>
            <a:pPr eaLnBrk="1" hangingPunct="1">
              <a:lnSpc>
                <a:spcPct val="90000"/>
              </a:lnSpc>
              <a:spcBef>
                <a:spcPts val="3600"/>
              </a:spcBef>
            </a:pPr>
            <a:r>
              <a:rPr lang="en-US" altLang="en-US" sz="2800" smtClean="0">
                <a:latin typeface="Arial" charset="0"/>
                <a:ea typeface="ＭＳ Ｐゴシック" charset="-128"/>
              </a:rPr>
              <a:t>Trying to fix the situation</a:t>
            </a:r>
          </a:p>
          <a:p>
            <a:pPr eaLnBrk="1" hangingPunct="1">
              <a:lnSpc>
                <a:spcPct val="90000"/>
              </a:lnSpc>
              <a:spcBef>
                <a:spcPts val="3600"/>
              </a:spcBef>
            </a:pPr>
            <a:r>
              <a:rPr lang="en-US" altLang="en-US" sz="2800" smtClean="0">
                <a:latin typeface="Arial" charset="0"/>
                <a:ea typeface="ＭＳ Ｐゴシック" charset="-128"/>
              </a:rPr>
              <a:t>Asking too many questions</a:t>
            </a:r>
          </a:p>
          <a:p>
            <a:pPr eaLnBrk="1" hangingPunct="1">
              <a:lnSpc>
                <a:spcPct val="90000"/>
              </a:lnSpc>
              <a:spcBef>
                <a:spcPts val="3600"/>
              </a:spcBef>
            </a:pPr>
            <a:r>
              <a:rPr lang="en-US" altLang="en-US" sz="2800" smtClean="0">
                <a:latin typeface="Arial" charset="0"/>
                <a:ea typeface="ＭＳ Ｐゴシック" charset="-128"/>
              </a:rPr>
              <a:t>Giving advice</a:t>
            </a:r>
          </a:p>
          <a:p>
            <a:pPr eaLnBrk="1" hangingPunct="1">
              <a:lnSpc>
                <a:spcPct val="90000"/>
              </a:lnSpc>
              <a:spcBef>
                <a:spcPts val="3600"/>
              </a:spcBef>
            </a:pPr>
            <a:r>
              <a:rPr lang="en-US" altLang="en-US" sz="2800" smtClean="0">
                <a:latin typeface="Arial" charset="0"/>
                <a:ea typeface="ＭＳ Ｐゴシック" charset="-128"/>
              </a:rPr>
              <a:t>Interrupting with your experience</a:t>
            </a:r>
          </a:p>
          <a:p>
            <a:pPr eaLnBrk="1" hangingPunct="1">
              <a:lnSpc>
                <a:spcPct val="90000"/>
              </a:lnSpc>
              <a:spcBef>
                <a:spcPts val="3600"/>
              </a:spcBef>
            </a:pPr>
            <a:r>
              <a:rPr lang="en-US" altLang="en-US" sz="2800" smtClean="0">
                <a:latin typeface="Arial" charset="0"/>
                <a:ea typeface="ＭＳ Ｐゴシック" charset="-128"/>
              </a:rPr>
              <a:t>Closed body language</a:t>
            </a:r>
          </a:p>
          <a:p>
            <a:pPr eaLnBrk="1" hangingPunct="1">
              <a:lnSpc>
                <a:spcPct val="90000"/>
              </a:lnSpc>
              <a:spcBef>
                <a:spcPts val="3000"/>
              </a:spcBef>
            </a:pPr>
            <a:endParaRPr lang="en-US" altLang="en-US" sz="2800" smtClean="0">
              <a:latin typeface="Arial" charset="0"/>
              <a:ea typeface="ＭＳ Ｐゴシック" charset="-128"/>
            </a:endParaRPr>
          </a:p>
          <a:p>
            <a:pPr eaLnBrk="1" hangingPunct="1">
              <a:lnSpc>
                <a:spcPct val="90000"/>
              </a:lnSpc>
            </a:pPr>
            <a:endParaRPr lang="en-US" altLang="en-US" sz="2800" smtClean="0">
              <a:latin typeface="Arial" charset="0"/>
              <a:ea typeface="ＭＳ Ｐゴシック" charset="-128"/>
            </a:endParaRPr>
          </a:p>
          <a:p>
            <a:pPr eaLnBrk="1" hangingPunct="1">
              <a:lnSpc>
                <a:spcPct val="90000"/>
              </a:lnSpc>
            </a:pPr>
            <a:endParaRPr lang="en-US" altLang="en-US" sz="2800" smtClean="0">
              <a:latin typeface="Arial" charset="0"/>
              <a:ea typeface="ＭＳ Ｐゴシック" charset="-128"/>
            </a:endParaRPr>
          </a:p>
          <a:p>
            <a:pPr eaLnBrk="1" hangingPunct="1">
              <a:lnSpc>
                <a:spcPct val="90000"/>
              </a:lnSpc>
            </a:pPr>
            <a:endParaRPr lang="en-US" altLang="en-US" sz="2800" i="1" smtClean="0">
              <a:latin typeface="Arial" charset="0"/>
              <a:ea typeface="ＭＳ Ｐゴシック" charset="-128"/>
            </a:endParaRPr>
          </a:p>
          <a:p>
            <a:pPr eaLnBrk="1" hangingPunct="1">
              <a:lnSpc>
                <a:spcPct val="90000"/>
              </a:lnSpc>
            </a:pPr>
            <a:endParaRPr lang="en-US" altLang="en-US" sz="2800" smtClean="0">
              <a:latin typeface="Arial" charset="0"/>
              <a:ea typeface="ＭＳ Ｐゴシック" charset="-128"/>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3"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27" name="Rectangle 2"/>
          <p:cNvSpPr>
            <a:spLocks noGrp="1"/>
          </p:cNvSpPr>
          <p:nvPr>
            <p:ph type="title" idx="4294967295"/>
          </p:nvPr>
        </p:nvSpPr>
        <p:spPr>
          <a:xfrm>
            <a:off x="457200" y="274638"/>
            <a:ext cx="7772400" cy="868362"/>
          </a:xfrm>
        </p:spPr>
        <p:txBody>
          <a:bodyPr/>
          <a:lstStyle/>
          <a:p>
            <a:pPr eaLnBrk="1" hangingPunct="1"/>
            <a:r>
              <a:rPr lang="en-US" altLang="en-US" smtClean="0">
                <a:latin typeface="Arial" charset="0"/>
                <a:ea typeface="ＭＳ Ｐゴシック" charset="-128"/>
              </a:rPr>
              <a:t>Paraphrasing</a:t>
            </a:r>
          </a:p>
        </p:txBody>
      </p:sp>
      <p:sp>
        <p:nvSpPr>
          <p:cNvPr id="129028" name="Rectangle 3"/>
          <p:cNvSpPr>
            <a:spLocks noGrp="1"/>
          </p:cNvSpPr>
          <p:nvPr>
            <p:ph idx="4294967295"/>
          </p:nvPr>
        </p:nvSpPr>
        <p:spPr>
          <a:xfrm>
            <a:off x="533400" y="1447800"/>
            <a:ext cx="7696200" cy="4830763"/>
          </a:xfrm>
        </p:spPr>
        <p:txBody>
          <a:bodyPr/>
          <a:lstStyle/>
          <a:p>
            <a:pPr eaLnBrk="1" hangingPunct="1">
              <a:spcBef>
                <a:spcPts val="3600"/>
              </a:spcBef>
            </a:pPr>
            <a:r>
              <a:rPr lang="en-US" altLang="en-US" sz="2800" b="1" smtClean="0">
                <a:latin typeface="Arial" charset="0"/>
                <a:ea typeface="ＭＳ Ｐゴシック" charset="-128"/>
              </a:rPr>
              <a:t>Sounds like </a:t>
            </a:r>
            <a:r>
              <a:rPr lang="en-US" altLang="en-US" sz="2800" smtClean="0">
                <a:latin typeface="Arial" charset="0"/>
                <a:ea typeface="ＭＳ Ｐゴシック" charset="-128"/>
              </a:rPr>
              <a:t>you</a:t>
            </a:r>
            <a:r>
              <a:rPr lang="ja-JP" altLang="en-US" sz="2800" smtClean="0">
                <a:latin typeface="Arial" charset="0"/>
                <a:ea typeface="ＭＳ Ｐゴシック" charset="-128"/>
              </a:rPr>
              <a:t>’</a:t>
            </a:r>
            <a:r>
              <a:rPr lang="en-US" altLang="ja-JP" sz="2800" smtClean="0">
                <a:latin typeface="Arial" charset="0"/>
                <a:ea typeface="ＭＳ Ｐゴシック" charset="-128"/>
              </a:rPr>
              <a:t>re feeling pretty overwhelmed.</a:t>
            </a:r>
          </a:p>
          <a:p>
            <a:pPr eaLnBrk="1" hangingPunct="1">
              <a:spcBef>
                <a:spcPts val="3600"/>
              </a:spcBef>
            </a:pPr>
            <a:r>
              <a:rPr lang="en-US" altLang="en-US" sz="2800" b="1" smtClean="0">
                <a:latin typeface="Arial" charset="0"/>
                <a:ea typeface="ＭＳ Ｐゴシック" charset="-128"/>
              </a:rPr>
              <a:t>Sounds like </a:t>
            </a:r>
            <a:r>
              <a:rPr lang="en-US" altLang="en-US" sz="2800" smtClean="0">
                <a:latin typeface="Arial" charset="0"/>
                <a:ea typeface="ＭＳ Ｐゴシック" charset="-128"/>
              </a:rPr>
              <a:t>you</a:t>
            </a:r>
            <a:r>
              <a:rPr lang="ja-JP" altLang="en-US" sz="2800" smtClean="0">
                <a:latin typeface="Arial" charset="0"/>
                <a:ea typeface="ＭＳ Ｐゴシック" charset="-128"/>
              </a:rPr>
              <a:t>’</a:t>
            </a:r>
            <a:r>
              <a:rPr lang="en-US" altLang="ja-JP" sz="2800" smtClean="0">
                <a:latin typeface="Arial" charset="0"/>
                <a:ea typeface="ＭＳ Ｐゴシック" charset="-128"/>
              </a:rPr>
              <a:t>ve got a lot on your mind right now.</a:t>
            </a:r>
          </a:p>
          <a:p>
            <a:pPr eaLnBrk="1" hangingPunct="1">
              <a:spcBef>
                <a:spcPts val="3600"/>
              </a:spcBef>
            </a:pPr>
            <a:r>
              <a:rPr lang="en-US" altLang="en-US" sz="2800" b="1" smtClean="0">
                <a:latin typeface="Arial" charset="0"/>
                <a:ea typeface="ＭＳ Ｐゴシック" charset="-128"/>
              </a:rPr>
              <a:t>Sounds like </a:t>
            </a:r>
            <a:r>
              <a:rPr lang="en-US" altLang="en-US" sz="2800" smtClean="0">
                <a:latin typeface="Arial" charset="0"/>
                <a:ea typeface="ＭＳ Ｐゴシック" charset="-128"/>
              </a:rPr>
              <a:t>you</a:t>
            </a:r>
            <a:r>
              <a:rPr lang="ja-JP" altLang="en-US" sz="2800" smtClean="0">
                <a:latin typeface="Arial" charset="0"/>
                <a:ea typeface="ＭＳ Ｐゴシック" charset="-128"/>
              </a:rPr>
              <a:t>’</a:t>
            </a:r>
            <a:r>
              <a:rPr lang="en-US" altLang="ja-JP" sz="2800" smtClean="0">
                <a:latin typeface="Arial" charset="0"/>
                <a:ea typeface="ＭＳ Ｐゴシック" charset="-128"/>
              </a:rPr>
              <a:t>ve got the weight of the world on your shoulders.</a:t>
            </a:r>
          </a:p>
          <a:p>
            <a:pPr eaLnBrk="1" hangingPunct="1">
              <a:spcBef>
                <a:spcPts val="3000"/>
              </a:spcBef>
              <a:buFont typeface="Arial" charset="0"/>
              <a:buNone/>
            </a:pPr>
            <a:endParaRPr lang="en-US" altLang="en-US" sz="2800" smtClean="0">
              <a:latin typeface="Arial" charset="0"/>
              <a:ea typeface="ＭＳ Ｐゴシック" charset="-128"/>
            </a:endParaRPr>
          </a:p>
          <a:p>
            <a:pPr eaLnBrk="1" hangingPunct="1"/>
            <a:endParaRPr lang="en-US" altLang="en-US" sz="2800" smtClean="0">
              <a:latin typeface="Arial" charset="0"/>
              <a:ea typeface="ＭＳ Ｐゴシック" charset="-128"/>
            </a:endParaRPr>
          </a:p>
          <a:p>
            <a:pPr eaLnBrk="1" hangingPunct="1"/>
            <a:endParaRPr lang="en-US" altLang="en-US" sz="2800" smtClean="0">
              <a:latin typeface="Arial" charset="0"/>
              <a:ea typeface="ＭＳ Ｐゴシック" charset="-128"/>
            </a:endParaRPr>
          </a:p>
          <a:p>
            <a:pPr eaLnBrk="1" hangingPunct="1"/>
            <a:endParaRPr lang="en-US" altLang="en-US" sz="2800" i="1" smtClean="0">
              <a:latin typeface="Arial" charset="0"/>
              <a:ea typeface="ＭＳ Ｐゴシック" charset="-128"/>
            </a:endParaRPr>
          </a:p>
          <a:p>
            <a:pPr eaLnBrk="1" hangingPunct="1"/>
            <a:endParaRPr lang="en-US" altLang="en-US" sz="2800" smtClean="0">
              <a:latin typeface="Arial" charset="0"/>
              <a:ea typeface="ＭＳ Ｐゴシック" charset="-128"/>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3"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75" name="Rectangle 2"/>
          <p:cNvSpPr>
            <a:spLocks noGrp="1"/>
          </p:cNvSpPr>
          <p:nvPr>
            <p:ph type="title" idx="4294967295"/>
          </p:nvPr>
        </p:nvSpPr>
        <p:spPr>
          <a:xfrm>
            <a:off x="457200" y="274638"/>
            <a:ext cx="7772400" cy="868362"/>
          </a:xfrm>
        </p:spPr>
        <p:txBody>
          <a:bodyPr/>
          <a:lstStyle/>
          <a:p>
            <a:pPr eaLnBrk="1" hangingPunct="1"/>
            <a:r>
              <a:rPr lang="en-US" altLang="en-US" smtClean="0">
                <a:latin typeface="Arial" charset="0"/>
                <a:ea typeface="ＭＳ Ｐゴシック" charset="-128"/>
              </a:rPr>
              <a:t>Paraphrasing</a:t>
            </a:r>
          </a:p>
        </p:txBody>
      </p:sp>
      <p:sp>
        <p:nvSpPr>
          <p:cNvPr id="131076" name="Rectangle 3"/>
          <p:cNvSpPr>
            <a:spLocks noGrp="1"/>
          </p:cNvSpPr>
          <p:nvPr>
            <p:ph idx="4294967295"/>
          </p:nvPr>
        </p:nvSpPr>
        <p:spPr>
          <a:xfrm>
            <a:off x="533400" y="1447800"/>
            <a:ext cx="7696200" cy="4830763"/>
          </a:xfrm>
        </p:spPr>
        <p:txBody>
          <a:bodyPr/>
          <a:lstStyle/>
          <a:p>
            <a:pPr eaLnBrk="1" hangingPunct="1">
              <a:lnSpc>
                <a:spcPts val="3600"/>
              </a:lnSpc>
            </a:pPr>
            <a:r>
              <a:rPr lang="ja-JP" altLang="en-US" sz="2800" smtClean="0">
                <a:latin typeface="Arial" charset="0"/>
                <a:ea typeface="ＭＳ Ｐゴシック" charset="-128"/>
              </a:rPr>
              <a:t>“</a:t>
            </a:r>
            <a:r>
              <a:rPr lang="en-US" altLang="ja-JP" sz="2800" b="1" smtClean="0">
                <a:solidFill>
                  <a:srgbClr val="000000"/>
                </a:solidFill>
                <a:latin typeface="Arial" charset="0"/>
                <a:ea typeface="ＭＳ Ｐゴシック" charset="-128"/>
              </a:rPr>
              <a:t>Sounds like </a:t>
            </a:r>
            <a:r>
              <a:rPr lang="en-US" altLang="ja-JP" sz="2800" smtClean="0">
                <a:solidFill>
                  <a:srgbClr val="000000"/>
                </a:solidFill>
                <a:latin typeface="Arial" charset="0"/>
                <a:ea typeface="ＭＳ Ｐゴシック" charset="-128"/>
              </a:rPr>
              <a:t>you don</a:t>
            </a:r>
            <a:r>
              <a:rPr lang="ja-JP" altLang="en-US" sz="2800" smtClean="0">
                <a:solidFill>
                  <a:srgbClr val="000000"/>
                </a:solidFill>
                <a:latin typeface="Arial" charset="0"/>
                <a:ea typeface="ＭＳ Ｐゴシック" charset="-128"/>
              </a:rPr>
              <a:t>’</a:t>
            </a:r>
            <a:r>
              <a:rPr lang="en-US" altLang="ja-JP" sz="2800" smtClean="0">
                <a:solidFill>
                  <a:srgbClr val="000000"/>
                </a:solidFill>
                <a:latin typeface="Arial" charset="0"/>
                <a:ea typeface="ＭＳ Ｐゴシック" charset="-128"/>
              </a:rPr>
              <a:t>t have much hope that anyone could really understand how you</a:t>
            </a:r>
            <a:r>
              <a:rPr lang="ja-JP" altLang="en-US" sz="2800" smtClean="0">
                <a:solidFill>
                  <a:srgbClr val="000000"/>
                </a:solidFill>
                <a:latin typeface="Arial" charset="0"/>
                <a:ea typeface="ＭＳ Ｐゴシック" charset="-128"/>
              </a:rPr>
              <a:t>’</a:t>
            </a:r>
            <a:r>
              <a:rPr lang="en-US" altLang="ja-JP" sz="2800" smtClean="0">
                <a:solidFill>
                  <a:srgbClr val="000000"/>
                </a:solidFill>
                <a:latin typeface="Arial" charset="0"/>
                <a:ea typeface="ＭＳ Ｐゴシック" charset="-128"/>
              </a:rPr>
              <a:t>re feeling right now.</a:t>
            </a:r>
            <a:r>
              <a:rPr lang="ja-JP" altLang="en-US" sz="2800" smtClean="0">
                <a:solidFill>
                  <a:srgbClr val="000000"/>
                </a:solidFill>
                <a:latin typeface="Arial" charset="0"/>
                <a:ea typeface="ＭＳ Ｐゴシック" charset="-128"/>
              </a:rPr>
              <a:t>”</a:t>
            </a:r>
            <a:endParaRPr lang="en-US" altLang="ja-JP" sz="2800" smtClean="0">
              <a:solidFill>
                <a:srgbClr val="000000"/>
              </a:solidFill>
              <a:latin typeface="Arial" charset="0"/>
              <a:ea typeface="ＭＳ Ｐゴシック" charset="-128"/>
            </a:endParaRPr>
          </a:p>
          <a:p>
            <a:pPr eaLnBrk="1" hangingPunct="1">
              <a:lnSpc>
                <a:spcPts val="3600"/>
              </a:lnSpc>
            </a:pPr>
            <a:r>
              <a:rPr lang="ja-JP" altLang="en-US" sz="2800" b="1" smtClean="0">
                <a:latin typeface="Arial" charset="0"/>
                <a:ea typeface="ＭＳ Ｐゴシック" charset="-128"/>
              </a:rPr>
              <a:t>“</a:t>
            </a:r>
            <a:r>
              <a:rPr lang="en-US" altLang="ja-JP" sz="2800" b="1" smtClean="0">
                <a:latin typeface="Arial" charset="0"/>
                <a:ea typeface="ＭＳ Ｐゴシック" charset="-128"/>
              </a:rPr>
              <a:t>So what you</a:t>
            </a:r>
            <a:r>
              <a:rPr lang="ja-JP" altLang="en-US" sz="2800" b="1" smtClean="0">
                <a:latin typeface="Arial" charset="0"/>
                <a:ea typeface="ＭＳ Ｐゴシック" charset="-128"/>
              </a:rPr>
              <a:t>’</a:t>
            </a:r>
            <a:r>
              <a:rPr lang="en-US" altLang="ja-JP" sz="2800" b="1" smtClean="0">
                <a:latin typeface="Arial" charset="0"/>
                <a:ea typeface="ＭＳ Ｐゴシック" charset="-128"/>
              </a:rPr>
              <a:t>re saying i</a:t>
            </a:r>
            <a:r>
              <a:rPr lang="en-US" altLang="ja-JP" sz="2800" smtClean="0">
                <a:latin typeface="Arial" charset="0"/>
                <a:ea typeface="ＭＳ Ｐゴシック" charset="-128"/>
              </a:rPr>
              <a:t>s that no one can help you because no one can really understand what you</a:t>
            </a:r>
            <a:r>
              <a:rPr lang="ja-JP" altLang="en-US" sz="2800" smtClean="0">
                <a:latin typeface="Arial" charset="0"/>
                <a:ea typeface="ＭＳ Ｐゴシック" charset="-128"/>
              </a:rPr>
              <a:t>’</a:t>
            </a:r>
            <a:r>
              <a:rPr lang="en-US" altLang="ja-JP" sz="2800" smtClean="0">
                <a:latin typeface="Arial" charset="0"/>
                <a:ea typeface="ＭＳ Ｐゴシック" charset="-128"/>
              </a:rPr>
              <a:t>re going through.</a:t>
            </a:r>
            <a:r>
              <a:rPr lang="ja-JP" altLang="en-US" sz="2800" smtClean="0">
                <a:latin typeface="Arial" charset="0"/>
                <a:ea typeface="ＭＳ Ｐゴシック" charset="-128"/>
              </a:rPr>
              <a:t>”</a:t>
            </a:r>
            <a:endParaRPr lang="en-US" altLang="ja-JP" sz="2800" smtClean="0">
              <a:latin typeface="Arial" charset="0"/>
              <a:ea typeface="ＭＳ Ｐゴシック" charset="-128"/>
            </a:endParaRPr>
          </a:p>
          <a:p>
            <a:pPr eaLnBrk="1" hangingPunct="1">
              <a:lnSpc>
                <a:spcPts val="3600"/>
              </a:lnSpc>
            </a:pPr>
            <a:r>
              <a:rPr lang="ja-JP" altLang="en-US" sz="2800" smtClean="0">
                <a:latin typeface="Arial" charset="0"/>
                <a:ea typeface="ＭＳ Ｐゴシック" charset="-128"/>
              </a:rPr>
              <a:t>“</a:t>
            </a:r>
            <a:r>
              <a:rPr lang="en-US" altLang="ja-JP" sz="2800" b="1" smtClean="0">
                <a:latin typeface="Arial" charset="0"/>
                <a:ea typeface="ＭＳ Ｐゴシック" charset="-128"/>
              </a:rPr>
              <a:t>What I hear you saying is that </a:t>
            </a:r>
            <a:r>
              <a:rPr lang="en-US" altLang="ja-JP" sz="2800" smtClean="0">
                <a:latin typeface="Arial" charset="0"/>
                <a:ea typeface="ＭＳ Ｐゴシック" charset="-128"/>
              </a:rPr>
              <a:t>you feel really misunderstood by the people in your life.</a:t>
            </a:r>
            <a:r>
              <a:rPr lang="ja-JP" altLang="en-US" sz="2800" smtClean="0">
                <a:latin typeface="Arial" charset="0"/>
                <a:ea typeface="ＭＳ Ｐゴシック" charset="-128"/>
              </a:rPr>
              <a:t>”</a:t>
            </a:r>
            <a:endParaRPr lang="en-US" altLang="ja-JP" sz="2800" smtClean="0">
              <a:latin typeface="Arial" charset="0"/>
              <a:ea typeface="ＭＳ Ｐゴシック" charset="-128"/>
            </a:endParaRPr>
          </a:p>
          <a:p>
            <a:pPr eaLnBrk="1" hangingPunct="1">
              <a:spcBef>
                <a:spcPts val="3000"/>
              </a:spcBef>
            </a:pPr>
            <a:endParaRPr lang="en-US" altLang="en-US" sz="2800" smtClean="0">
              <a:latin typeface="Arial" charset="0"/>
              <a:ea typeface="ＭＳ Ｐゴシック" charset="-128"/>
            </a:endParaRPr>
          </a:p>
          <a:p>
            <a:pPr eaLnBrk="1" hangingPunct="1"/>
            <a:endParaRPr lang="en-US" altLang="en-US" sz="2800" smtClean="0">
              <a:latin typeface="Arial" charset="0"/>
              <a:ea typeface="ＭＳ Ｐゴシック" charset="-128"/>
            </a:endParaRPr>
          </a:p>
          <a:p>
            <a:pPr eaLnBrk="1" hangingPunct="1"/>
            <a:endParaRPr lang="en-US" altLang="en-US" sz="2800" smtClean="0">
              <a:latin typeface="Arial" charset="0"/>
              <a:ea typeface="ＭＳ Ｐゴシック" charset="-128"/>
            </a:endParaRPr>
          </a:p>
          <a:p>
            <a:pPr eaLnBrk="1" hangingPunct="1"/>
            <a:endParaRPr lang="en-US" altLang="en-US" sz="2800" i="1" smtClean="0">
              <a:latin typeface="Arial" charset="0"/>
              <a:ea typeface="ＭＳ Ｐゴシック" charset="-128"/>
            </a:endParaRPr>
          </a:p>
          <a:p>
            <a:pPr eaLnBrk="1" hangingPunct="1"/>
            <a:endParaRPr lang="en-US" altLang="en-US" sz="2800" smtClean="0">
              <a:latin typeface="Arial" charset="0"/>
              <a:ea typeface="ＭＳ Ｐゴシック" charset="-128"/>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3"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23" name="Rectangle 2"/>
          <p:cNvSpPr>
            <a:spLocks noGrp="1"/>
          </p:cNvSpPr>
          <p:nvPr>
            <p:ph type="title" idx="4294967295"/>
          </p:nvPr>
        </p:nvSpPr>
        <p:spPr>
          <a:xfrm>
            <a:off x="457200" y="274638"/>
            <a:ext cx="7772400" cy="944562"/>
          </a:xfrm>
        </p:spPr>
        <p:txBody>
          <a:bodyPr/>
          <a:lstStyle/>
          <a:p>
            <a:pPr eaLnBrk="1" hangingPunct="1"/>
            <a:r>
              <a:rPr lang="en-US" altLang="en-US" smtClean="0">
                <a:latin typeface="Arial" charset="0"/>
                <a:ea typeface="ＭＳ Ｐゴシック" charset="-128"/>
              </a:rPr>
              <a:t> Paraphrase and Acknowledge</a:t>
            </a:r>
          </a:p>
        </p:txBody>
      </p:sp>
      <p:sp>
        <p:nvSpPr>
          <p:cNvPr id="133124" name="Rectangle 3"/>
          <p:cNvSpPr>
            <a:spLocks noGrp="1"/>
          </p:cNvSpPr>
          <p:nvPr>
            <p:ph idx="4294967295"/>
          </p:nvPr>
        </p:nvSpPr>
        <p:spPr>
          <a:xfrm>
            <a:off x="457200" y="1447800"/>
            <a:ext cx="7772400" cy="4678363"/>
          </a:xfrm>
        </p:spPr>
        <p:txBody>
          <a:bodyPr/>
          <a:lstStyle/>
          <a:p>
            <a:pPr marL="0" indent="0" algn="ctr" eaLnBrk="1" hangingPunct="1">
              <a:buFont typeface="Arial" charset="0"/>
              <a:buNone/>
            </a:pPr>
            <a:r>
              <a:rPr lang="en-US" altLang="en-US" sz="2800" smtClean="0">
                <a:latin typeface="Arial" charset="0"/>
                <a:ea typeface="ＭＳ Ｐゴシック" charset="-128"/>
              </a:rPr>
              <a:t>Paraphrase</a:t>
            </a:r>
          </a:p>
          <a:p>
            <a:pPr marL="0" indent="0" algn="ctr" eaLnBrk="1" hangingPunct="1">
              <a:buFont typeface="Arial" charset="0"/>
              <a:buNone/>
            </a:pPr>
            <a:endParaRPr lang="en-US" altLang="en-US" sz="2800" smtClean="0">
              <a:latin typeface="Arial" charset="0"/>
              <a:ea typeface="ＭＳ Ｐゴシック" charset="-128"/>
            </a:endParaRPr>
          </a:p>
          <a:p>
            <a:pPr marL="0" indent="0" eaLnBrk="1" hangingPunct="1">
              <a:buFont typeface="Arial" charset="0"/>
              <a:buNone/>
            </a:pPr>
            <a:r>
              <a:rPr lang="ja-JP" altLang="en-US" smtClean="0">
                <a:latin typeface="Arial" charset="0"/>
                <a:ea typeface="ＭＳ Ｐゴシック" charset="-128"/>
              </a:rPr>
              <a:t>“</a:t>
            </a:r>
            <a:r>
              <a:rPr lang="en-US" altLang="ja-JP" b="1" smtClean="0">
                <a:latin typeface="Arial" charset="0"/>
                <a:ea typeface="ＭＳ Ｐゴシック" charset="-128"/>
              </a:rPr>
              <a:t>It sounds like</a:t>
            </a:r>
            <a:r>
              <a:rPr lang="en-US" altLang="ja-JP" smtClean="0">
                <a:latin typeface="Arial" charset="0"/>
                <a:ea typeface="ＭＳ Ｐゴシック" charset="-128"/>
              </a:rPr>
              <a:t> you are really frustrated.</a:t>
            </a:r>
            <a:r>
              <a:rPr lang="ja-JP" altLang="en-US" smtClean="0">
                <a:latin typeface="Arial" charset="0"/>
                <a:ea typeface="ＭＳ Ｐゴシック" charset="-128"/>
              </a:rPr>
              <a:t>”</a:t>
            </a:r>
            <a:endParaRPr lang="en-US" altLang="ja-JP" smtClean="0">
              <a:latin typeface="Arial" charset="0"/>
              <a:ea typeface="ＭＳ Ｐゴシック" charset="-128"/>
            </a:endParaRPr>
          </a:p>
          <a:p>
            <a:pPr marL="0" indent="0" eaLnBrk="1" hangingPunct="1">
              <a:buFont typeface="Arial" charset="0"/>
              <a:buNone/>
            </a:pPr>
            <a:r>
              <a:rPr lang="en-US" altLang="en-US" smtClean="0">
                <a:latin typeface="Arial" charset="0"/>
                <a:ea typeface="ＭＳ Ｐゴシック" charset="-128"/>
              </a:rPr>
              <a:t> </a:t>
            </a:r>
          </a:p>
          <a:p>
            <a:pPr marL="0" indent="0" eaLnBrk="1" hangingPunct="1">
              <a:buFont typeface="Arial" charset="0"/>
              <a:buNone/>
            </a:pPr>
            <a:r>
              <a:rPr lang="en-US" altLang="en-US" sz="2800" smtClean="0">
                <a:solidFill>
                  <a:srgbClr val="000000"/>
                </a:solidFill>
                <a:latin typeface="Arial" charset="0"/>
                <a:ea typeface="ＭＳ Ｐゴシック" charset="-128"/>
              </a:rPr>
              <a:t>… and Acknowledge the youth</a:t>
            </a:r>
            <a:r>
              <a:rPr lang="ja-JP" altLang="en-US" sz="2800" smtClean="0">
                <a:solidFill>
                  <a:srgbClr val="000000"/>
                </a:solidFill>
                <a:latin typeface="Arial" charset="0"/>
                <a:ea typeface="ＭＳ Ｐゴシック" charset="-128"/>
              </a:rPr>
              <a:t>’</a:t>
            </a:r>
            <a:r>
              <a:rPr lang="en-US" altLang="ja-JP" sz="2800" smtClean="0">
                <a:solidFill>
                  <a:srgbClr val="000000"/>
                </a:solidFill>
                <a:latin typeface="Arial" charset="0"/>
                <a:ea typeface="ＭＳ Ｐゴシック" charset="-128"/>
              </a:rPr>
              <a:t>s feelings…</a:t>
            </a:r>
          </a:p>
          <a:p>
            <a:pPr marL="0" indent="0" eaLnBrk="1" hangingPunct="1">
              <a:buFont typeface="Arial" charset="0"/>
              <a:buNone/>
            </a:pPr>
            <a:r>
              <a:rPr lang="en-US" altLang="en-US" smtClean="0">
                <a:latin typeface="Arial" charset="0"/>
                <a:ea typeface="ＭＳ Ｐゴシック" charset="-128"/>
              </a:rPr>
              <a:t/>
            </a:r>
            <a:br>
              <a:rPr lang="en-US" altLang="en-US" smtClean="0">
                <a:latin typeface="Arial" charset="0"/>
                <a:ea typeface="ＭＳ Ｐゴシック" charset="-128"/>
              </a:rPr>
            </a:br>
            <a:r>
              <a:rPr lang="ja-JP" altLang="en-US" smtClean="0">
                <a:latin typeface="Arial" charset="0"/>
                <a:ea typeface="ＭＳ Ｐゴシック" charset="-128"/>
              </a:rPr>
              <a:t>“</a:t>
            </a:r>
            <a:r>
              <a:rPr lang="en-US" altLang="ja-JP" b="1" smtClean="0">
                <a:latin typeface="Arial" charset="0"/>
                <a:ea typeface="ＭＳ Ｐゴシック" charset="-128"/>
              </a:rPr>
              <a:t>I</a:t>
            </a:r>
            <a:r>
              <a:rPr lang="ja-JP" altLang="en-US" b="1" smtClean="0">
                <a:latin typeface="Arial" charset="0"/>
                <a:ea typeface="ＭＳ Ｐゴシック" charset="-128"/>
              </a:rPr>
              <a:t>’</a:t>
            </a:r>
            <a:r>
              <a:rPr lang="en-US" altLang="ja-JP" b="1" smtClean="0">
                <a:latin typeface="Arial" charset="0"/>
                <a:ea typeface="ＭＳ Ｐゴシック" charset="-128"/>
              </a:rPr>
              <a:t>m sorry</a:t>
            </a:r>
            <a:r>
              <a:rPr lang="en-US" altLang="ja-JP" smtClean="0">
                <a:latin typeface="Arial" charset="0"/>
                <a:ea typeface="ＭＳ Ｐゴシック" charset="-128"/>
              </a:rPr>
              <a:t> you</a:t>
            </a:r>
            <a:r>
              <a:rPr lang="ja-JP" altLang="en-US" smtClean="0">
                <a:latin typeface="Arial" charset="0"/>
                <a:ea typeface="ＭＳ Ｐゴシック" charset="-128"/>
              </a:rPr>
              <a:t>’</a:t>
            </a:r>
            <a:r>
              <a:rPr lang="en-US" altLang="ja-JP" smtClean="0">
                <a:latin typeface="Arial" charset="0"/>
                <a:ea typeface="ＭＳ Ｐゴシック" charset="-128"/>
              </a:rPr>
              <a:t>re in so much pain.</a:t>
            </a:r>
            <a:r>
              <a:rPr lang="ja-JP" altLang="en-US" smtClean="0">
                <a:latin typeface="Arial" charset="0"/>
                <a:ea typeface="ＭＳ Ｐゴシック" charset="-128"/>
              </a:rPr>
              <a:t>”</a:t>
            </a:r>
            <a:endParaRPr lang="en-US" altLang="ja-JP" smtClean="0">
              <a:latin typeface="Arial" charset="0"/>
              <a:ea typeface="ＭＳ Ｐゴシック" charset="-128"/>
            </a:endParaRPr>
          </a:p>
          <a:p>
            <a:pPr marL="0" indent="0" eaLnBrk="1" hangingPunct="1">
              <a:buFont typeface="Arial" charset="0"/>
              <a:buNone/>
            </a:pPr>
            <a:r>
              <a:rPr lang="ja-JP" altLang="en-US" smtClean="0">
                <a:latin typeface="Arial" charset="0"/>
                <a:ea typeface="ＭＳ Ｐゴシック" charset="-128"/>
              </a:rPr>
              <a:t>“</a:t>
            </a:r>
            <a:r>
              <a:rPr lang="en-US" altLang="ja-JP" b="1" smtClean="0">
                <a:latin typeface="Arial" charset="0"/>
                <a:ea typeface="ＭＳ Ｐゴシック" charset="-128"/>
              </a:rPr>
              <a:t>I can see </a:t>
            </a:r>
            <a:r>
              <a:rPr lang="en-US" altLang="ja-JP" smtClean="0">
                <a:latin typeface="Arial" charset="0"/>
                <a:ea typeface="ＭＳ Ｐゴシック" charset="-128"/>
              </a:rPr>
              <a:t>why you would feel that way.</a:t>
            </a:r>
            <a:r>
              <a:rPr lang="ja-JP" altLang="en-US" smtClean="0">
                <a:latin typeface="Arial" charset="0"/>
                <a:ea typeface="ＭＳ Ｐゴシック" charset="-128"/>
              </a:rPr>
              <a:t>”</a:t>
            </a:r>
            <a:endParaRPr lang="en-US" altLang="ja-JP" smtClean="0">
              <a:latin typeface="Arial" charset="0"/>
              <a:ea typeface="ＭＳ Ｐゴシック" charset="-128"/>
            </a:endParaRPr>
          </a:p>
          <a:p>
            <a:pPr marL="0" indent="0" eaLnBrk="1" hangingPunct="1">
              <a:buFont typeface="Arial" charset="0"/>
              <a:buNone/>
            </a:pPr>
            <a:endParaRPr lang="en-US" altLang="en-US" smtClean="0">
              <a:latin typeface="Arial" charset="0"/>
              <a:ea typeface="ＭＳ Ｐゴシック" charset="-128"/>
            </a:endParaRPr>
          </a:p>
          <a:p>
            <a:pPr marL="0" indent="0" eaLnBrk="1" hangingPunct="1">
              <a:buFont typeface="Arial" charset="0"/>
              <a:buNone/>
            </a:pPr>
            <a:endParaRPr lang="en-US" altLang="en-US" smtClean="0">
              <a:latin typeface="Arial" charset="0"/>
              <a:ea typeface="ＭＳ Ｐゴシック" charset="-128"/>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TSPN_SecondGlances_Assess.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25" y="0"/>
            <a:ext cx="9070975" cy="691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3"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19" name="Rectangle 2"/>
          <p:cNvSpPr>
            <a:spLocks noGrp="1"/>
          </p:cNvSpPr>
          <p:nvPr>
            <p:ph type="title" idx="4294967295"/>
          </p:nvPr>
        </p:nvSpPr>
        <p:spPr>
          <a:xfrm>
            <a:off x="457200" y="381000"/>
            <a:ext cx="7772400" cy="762000"/>
          </a:xfrm>
        </p:spPr>
        <p:txBody>
          <a:bodyPr/>
          <a:lstStyle/>
          <a:p>
            <a:pPr eaLnBrk="1" hangingPunct="1"/>
            <a:r>
              <a:rPr lang="en-US" altLang="en-US" smtClean="0">
                <a:latin typeface="Arial" charset="0"/>
                <a:ea typeface="ＭＳ Ｐゴシック" charset="-128"/>
              </a:rPr>
              <a:t>Asking about Suicide</a:t>
            </a:r>
          </a:p>
        </p:txBody>
      </p:sp>
      <p:sp>
        <p:nvSpPr>
          <p:cNvPr id="137220" name="Rectangle 3"/>
          <p:cNvSpPr>
            <a:spLocks noGrp="1"/>
          </p:cNvSpPr>
          <p:nvPr>
            <p:ph idx="4294967295"/>
          </p:nvPr>
        </p:nvSpPr>
        <p:spPr>
          <a:xfrm>
            <a:off x="457200" y="1295400"/>
            <a:ext cx="7772400" cy="4830763"/>
          </a:xfrm>
        </p:spPr>
        <p:txBody>
          <a:bodyPr/>
          <a:lstStyle/>
          <a:p>
            <a:pPr eaLnBrk="1" hangingPunct="1"/>
            <a:r>
              <a:rPr lang="en-US" altLang="en-US" sz="2800" smtClean="0">
                <a:latin typeface="Arial" charset="0"/>
                <a:ea typeface="ＭＳ Ｐゴシック" charset="-128"/>
              </a:rPr>
              <a:t>Are you thinking about suicide?</a:t>
            </a:r>
          </a:p>
          <a:p>
            <a:pPr eaLnBrk="1" hangingPunct="1"/>
            <a:r>
              <a:rPr lang="en-US" altLang="en-US" sz="2800" smtClean="0">
                <a:latin typeface="Arial" charset="0"/>
                <a:ea typeface="ＭＳ Ｐゴシック" charset="-128"/>
              </a:rPr>
              <a:t>Are you thinking about killing yourself?</a:t>
            </a:r>
          </a:p>
          <a:p>
            <a:pPr eaLnBrk="1" hangingPunct="1"/>
            <a:r>
              <a:rPr lang="en-US" altLang="en-US" sz="2800" smtClean="0">
                <a:latin typeface="Arial" charset="0"/>
                <a:ea typeface="ＭＳ Ｐゴシック" charset="-128"/>
              </a:rPr>
              <a:t>Sometimes when people (insert warning sign here), they might be thinking about suicide. Are you?</a:t>
            </a:r>
          </a:p>
          <a:p>
            <a:pPr eaLnBrk="1" hangingPunct="1"/>
            <a:r>
              <a:rPr lang="en-US" altLang="en-US" sz="2800" smtClean="0">
                <a:latin typeface="Arial" charset="0"/>
                <a:ea typeface="ＭＳ Ｐゴシック" charset="-128"/>
              </a:rPr>
              <a:t>You have a (court date) coming up and (you just said you can</a:t>
            </a:r>
            <a:r>
              <a:rPr lang="ja-JP" altLang="en-US" sz="2800" smtClean="0">
                <a:latin typeface="Arial" charset="0"/>
                <a:ea typeface="ＭＳ Ｐゴシック" charset="-128"/>
              </a:rPr>
              <a:t>’</a:t>
            </a:r>
            <a:r>
              <a:rPr lang="en-US" altLang="ja-JP" sz="2800" smtClean="0">
                <a:latin typeface="Arial" charset="0"/>
                <a:ea typeface="ＭＳ Ｐゴシック" charset="-128"/>
              </a:rPr>
              <a:t>t take it anymore). Are you thinking about suicide?</a:t>
            </a:r>
            <a:r>
              <a:rPr lang="ja-JP" altLang="en-US" sz="2800" smtClean="0">
                <a:latin typeface="Arial" charset="0"/>
                <a:ea typeface="ＭＳ Ｐゴシック" charset="-128"/>
              </a:rPr>
              <a:t>”</a:t>
            </a:r>
          </a:p>
          <a:p>
            <a:pPr eaLnBrk="1" hangingPunct="1"/>
            <a:r>
              <a:rPr lang="en-US" altLang="en-US" sz="2800" smtClean="0">
                <a:latin typeface="Arial" charset="0"/>
                <a:ea typeface="ＭＳ Ｐゴシック" charset="-128"/>
              </a:rPr>
              <a:t>Ask at least twice, specifically inquiring: “Are you thinking of killing yourself?; Ending your life, etc.”</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p:cNvSpPr>
          <p:nvPr>
            <p:ph type="ctrTitle" idx="4294967295"/>
          </p:nvPr>
        </p:nvSpPr>
        <p:spPr>
          <a:xfrm>
            <a:off x="457200" y="388938"/>
            <a:ext cx="7772400" cy="644525"/>
          </a:xfrm>
        </p:spPr>
        <p:txBody>
          <a:bodyPr/>
          <a:lstStyle/>
          <a:p>
            <a:pPr eaLnBrk="1" hangingPunct="1"/>
            <a:r>
              <a:rPr lang="en-US" altLang="en-US" smtClean="0">
                <a:solidFill>
                  <a:schemeClr val="bg1"/>
                </a:solidFill>
                <a:latin typeface="Arial" charset="0"/>
                <a:ea typeface="ＭＳ Ｐゴシック" charset="-128"/>
              </a:rPr>
              <a:t>Video Segment</a:t>
            </a:r>
          </a:p>
        </p:txBody>
      </p:sp>
      <p:pic>
        <p:nvPicPr>
          <p:cNvPr id="139267" name="Picture 2" descr="Shield of Care Video Slide.eps"/>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268" name="Tricia_-_2.wmv" descr="/Users/katyputnam/Downloads/SOCPPT/Tricia_-_2.wmv">
            <a:hlinkClick r:id="" action="ppaction://media"/>
          </p:cNvPr>
          <p:cNvPicPr>
            <a:picLocks noChangeAspect="1" noChangeArrowheads="1"/>
          </p:cNvPicPr>
          <p:nvPr>
            <a:vide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38200" y="914400"/>
            <a:ext cx="7543800" cy="565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926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139268"/>
                </p:tgtEl>
              </p:cMediaNode>
            </p:video>
            <p:seq concurrent="1" nextAc="seek">
              <p:cTn id="8" restart="whenNotActive" fill="hold" evtFilter="cancelBubble" nodeType="interactiveSeq">
                <p:stCondLst>
                  <p:cond evt="onClick" delay="0">
                    <p:tgtEl>
                      <p:spTgt spid="13926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9268"/>
                                        </p:tgtEl>
                                      </p:cBhvr>
                                    </p:cmd>
                                  </p:childTnLst>
                                </p:cTn>
                              </p:par>
                            </p:childTnLst>
                          </p:cTn>
                        </p:par>
                      </p:childTnLst>
                    </p:cTn>
                  </p:par>
                </p:childTnLst>
              </p:cTn>
              <p:nextCondLst>
                <p:cond evt="onClick" delay="0">
                  <p:tgtEl>
                    <p:spTgt spid="139268"/>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TSPN_SecondGlances_Network.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75" y="0"/>
            <a:ext cx="9064625" cy="691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4"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3" name="Rectangle 2"/>
          <p:cNvSpPr>
            <a:spLocks noGrp="1"/>
          </p:cNvSpPr>
          <p:nvPr>
            <p:ph type="title"/>
          </p:nvPr>
        </p:nvSpPr>
        <p:spPr>
          <a:xfrm>
            <a:off x="457200" y="304800"/>
            <a:ext cx="8229600" cy="914400"/>
          </a:xfrm>
        </p:spPr>
        <p:txBody>
          <a:bodyPr/>
          <a:lstStyle/>
          <a:p>
            <a:pPr eaLnBrk="1" hangingPunct="1"/>
            <a:r>
              <a:rPr lang="en-US" altLang="en-US" smtClean="0">
                <a:latin typeface="Arial" charset="0"/>
                <a:ea typeface="ＭＳ Ｐゴシック" charset="-128"/>
              </a:rPr>
              <a:t> Privacy Considerations</a:t>
            </a:r>
          </a:p>
        </p:txBody>
      </p:sp>
      <p:sp>
        <p:nvSpPr>
          <p:cNvPr id="143364" name="TextBox 1"/>
          <p:cNvSpPr txBox="1">
            <a:spLocks noChangeArrowheads="1"/>
          </p:cNvSpPr>
          <p:nvPr/>
        </p:nvSpPr>
        <p:spPr bwMode="auto">
          <a:xfrm>
            <a:off x="533400" y="1454150"/>
            <a:ext cx="73152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n-US" altLang="en-US" sz="2200"/>
          </a:p>
          <a:p>
            <a:pPr eaLnBrk="1" hangingPunct="1"/>
            <a:r>
              <a:rPr lang="en-US" altLang="en-US" sz="3200"/>
              <a:t>HIPAA </a:t>
            </a:r>
            <a:r>
              <a:rPr lang="en-US" altLang="en-US" sz="3200" b="1" i="1"/>
              <a:t>permits</a:t>
            </a:r>
            <a:r>
              <a:rPr lang="en-US" altLang="en-US" sz="3200"/>
              <a:t> health information to be shared if the information…</a:t>
            </a:r>
          </a:p>
          <a:p>
            <a:pPr eaLnBrk="1" hangingPunct="1"/>
            <a:endParaRPr lang="en-US" altLang="en-US" sz="3200"/>
          </a:p>
          <a:p>
            <a:pPr eaLnBrk="1" hangingPunct="1"/>
            <a:r>
              <a:rPr lang="en-US" altLang="en-US" sz="3200"/>
              <a:t>… is necessary for the provision of health care to the individual, the health and safety of the inmate, and other inmates.</a:t>
            </a:r>
          </a:p>
          <a:p>
            <a:pPr eaLnBrk="1" hangingPunct="1"/>
            <a:endParaRPr lang="en-US" altLang="en-US" sz="1800"/>
          </a:p>
          <a:p>
            <a:pPr eaLnBrk="1" hangingPunct="1"/>
            <a:endParaRPr lang="en-US" altLang="en-US" sz="1800"/>
          </a:p>
          <a:p>
            <a:pPr eaLnBrk="1" hangingPunct="1">
              <a:buFont typeface="Arial" charset="0"/>
              <a:buChar char="•"/>
            </a:pPr>
            <a:endParaRPr lang="en-US" altLang="en-US" sz="1800"/>
          </a:p>
        </p:txBody>
      </p:sp>
      <p:sp>
        <p:nvSpPr>
          <p:cNvPr id="143365" name="TextBox 2"/>
          <p:cNvSpPr txBox="1">
            <a:spLocks noChangeArrowheads="1"/>
          </p:cNvSpPr>
          <p:nvPr/>
        </p:nvSpPr>
        <p:spPr bwMode="auto">
          <a:xfrm>
            <a:off x="6096000" y="5884863"/>
            <a:ext cx="1638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800"/>
              <a:t>(Hayes, 2008)</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4"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1" name="Title 1"/>
          <p:cNvSpPr>
            <a:spLocks noGrp="1"/>
          </p:cNvSpPr>
          <p:nvPr>
            <p:ph type="title"/>
          </p:nvPr>
        </p:nvSpPr>
        <p:spPr>
          <a:xfrm>
            <a:off x="457200" y="388938"/>
            <a:ext cx="8229600" cy="644525"/>
          </a:xfrm>
        </p:spPr>
        <p:txBody>
          <a:bodyPr/>
          <a:lstStyle/>
          <a:p>
            <a:pPr eaLnBrk="1" hangingPunct="1"/>
            <a:r>
              <a:rPr lang="en-US" altLang="en-US" smtClean="0">
                <a:latin typeface="Arial" charset="0"/>
                <a:ea typeface="ＭＳ Ｐゴシック" charset="-128"/>
              </a:rPr>
              <a:t>Working as a Team</a:t>
            </a:r>
          </a:p>
        </p:txBody>
      </p:sp>
      <p:sp>
        <p:nvSpPr>
          <p:cNvPr id="145412" name="Content Placeholder 2"/>
          <p:cNvSpPr>
            <a:spLocks noGrp="1"/>
          </p:cNvSpPr>
          <p:nvPr>
            <p:ph idx="1"/>
          </p:nvPr>
        </p:nvSpPr>
        <p:spPr>
          <a:xfrm>
            <a:off x="457200" y="1185863"/>
            <a:ext cx="7747000" cy="4940300"/>
          </a:xfrm>
        </p:spPr>
        <p:txBody>
          <a:bodyPr/>
          <a:lstStyle/>
          <a:p>
            <a:pPr eaLnBrk="1" hangingPunct="1"/>
            <a:r>
              <a:rPr lang="en-US" altLang="en-US" sz="2600" smtClean="0">
                <a:latin typeface="Arial" charset="0"/>
                <a:ea typeface="ＭＳ Ｐゴシック" charset="-128"/>
              </a:rPr>
              <a:t>Communicate!</a:t>
            </a:r>
          </a:p>
          <a:p>
            <a:pPr eaLnBrk="1" hangingPunct="1"/>
            <a:r>
              <a:rPr lang="en-US" altLang="en-US" sz="2600" smtClean="0">
                <a:latin typeface="Arial" charset="0"/>
                <a:ea typeface="ＭＳ Ｐゴシック" charset="-128"/>
              </a:rPr>
              <a:t>Avoid getting stuck in traditional clinical v. custodial roles in regard to suicide prevention.</a:t>
            </a:r>
          </a:p>
          <a:p>
            <a:pPr eaLnBrk="1" hangingPunct="1"/>
            <a:r>
              <a:rPr lang="en-US" altLang="en-US" sz="2600" smtClean="0">
                <a:latin typeface="Arial" charset="0"/>
                <a:ea typeface="ＭＳ Ｐゴシック" charset="-128"/>
              </a:rPr>
              <a:t>Recognize concerns of support staff.</a:t>
            </a:r>
          </a:p>
          <a:p>
            <a:pPr eaLnBrk="1" hangingPunct="1"/>
            <a:r>
              <a:rPr lang="en-US" altLang="en-US" sz="2600" smtClean="0">
                <a:latin typeface="Arial" charset="0"/>
                <a:ea typeface="ＭＳ Ｐゴシック" charset="-128"/>
              </a:rPr>
              <a:t>Information related to suicide risk that deals with the </a:t>
            </a:r>
            <a:r>
              <a:rPr lang="ja-JP" altLang="en-US" sz="2600" smtClean="0">
                <a:latin typeface="Arial" charset="0"/>
                <a:ea typeface="ＭＳ Ｐゴシック" charset="-128"/>
              </a:rPr>
              <a:t>“</a:t>
            </a:r>
            <a:r>
              <a:rPr lang="en-US" altLang="ja-JP" sz="2600" smtClean="0">
                <a:latin typeface="Arial" charset="0"/>
                <a:ea typeface="ＭＳ Ｐゴシック" charset="-128"/>
              </a:rPr>
              <a:t>here and now and the immediate future</a:t>
            </a:r>
            <a:r>
              <a:rPr lang="ja-JP" altLang="en-US" sz="2600" smtClean="0">
                <a:latin typeface="Arial" charset="0"/>
                <a:ea typeface="ＭＳ Ｐゴシック" charset="-128"/>
              </a:rPr>
              <a:t>”</a:t>
            </a:r>
            <a:r>
              <a:rPr lang="en-US" altLang="ja-JP" sz="2600" smtClean="0">
                <a:latin typeface="Arial" charset="0"/>
                <a:ea typeface="ＭＳ Ｐゴシック" charset="-128"/>
              </a:rPr>
              <a:t> should be shared freely with those working directly with youth. </a:t>
            </a:r>
          </a:p>
          <a:p>
            <a:pPr eaLnBrk="1" hangingPunct="1"/>
            <a:r>
              <a:rPr lang="en-US" altLang="en-US" sz="2600" smtClean="0">
                <a:latin typeface="Arial" charset="0"/>
                <a:ea typeface="ＭＳ Ｐゴシック" charset="-128"/>
              </a:rPr>
              <a:t>Multidisciplinary team meetings should occur on a regular basis to discuss the status of an inmate placed on precautions.</a:t>
            </a:r>
          </a:p>
          <a:p>
            <a:pPr eaLnBrk="1" hangingPunct="1"/>
            <a:endParaRPr lang="en-US" altLang="en-US" sz="2600" smtClean="0">
              <a:latin typeface="Arial" charset="0"/>
              <a:ea typeface="ＭＳ Ｐゴシック" charset="-128"/>
            </a:endParaRPr>
          </a:p>
          <a:p>
            <a:pPr eaLnBrk="1" hangingPunct="1"/>
            <a:endParaRPr lang="en-US" altLang="en-US" sz="3000" smtClean="0">
              <a:latin typeface="Arial" charset="0"/>
              <a:ea typeface="ＭＳ Ｐゴシック" charset="-128"/>
            </a:endParaRPr>
          </a:p>
        </p:txBody>
      </p:sp>
      <p:sp>
        <p:nvSpPr>
          <p:cNvPr id="145413" name="TextBox 3"/>
          <p:cNvSpPr txBox="1">
            <a:spLocks noChangeArrowheads="1"/>
          </p:cNvSpPr>
          <p:nvPr/>
        </p:nvSpPr>
        <p:spPr bwMode="auto">
          <a:xfrm>
            <a:off x="3352800" y="6248400"/>
            <a:ext cx="5562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800"/>
              <a:t>(WHO 2007; Hayes, 200;/ Lomardo, 1985)</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p:cNvSpPr>
          <p:nvPr>
            <p:ph type="ctrTitle" idx="4294967295"/>
          </p:nvPr>
        </p:nvSpPr>
        <p:spPr>
          <a:xfrm>
            <a:off x="457200" y="388938"/>
            <a:ext cx="7772400" cy="644525"/>
          </a:xfrm>
        </p:spPr>
        <p:txBody>
          <a:bodyPr/>
          <a:lstStyle/>
          <a:p>
            <a:pPr eaLnBrk="1" hangingPunct="1"/>
            <a:r>
              <a:rPr lang="en-US" altLang="en-US" smtClean="0">
                <a:solidFill>
                  <a:schemeClr val="bg1"/>
                </a:solidFill>
                <a:latin typeface="Arial" charset="0"/>
                <a:ea typeface="ＭＳ Ｐゴシック" charset="-128"/>
              </a:rPr>
              <a:t>Video Segment</a:t>
            </a:r>
          </a:p>
        </p:txBody>
      </p:sp>
      <p:pic>
        <p:nvPicPr>
          <p:cNvPr id="147459" name="Picture 2" descr="Shield of Care Video Slide.eps"/>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0" name="Eddie_-_3.wmv" descr="/Users/katyputnam/Downloads/SOCPPT/Eddie_-_3.wmv">
            <a:hlinkClick r:id="" action="ppaction://media"/>
          </p:cNvPr>
          <p:cNvPicPr>
            <a:picLocks noChangeAspect="1" noChangeArrowheads="1"/>
          </p:cNvPicPr>
          <p:nvPr>
            <a:vide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914400" y="914400"/>
            <a:ext cx="7467600" cy="560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746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147460"/>
                </p:tgtEl>
              </p:cMediaNode>
            </p:video>
            <p:seq concurrent="1" nextAc="seek">
              <p:cTn id="8" restart="whenNotActive" fill="hold" evtFilter="cancelBubble" nodeType="interactiveSeq">
                <p:stCondLst>
                  <p:cond evt="onClick" delay="0">
                    <p:tgtEl>
                      <p:spTgt spid="14746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7460"/>
                                        </p:tgtEl>
                                      </p:cBhvr>
                                    </p:cmd>
                                  </p:childTnLst>
                                </p:cTn>
                              </p:par>
                            </p:childTnLst>
                          </p:cTn>
                        </p:par>
                      </p:childTnLst>
                    </p:cTn>
                  </p:par>
                </p:childTnLst>
              </p:cTn>
              <p:nextCondLst>
                <p:cond evt="onClick" delay="0">
                  <p:tgtEl>
                    <p:spTgt spid="147460"/>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4"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07" name="Rectangle 2"/>
          <p:cNvSpPr>
            <a:spLocks noGrp="1"/>
          </p:cNvSpPr>
          <p:nvPr>
            <p:ph type="title"/>
          </p:nvPr>
        </p:nvSpPr>
        <p:spPr>
          <a:xfrm>
            <a:off x="457200" y="388938"/>
            <a:ext cx="8229600" cy="644525"/>
          </a:xfrm>
        </p:spPr>
        <p:txBody>
          <a:bodyPr/>
          <a:lstStyle/>
          <a:p>
            <a:pPr eaLnBrk="1" hangingPunct="1"/>
            <a:r>
              <a:rPr lang="en-US" altLang="en-US" smtClean="0">
                <a:latin typeface="Arial" charset="0"/>
                <a:ea typeface="ＭＳ Ｐゴシック" charset="-128"/>
              </a:rPr>
              <a:t>Reporting</a:t>
            </a:r>
          </a:p>
        </p:txBody>
      </p:sp>
      <p:sp>
        <p:nvSpPr>
          <p:cNvPr id="149508" name="Rectangle 3"/>
          <p:cNvSpPr>
            <a:spLocks noGrp="1"/>
          </p:cNvSpPr>
          <p:nvPr>
            <p:ph idx="1"/>
          </p:nvPr>
        </p:nvSpPr>
        <p:spPr>
          <a:xfrm>
            <a:off x="457200" y="1185863"/>
            <a:ext cx="7747000" cy="4940300"/>
          </a:xfrm>
        </p:spPr>
        <p:txBody>
          <a:bodyPr/>
          <a:lstStyle/>
          <a:p>
            <a:pPr marL="0" indent="0" eaLnBrk="1" hangingPunct="1">
              <a:buFont typeface="Arial" charset="0"/>
              <a:buNone/>
            </a:pPr>
            <a:endParaRPr lang="en-US" altLang="en-US" sz="2400" smtClean="0">
              <a:latin typeface="Arial" charset="0"/>
              <a:ea typeface="ＭＳ Ｐゴシック" charset="-128"/>
            </a:endParaRPr>
          </a:p>
          <a:p>
            <a:pPr marL="0" indent="0" eaLnBrk="1" hangingPunct="1">
              <a:buFont typeface="Arial" charset="0"/>
              <a:buNone/>
            </a:pPr>
            <a:r>
              <a:rPr lang="en-US" altLang="en-US" sz="2400" smtClean="0">
                <a:latin typeface="Arial" charset="0"/>
                <a:ea typeface="ＭＳ Ｐゴシック" charset="-128"/>
              </a:rPr>
              <a:t>In the event of a suicide attempt or suicide… </a:t>
            </a:r>
          </a:p>
          <a:p>
            <a:pPr marL="0" indent="0" eaLnBrk="1" hangingPunct="1">
              <a:buFont typeface="Arial" charset="0"/>
              <a:buNone/>
            </a:pPr>
            <a:r>
              <a:rPr lang="en-US" altLang="en-US" sz="2400" smtClean="0">
                <a:latin typeface="Arial" charset="0"/>
                <a:ea typeface="ＭＳ Ｐゴシック" charset="-128"/>
              </a:rPr>
              <a:t>1. All appropriate staff should be notified through the chain of command.</a:t>
            </a:r>
          </a:p>
          <a:p>
            <a:pPr marL="0" indent="0" eaLnBrk="1" hangingPunct="1">
              <a:buFont typeface="Arial" charset="0"/>
              <a:buNone/>
            </a:pPr>
            <a:r>
              <a:rPr lang="en-US" altLang="en-US" sz="2400" smtClean="0">
                <a:latin typeface="Arial" charset="0"/>
                <a:ea typeface="ＭＳ Ｐゴシック" charset="-128"/>
              </a:rPr>
              <a:t>2. The victim</a:t>
            </a:r>
            <a:r>
              <a:rPr lang="ja-JP" altLang="en-US" sz="2400" smtClean="0">
                <a:latin typeface="Arial" charset="0"/>
                <a:ea typeface="ＭＳ Ｐゴシック" charset="-128"/>
              </a:rPr>
              <a:t>’</a:t>
            </a:r>
            <a:r>
              <a:rPr lang="en-US" altLang="ja-JP" sz="2400" smtClean="0">
                <a:latin typeface="Arial" charset="0"/>
                <a:ea typeface="ＭＳ Ｐゴシック" charset="-128"/>
              </a:rPr>
              <a:t>s family should be notified, as well as appropriate outside authorities. </a:t>
            </a:r>
          </a:p>
          <a:p>
            <a:pPr marL="0" indent="0" eaLnBrk="1" hangingPunct="1">
              <a:buFont typeface="Arial" charset="0"/>
              <a:buNone/>
            </a:pPr>
            <a:r>
              <a:rPr lang="en-US" altLang="en-US" sz="2400" smtClean="0">
                <a:latin typeface="Arial" charset="0"/>
                <a:ea typeface="ＭＳ Ｐゴシック" charset="-128"/>
              </a:rPr>
              <a:t>3. All staff who came into contact with the victim prior to the incident should be required to submit a statement as to their full knowledge of the youth and incident.</a:t>
            </a:r>
          </a:p>
          <a:p>
            <a:pPr marL="0" indent="0" eaLnBrk="1" hangingPunct="1">
              <a:buFont typeface="Arial" charset="0"/>
              <a:buNone/>
            </a:pPr>
            <a:endParaRPr lang="en-US" altLang="en-US" sz="2400" smtClean="0">
              <a:latin typeface="Arial" charset="0"/>
              <a:ea typeface="ＭＳ Ｐゴシック" charset="-128"/>
            </a:endParaRPr>
          </a:p>
          <a:p>
            <a:pPr marL="0" indent="0" eaLnBrk="1" hangingPunct="1">
              <a:buFont typeface="Arial" charset="0"/>
              <a:buNone/>
            </a:pPr>
            <a:endParaRPr lang="en-US" altLang="en-US" sz="2400" smtClean="0">
              <a:latin typeface="Arial" charset="0"/>
              <a:ea typeface="ＭＳ Ｐゴシック" charset="-128"/>
            </a:endParaRPr>
          </a:p>
        </p:txBody>
      </p:sp>
      <p:sp>
        <p:nvSpPr>
          <p:cNvPr id="149509" name="Text Box 6"/>
          <p:cNvSpPr txBox="1">
            <a:spLocks noChangeArrowheads="1"/>
          </p:cNvSpPr>
          <p:nvPr/>
        </p:nvSpPr>
        <p:spPr bwMode="auto">
          <a:xfrm>
            <a:off x="5105400" y="6078538"/>
            <a:ext cx="3581400"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spcBef>
                <a:spcPct val="20000"/>
              </a:spcBef>
              <a:buFont typeface="Arial" charset="0"/>
              <a:buNone/>
            </a:pPr>
            <a:r>
              <a:rPr lang="en-US" altLang="en-US" sz="1800"/>
              <a:t>(Hayes, 2005: JSMHU)</a:t>
            </a:r>
          </a:p>
          <a:p>
            <a:pPr eaLnBrk="1" hangingPunct="1">
              <a:spcBef>
                <a:spcPct val="50000"/>
              </a:spcBef>
            </a:pPr>
            <a:endParaRPr lang="en-US" altLang="en-US" sz="180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4"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55" name="Rectangle 2"/>
          <p:cNvSpPr>
            <a:spLocks noGrp="1"/>
          </p:cNvSpPr>
          <p:nvPr>
            <p:ph type="title" idx="4294967295"/>
          </p:nvPr>
        </p:nvSpPr>
        <p:spPr>
          <a:xfrm>
            <a:off x="457200" y="274638"/>
            <a:ext cx="7772400" cy="868362"/>
          </a:xfrm>
        </p:spPr>
        <p:txBody>
          <a:bodyPr/>
          <a:lstStyle/>
          <a:p>
            <a:pPr eaLnBrk="1" hangingPunct="1"/>
            <a:r>
              <a:rPr lang="en-US" altLang="en-US" smtClean="0">
                <a:latin typeface="Arial" charset="0"/>
                <a:ea typeface="ＭＳ Ｐゴシック" charset="-128"/>
              </a:rPr>
              <a:t>Mortality Review</a:t>
            </a:r>
          </a:p>
        </p:txBody>
      </p:sp>
      <p:sp>
        <p:nvSpPr>
          <p:cNvPr id="67587" name="Rectangle 3"/>
          <p:cNvSpPr>
            <a:spLocks noGrp="1"/>
          </p:cNvSpPr>
          <p:nvPr>
            <p:ph type="body" idx="4294967295"/>
          </p:nvPr>
        </p:nvSpPr>
        <p:spPr>
          <a:xfrm>
            <a:off x="457200" y="1600200"/>
            <a:ext cx="7772400" cy="4525963"/>
          </a:xfrm>
        </p:spPr>
        <p:txBody>
          <a:bodyPr rtlCol="0">
            <a:normAutofit fontScale="92500"/>
          </a:bodyPr>
          <a:lstStyle/>
          <a:p>
            <a:pPr marL="533400" indent="-533400" eaLnBrk="1" fontAlgn="auto" hangingPunct="1">
              <a:spcAft>
                <a:spcPts val="0"/>
              </a:spcAft>
              <a:buFont typeface="Arial" charset="0"/>
              <a:buAutoNum type="arabicPeriod"/>
              <a:defRPr/>
            </a:pPr>
            <a:r>
              <a:rPr lang="en-US" sz="2800" dirty="0" smtClean="0">
                <a:ea typeface="+mn-ea"/>
              </a:rPr>
              <a:t>The circumstances surrounding the incident; </a:t>
            </a:r>
          </a:p>
          <a:p>
            <a:pPr marL="533400" indent="-533400" eaLnBrk="1" fontAlgn="auto" hangingPunct="1">
              <a:spcAft>
                <a:spcPts val="0"/>
              </a:spcAft>
              <a:buFont typeface="Arial" charset="0"/>
              <a:buAutoNum type="arabicPeriod"/>
              <a:defRPr/>
            </a:pPr>
            <a:r>
              <a:rPr lang="en-US" sz="2800" dirty="0" smtClean="0">
                <a:ea typeface="+mn-ea"/>
              </a:rPr>
              <a:t>Facility procedures relevant to the incident; </a:t>
            </a:r>
          </a:p>
          <a:p>
            <a:pPr marL="533400" indent="-533400" eaLnBrk="1" fontAlgn="auto" hangingPunct="1">
              <a:spcAft>
                <a:spcPts val="0"/>
              </a:spcAft>
              <a:buFont typeface="Arial" charset="0"/>
              <a:buAutoNum type="arabicPeriod"/>
              <a:defRPr/>
            </a:pPr>
            <a:r>
              <a:rPr lang="en-US" sz="2800" dirty="0" smtClean="0">
                <a:ea typeface="+mn-ea"/>
              </a:rPr>
              <a:t>All relevant training received by involved staff; </a:t>
            </a:r>
          </a:p>
          <a:p>
            <a:pPr marL="533400" indent="-533400" eaLnBrk="1" fontAlgn="auto" hangingPunct="1">
              <a:spcAft>
                <a:spcPts val="0"/>
              </a:spcAft>
              <a:buFont typeface="Arial" charset="0"/>
              <a:buAutoNum type="arabicPeriod" startAt="4"/>
              <a:defRPr/>
            </a:pPr>
            <a:r>
              <a:rPr lang="en-US" sz="2800" dirty="0" smtClean="0">
                <a:ea typeface="+mn-ea"/>
              </a:rPr>
              <a:t>Pertinent medical and mental health services/reports involving the victim;</a:t>
            </a:r>
          </a:p>
          <a:p>
            <a:pPr marL="533400" indent="-533400" eaLnBrk="1" fontAlgn="auto" hangingPunct="1">
              <a:spcAft>
                <a:spcPts val="0"/>
              </a:spcAft>
              <a:buFont typeface="Arial" charset="0"/>
              <a:buAutoNum type="arabicPeriod" startAt="4"/>
              <a:defRPr/>
            </a:pPr>
            <a:r>
              <a:rPr lang="en-US" sz="2800" dirty="0" smtClean="0">
                <a:ea typeface="+mn-ea"/>
              </a:rPr>
              <a:t>Possible precipitating factors leading to the suicide;</a:t>
            </a:r>
          </a:p>
          <a:p>
            <a:pPr marL="533400" indent="-533400" eaLnBrk="1" fontAlgn="auto" hangingPunct="1">
              <a:spcAft>
                <a:spcPts val="0"/>
              </a:spcAft>
              <a:buFont typeface="Arial" charset="0"/>
              <a:buAutoNum type="arabicPeriod" startAt="4"/>
              <a:defRPr/>
            </a:pPr>
            <a:r>
              <a:rPr lang="en-US" sz="2800" dirty="0" smtClean="0">
                <a:ea typeface="+mn-ea"/>
              </a:rPr>
              <a:t>Recommendations, if any, for changes in policy, training, physical plant, medical or mental health services, and operational procedures</a:t>
            </a:r>
          </a:p>
        </p:txBody>
      </p:sp>
      <p:sp>
        <p:nvSpPr>
          <p:cNvPr id="151557" name="Text Box 4"/>
          <p:cNvSpPr txBox="1">
            <a:spLocks noChangeArrowheads="1"/>
          </p:cNvSpPr>
          <p:nvPr/>
        </p:nvSpPr>
        <p:spPr bwMode="auto">
          <a:xfrm>
            <a:off x="5638800" y="6096000"/>
            <a:ext cx="2590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800"/>
              <a:t>(Hayes, 2005: JSMHU)</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4"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3" name="Rectangle 2"/>
          <p:cNvSpPr>
            <a:spLocks noGrp="1"/>
          </p:cNvSpPr>
          <p:nvPr>
            <p:ph type="title"/>
          </p:nvPr>
        </p:nvSpPr>
        <p:spPr>
          <a:xfrm>
            <a:off x="457200" y="388938"/>
            <a:ext cx="8229600" cy="644525"/>
          </a:xfrm>
        </p:spPr>
        <p:txBody>
          <a:bodyPr/>
          <a:lstStyle/>
          <a:p>
            <a:pPr eaLnBrk="1" hangingPunct="1"/>
            <a:r>
              <a:rPr lang="en-US" altLang="en-US" smtClean="0">
                <a:latin typeface="Arial" charset="0"/>
                <a:ea typeface="ＭＳ Ｐゴシック" charset="-128"/>
              </a:rPr>
              <a:t>Minimizing Contagion</a:t>
            </a:r>
          </a:p>
        </p:txBody>
      </p:sp>
      <p:sp>
        <p:nvSpPr>
          <p:cNvPr id="153604" name="Rectangle 3"/>
          <p:cNvSpPr>
            <a:spLocks noGrp="1"/>
          </p:cNvSpPr>
          <p:nvPr>
            <p:ph idx="1"/>
          </p:nvPr>
        </p:nvSpPr>
        <p:spPr>
          <a:xfrm>
            <a:off x="457200" y="1185863"/>
            <a:ext cx="7747000" cy="4940300"/>
          </a:xfrm>
        </p:spPr>
        <p:txBody>
          <a:bodyPr/>
          <a:lstStyle/>
          <a:p>
            <a:pPr marL="0" indent="0" eaLnBrk="1" hangingPunct="1"/>
            <a:r>
              <a:rPr lang="en-US" altLang="en-US" sz="2800" smtClean="0">
                <a:latin typeface="Arial" charset="0"/>
                <a:ea typeface="ＭＳ Ｐゴシック" charset="-128"/>
              </a:rPr>
              <a:t> Share facts: Will help prevent rumors and speculation.</a:t>
            </a:r>
          </a:p>
          <a:p>
            <a:pPr marL="0" indent="0" eaLnBrk="1" hangingPunct="1"/>
            <a:r>
              <a:rPr lang="en-US" altLang="en-US" sz="2800" smtClean="0">
                <a:latin typeface="Arial" charset="0"/>
                <a:ea typeface="ＭＳ Ｐゴシック" charset="-128"/>
              </a:rPr>
              <a:t> Don</a:t>
            </a:r>
            <a:r>
              <a:rPr lang="ja-JP" altLang="en-US" sz="2800" smtClean="0">
                <a:latin typeface="Arial" charset="0"/>
                <a:ea typeface="ＭＳ Ｐゴシック" charset="-128"/>
              </a:rPr>
              <a:t>’</a:t>
            </a:r>
            <a:r>
              <a:rPr lang="en-US" altLang="ja-JP" sz="2800" smtClean="0">
                <a:latin typeface="Arial" charset="0"/>
                <a:ea typeface="ＭＳ Ｐゴシック" charset="-128"/>
              </a:rPr>
              <a:t>t simplify, glamorize, or romanticize the youth or his/her death. </a:t>
            </a:r>
          </a:p>
          <a:p>
            <a:pPr marL="0" indent="0" eaLnBrk="1" hangingPunct="1"/>
            <a:r>
              <a:rPr lang="en-US" altLang="en-US" sz="2800" smtClean="0">
                <a:latin typeface="Arial" charset="0"/>
                <a:ea typeface="ＭＳ Ｐゴシック" charset="-128"/>
              </a:rPr>
              <a:t> Emphasize that the youth who died by suicide was likely struggling with a mental disorder.</a:t>
            </a:r>
          </a:p>
          <a:p>
            <a:pPr marL="0" indent="0" eaLnBrk="1" hangingPunct="1"/>
            <a:r>
              <a:rPr lang="en-US" altLang="en-US" sz="2800" smtClean="0">
                <a:latin typeface="Arial" charset="0"/>
                <a:ea typeface="ＭＳ Ｐゴシック" charset="-128"/>
              </a:rPr>
              <a:t> Monitor youth and refer those who may be struggling with the death.</a:t>
            </a:r>
          </a:p>
        </p:txBody>
      </p:sp>
      <p:sp>
        <p:nvSpPr>
          <p:cNvPr id="153605" name="Text Box 5"/>
          <p:cNvSpPr txBox="1">
            <a:spLocks noChangeArrowheads="1"/>
          </p:cNvSpPr>
          <p:nvPr/>
        </p:nvSpPr>
        <p:spPr bwMode="auto">
          <a:xfrm>
            <a:off x="5943600" y="6019800"/>
            <a:ext cx="2667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800"/>
              <a:t>(SPRC/AFSP, 2011)</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4"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51" name="Rectangle 2"/>
          <p:cNvSpPr>
            <a:spLocks noGrp="1"/>
          </p:cNvSpPr>
          <p:nvPr>
            <p:ph type="title" idx="4294967295"/>
          </p:nvPr>
        </p:nvSpPr>
        <p:spPr>
          <a:xfrm>
            <a:off x="457200" y="274638"/>
            <a:ext cx="7772400" cy="868362"/>
          </a:xfrm>
        </p:spPr>
        <p:txBody>
          <a:bodyPr/>
          <a:lstStyle/>
          <a:p>
            <a:pPr eaLnBrk="1" hangingPunct="1"/>
            <a:r>
              <a:rPr lang="en-US" altLang="en-US" smtClean="0">
                <a:latin typeface="Arial" charset="0"/>
                <a:ea typeface="ＭＳ Ｐゴシック" charset="-128"/>
              </a:rPr>
              <a:t>Liability</a:t>
            </a:r>
          </a:p>
        </p:txBody>
      </p:sp>
      <p:sp>
        <p:nvSpPr>
          <p:cNvPr id="155652" name="Rectangle 3"/>
          <p:cNvSpPr>
            <a:spLocks noGrp="1"/>
          </p:cNvSpPr>
          <p:nvPr>
            <p:ph type="body" idx="4294967295"/>
          </p:nvPr>
        </p:nvSpPr>
        <p:spPr>
          <a:xfrm>
            <a:off x="457200" y="1219200"/>
            <a:ext cx="7772400" cy="4906963"/>
          </a:xfrm>
        </p:spPr>
        <p:txBody>
          <a:bodyPr/>
          <a:lstStyle/>
          <a:p>
            <a:pPr marL="533400" indent="-533400" eaLnBrk="1" hangingPunct="1">
              <a:buFont typeface="Arial" charset="0"/>
              <a:buNone/>
            </a:pPr>
            <a:r>
              <a:rPr lang="en-US" altLang="en-US" smtClean="0">
                <a:latin typeface="Arial" charset="0"/>
                <a:ea typeface="ＭＳ Ｐゴシック" charset="-128"/>
              </a:rPr>
              <a:t>Plaintiff must:</a:t>
            </a:r>
          </a:p>
          <a:p>
            <a:pPr marL="533400" indent="-533400" eaLnBrk="1" hangingPunct="1">
              <a:buFont typeface="Arial" charset="0"/>
              <a:buNone/>
            </a:pPr>
            <a:r>
              <a:rPr lang="en-US" altLang="en-US" smtClean="0">
                <a:latin typeface="Arial" charset="0"/>
                <a:ea typeface="ＭＳ Ｐゴシック" charset="-128"/>
              </a:rPr>
              <a:t>	1. Demonstrate a </a:t>
            </a:r>
            <a:r>
              <a:rPr lang="ja-JP" altLang="en-US" smtClean="0">
                <a:latin typeface="Arial" charset="0"/>
                <a:ea typeface="ＭＳ Ｐゴシック" charset="-128"/>
              </a:rPr>
              <a:t>“</a:t>
            </a:r>
            <a:r>
              <a:rPr lang="en-US" altLang="ja-JP" smtClean="0">
                <a:latin typeface="Arial" charset="0"/>
                <a:ea typeface="ＭＳ Ｐゴシック" charset="-128"/>
              </a:rPr>
              <a:t>serious medical need.</a:t>
            </a:r>
            <a:r>
              <a:rPr lang="ja-JP" altLang="en-US" smtClean="0">
                <a:latin typeface="Arial" charset="0"/>
                <a:ea typeface="ＭＳ Ｐゴシック" charset="-128"/>
              </a:rPr>
              <a:t>”</a:t>
            </a:r>
            <a:endParaRPr lang="en-US" altLang="ja-JP" smtClean="0">
              <a:latin typeface="Arial" charset="0"/>
              <a:ea typeface="ＭＳ Ｐゴシック" charset="-128"/>
            </a:endParaRPr>
          </a:p>
          <a:p>
            <a:pPr marL="533400" indent="-533400" eaLnBrk="1" hangingPunct="1">
              <a:buFont typeface="Arial" charset="0"/>
              <a:buNone/>
            </a:pPr>
            <a:r>
              <a:rPr lang="en-US" altLang="en-US" smtClean="0">
                <a:latin typeface="Arial" charset="0"/>
                <a:ea typeface="ＭＳ Ｐゴシック" charset="-128"/>
              </a:rPr>
              <a:t>	2. Establish that defendants were aware of that need.</a:t>
            </a:r>
          </a:p>
          <a:p>
            <a:pPr marL="533400" indent="-533400" eaLnBrk="1" hangingPunct="1">
              <a:buFont typeface="Arial" charset="0"/>
              <a:buNone/>
            </a:pPr>
            <a:r>
              <a:rPr lang="en-US" altLang="en-US" smtClean="0">
                <a:latin typeface="Arial" charset="0"/>
                <a:ea typeface="ＭＳ Ｐゴシック" charset="-128"/>
              </a:rPr>
              <a:t>	3. Prove that defendants were </a:t>
            </a:r>
            <a:r>
              <a:rPr lang="ja-JP" altLang="en-US" smtClean="0">
                <a:latin typeface="Arial" charset="0"/>
                <a:ea typeface="ＭＳ Ｐゴシック" charset="-128"/>
              </a:rPr>
              <a:t>“</a:t>
            </a:r>
            <a:r>
              <a:rPr lang="en-US" altLang="ja-JP" smtClean="0">
                <a:latin typeface="Arial" charset="0"/>
                <a:ea typeface="ＭＳ Ｐゴシック" charset="-128"/>
              </a:rPr>
              <a:t>deliberately indifferent to that need.</a:t>
            </a:r>
            <a:r>
              <a:rPr lang="ja-JP" altLang="en-US" smtClean="0">
                <a:latin typeface="Arial" charset="0"/>
                <a:ea typeface="ＭＳ Ｐゴシック" charset="-128"/>
              </a:rPr>
              <a:t>”</a:t>
            </a:r>
            <a:endParaRPr lang="en-US" altLang="en-US" smtClean="0">
              <a:latin typeface="Arial" charset="0"/>
              <a:ea typeface="ＭＳ Ｐゴシック" charset="-128"/>
            </a:endParaRPr>
          </a:p>
        </p:txBody>
      </p:sp>
      <p:sp>
        <p:nvSpPr>
          <p:cNvPr id="155653" name="Text Box 4"/>
          <p:cNvSpPr txBox="1">
            <a:spLocks noChangeArrowheads="1"/>
          </p:cNvSpPr>
          <p:nvPr/>
        </p:nvSpPr>
        <p:spPr bwMode="auto">
          <a:xfrm>
            <a:off x="5638800" y="6096000"/>
            <a:ext cx="2590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r>
              <a:rPr lang="en-US" altLang="en-US" sz="1800"/>
              <a:t>(Hayes, 2005: JSMHU)</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4" descr="Splan background SoC.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7150"/>
            <a:ext cx="9144000" cy="697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699" name="Rectangle 2"/>
          <p:cNvSpPr>
            <a:spLocks noGrp="1"/>
          </p:cNvSpPr>
          <p:nvPr>
            <p:ph type="title"/>
          </p:nvPr>
        </p:nvSpPr>
        <p:spPr>
          <a:xfrm>
            <a:off x="533400" y="533400"/>
            <a:ext cx="8229600" cy="457200"/>
          </a:xfrm>
        </p:spPr>
        <p:txBody>
          <a:bodyPr/>
          <a:lstStyle/>
          <a:p>
            <a:pPr eaLnBrk="1" hangingPunct="1"/>
            <a:r>
              <a:rPr lang="en-US" altLang="en-US" smtClean="0">
                <a:latin typeface="Arial" charset="0"/>
                <a:ea typeface="ＭＳ Ｐゴシック" charset="-128"/>
              </a:rPr>
              <a:t>Shield of Care</a:t>
            </a:r>
          </a:p>
        </p:txBody>
      </p:sp>
      <p:pic>
        <p:nvPicPr>
          <p:cNvPr id="157700" name="Picture 3" descr="&quot;S&quot; Plan Shield (Revised 10-31).pdf"/>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52600" y="1371600"/>
            <a:ext cx="5181600" cy="5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p:cNvSpPr>
          <p:nvPr>
            <p:ph type="ctrTitle" idx="4294967295"/>
          </p:nvPr>
        </p:nvSpPr>
        <p:spPr>
          <a:xfrm>
            <a:off x="457200" y="388938"/>
            <a:ext cx="7772400" cy="644525"/>
          </a:xfrm>
        </p:spPr>
        <p:txBody>
          <a:bodyPr/>
          <a:lstStyle/>
          <a:p>
            <a:pPr eaLnBrk="1" hangingPunct="1"/>
            <a:r>
              <a:rPr lang="en-US" altLang="en-US" smtClean="0">
                <a:solidFill>
                  <a:schemeClr val="bg1"/>
                </a:solidFill>
                <a:latin typeface="Arial" charset="0"/>
                <a:ea typeface="ＭＳ Ｐゴシック" charset="-128"/>
              </a:rPr>
              <a:t>Video Segment</a:t>
            </a:r>
          </a:p>
        </p:txBody>
      </p:sp>
      <p:pic>
        <p:nvPicPr>
          <p:cNvPr id="159747" name="Picture 2" descr="Shield of Care Video Slide.eps"/>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48" name="Conclusion.wmv" descr="/Users/katyputnam/Downloads/SOCPPT/Conclusion.wmv">
            <a:hlinkClick r:id="" action="ppaction://media"/>
          </p:cNvPr>
          <p:cNvPicPr>
            <a:picLocks noChangeAspect="1" noChangeArrowheads="1"/>
          </p:cNvPicPr>
          <p:nvPr>
            <a:vide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609600" y="914400"/>
            <a:ext cx="7620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9748"/>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159748"/>
                                        </p:tgtEl>
                                      </p:cBhvr>
                                    </p:cmd>
                                  </p:childTnLst>
                                </p:cTn>
                              </p:par>
                            </p:childTnLst>
                          </p:cTn>
                        </p:par>
                      </p:childTnLst>
                    </p:cTn>
                  </p:par>
                </p:childTnLst>
              </p:cTn>
              <p:nextCondLst>
                <p:cond evt="onClick" delay="0">
                  <p:tgtEl>
                    <p:spTgt spid="159748"/>
                  </p:tgtEl>
                </p:cond>
              </p:nextCondLst>
            </p:seq>
            <p:video>
              <p:cMediaNode>
                <p:cTn id="7" fill="hold" display="0">
                  <p:stCondLst>
                    <p:cond delay="indefinite"/>
                  </p:stCondLst>
                  <p:endCondLst>
                    <p:cond evt="onNext" delay="0">
                      <p:tgtEl>
                        <p:sldTgt/>
                      </p:tgtEl>
                    </p:cond>
                    <p:cond evt="onPrev" delay="0">
                      <p:tgtEl>
                        <p:sldTgt/>
                      </p:tgtEl>
                    </p:cond>
                  </p:endCondLst>
                </p:cTn>
                <p:tgtEl>
                  <p:spTgt spid="159748"/>
                </p:tgtEl>
              </p:cMediaNode>
            </p:vide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p:cNvSpPr>
          <p:nvPr>
            <p:ph type="title" idx="4294967295"/>
          </p:nvPr>
        </p:nvSpPr>
        <p:spPr>
          <a:xfrm>
            <a:off x="457200" y="381000"/>
            <a:ext cx="7772400" cy="762000"/>
          </a:xfrm>
        </p:spPr>
        <p:txBody>
          <a:bodyPr/>
          <a:lstStyle/>
          <a:p>
            <a:pPr eaLnBrk="1" hangingPunct="1"/>
            <a:r>
              <a:rPr lang="en-US" altLang="en-US" sz="4000" smtClean="0">
                <a:latin typeface="Arial" charset="0"/>
                <a:ea typeface="ＭＳ Ｐゴシック" charset="-128"/>
              </a:rPr>
              <a:t>Thank You</a:t>
            </a:r>
          </a:p>
        </p:txBody>
      </p:sp>
      <p:pic>
        <p:nvPicPr>
          <p:cNvPr id="161795" name="Picture 3" descr="SAMHSAManLogo_PMS%20295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3763" y="4776788"/>
            <a:ext cx="16684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796" name="TextBox 11"/>
          <p:cNvSpPr txBox="1">
            <a:spLocks noChangeArrowheads="1"/>
          </p:cNvSpPr>
          <p:nvPr/>
        </p:nvSpPr>
        <p:spPr bwMode="auto">
          <a:xfrm>
            <a:off x="609600" y="1066800"/>
            <a:ext cx="7543800" cy="3754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700" dirty="0">
                <a:cs typeface="Arial" charset="0"/>
              </a:rPr>
              <a:t>The Tennessee Department of Mental </a:t>
            </a:r>
            <a:r>
              <a:rPr lang="en-US" altLang="en-US" sz="1700" dirty="0" smtClean="0">
                <a:cs typeface="Arial" charset="0"/>
              </a:rPr>
              <a:t>Health and Substance Abuse Services (TDMHSAS) </a:t>
            </a:r>
            <a:r>
              <a:rPr lang="en-US" altLang="en-US" sz="1700" dirty="0">
                <a:cs typeface="Arial" charset="0"/>
              </a:rPr>
              <a:t>is the </a:t>
            </a:r>
            <a:r>
              <a:rPr lang="en-US" altLang="en-US" sz="1700" dirty="0" smtClean="0">
                <a:cs typeface="Arial" charset="0"/>
              </a:rPr>
              <a:t>author/owner of </a:t>
            </a:r>
            <a:r>
              <a:rPr lang="en-US" altLang="en-US" sz="1700" dirty="0">
                <a:cs typeface="Arial" charset="0"/>
              </a:rPr>
              <a:t>this material developed as part of the Tennessee Lives Count Juvenile Justice project funded via a grant (#2U79SM057400-04) from the Substance Abuse and Mental Health Services Administration (SAMHSA), U.S. Department of Health and Human Services (HHS). The views, policies, and opinions expressed are those of the authors and do not necessarily reflect those of SAMHSA or HHS.</a:t>
            </a:r>
          </a:p>
          <a:p>
            <a:endParaRPr lang="en-US" altLang="en-US" sz="1700" dirty="0">
              <a:cs typeface="Arial" charset="0"/>
            </a:endParaRPr>
          </a:p>
          <a:p>
            <a:r>
              <a:rPr lang="en-US" altLang="en-US" sz="1700" dirty="0">
                <a:cs typeface="Arial" charset="0"/>
              </a:rPr>
              <a:t>The Tennessee Department of Mental </a:t>
            </a:r>
            <a:r>
              <a:rPr lang="en-US" altLang="en-US" sz="1700" dirty="0" smtClean="0">
                <a:cs typeface="Arial" charset="0"/>
              </a:rPr>
              <a:t>Health and Substance Abuse Services </a:t>
            </a:r>
            <a:r>
              <a:rPr lang="en-US" altLang="en-US" sz="1700" dirty="0">
                <a:cs typeface="Arial" charset="0"/>
              </a:rPr>
              <a:t>is the recipient of this grant made possible through the Garrett Lee Smith Memorial Act of 2004. </a:t>
            </a:r>
            <a:r>
              <a:rPr lang="en-US" altLang="en-US" sz="1700" dirty="0" smtClean="0">
                <a:cs typeface="Arial" charset="0"/>
              </a:rPr>
              <a:t>The </a:t>
            </a:r>
            <a:r>
              <a:rPr lang="en-US" altLang="en-US" sz="1700" dirty="0">
                <a:cs typeface="Arial" charset="0"/>
              </a:rPr>
              <a:t>TLC/JJ project is collaboratively implemented with the Mental Health Association (America) of Middle Tennessee, the </a:t>
            </a:r>
            <a:r>
              <a:rPr lang="en-US" altLang="en-US" sz="1700" dirty="0" err="1">
                <a:cs typeface="Arial" charset="0"/>
              </a:rPr>
              <a:t>Centerstone</a:t>
            </a:r>
            <a:r>
              <a:rPr lang="en-US" altLang="en-US" sz="1700" dirty="0">
                <a:cs typeface="Arial" charset="0"/>
              </a:rPr>
              <a:t> Research Institute, and the Tennessee Suicide Prevention Network.</a:t>
            </a:r>
          </a:p>
        </p:txBody>
      </p:sp>
      <p:pic>
        <p:nvPicPr>
          <p:cNvPr id="161797" name="Picture 12" descr="MHA 60 Logo.gif"/>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62600" y="4776788"/>
            <a:ext cx="1370013" cy="89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798" name="Picture 13" descr="criLogo.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5808663"/>
            <a:ext cx="1371600"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799" name="Picture 14" descr="TLC Logo with Slogan Medium.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71875" y="4876800"/>
            <a:ext cx="1271588" cy="157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00" name="Picture 8" descr="tspn logo rev2.gif"/>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09638" y="6027738"/>
            <a:ext cx="1500187"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4092" y="5257800"/>
            <a:ext cx="2107708" cy="665592"/>
          </a:xfrm>
          <a:prstGeom prst="rect">
            <a:avLst/>
          </a:prstGeom>
        </p:spPr>
      </p:pic>
    </p:spTree>
  </p:cSld>
  <p:clrMapOvr>
    <a:masterClrMapping/>
  </p:clrMapOvr>
</p:sld>
</file>

<file path=ppt/theme/theme1.xml><?xml version="1.0" encoding="utf-8"?>
<a:theme xmlns:a="http://schemas.openxmlformats.org/drawingml/2006/main" name="S Plan Log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oC Log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23243</TotalTime>
  <Words>2893</Words>
  <Application>Microsoft Office PowerPoint</Application>
  <PresentationFormat>On-screen Show (4:3)</PresentationFormat>
  <Paragraphs>395</Paragraphs>
  <Slides>67</Slides>
  <Notes>67</Notes>
  <HiddenSlides>0</HiddenSlides>
  <MMClips>5</MMClips>
  <ScaleCrop>false</ScaleCrop>
  <HeadingPairs>
    <vt:vector size="4" baseType="variant">
      <vt:variant>
        <vt:lpstr>Theme</vt:lpstr>
      </vt:variant>
      <vt:variant>
        <vt:i4>2</vt:i4>
      </vt:variant>
      <vt:variant>
        <vt:lpstr>Slide Titles</vt:lpstr>
      </vt:variant>
      <vt:variant>
        <vt:i4>67</vt:i4>
      </vt:variant>
    </vt:vector>
  </HeadingPairs>
  <TitlesOfParts>
    <vt:vector size="69" baseType="lpstr">
      <vt:lpstr>S Plan Logo</vt:lpstr>
      <vt:lpstr>SoC Logo</vt:lpstr>
      <vt:lpstr>PowerPoint Presentation</vt:lpstr>
      <vt:lpstr>Video Segment</vt:lpstr>
      <vt:lpstr>Self Care</vt:lpstr>
      <vt:lpstr>Prevention Potential</vt:lpstr>
      <vt:lpstr>PowerPoint Presentation</vt:lpstr>
      <vt:lpstr>General Background Factors in JJF </vt:lpstr>
      <vt:lpstr>Method - Hanging</vt:lpstr>
      <vt:lpstr>History</vt:lpstr>
      <vt:lpstr>Other Mental Health Concerns</vt:lpstr>
      <vt:lpstr>General Circumstances </vt:lpstr>
      <vt:lpstr>Death Speaks</vt:lpstr>
      <vt:lpstr>Local Slides</vt:lpstr>
      <vt:lpstr>Shield of Care</vt:lpstr>
      <vt:lpstr>S-PLAN</vt:lpstr>
      <vt:lpstr>Shield of Care</vt:lpstr>
      <vt:lpstr>SEE</vt:lpstr>
      <vt:lpstr>PROTECT</vt:lpstr>
      <vt:lpstr>LISTEN</vt:lpstr>
      <vt:lpstr>ASSESS</vt:lpstr>
      <vt:lpstr>NETWORK</vt:lpstr>
      <vt:lpstr>PowerPoint Presentation</vt:lpstr>
      <vt:lpstr>Seeing</vt:lpstr>
      <vt:lpstr>Thought Patterns and Suicide</vt:lpstr>
      <vt:lpstr>Attachment</vt:lpstr>
      <vt:lpstr>History of Trauma</vt:lpstr>
      <vt:lpstr>Death Speaks - Revisited</vt:lpstr>
      <vt:lpstr>High Risk Periods in Confinement</vt:lpstr>
      <vt:lpstr>Warning Signs</vt:lpstr>
      <vt:lpstr>Risk Factors</vt:lpstr>
      <vt:lpstr>Signs of Depression</vt:lpstr>
      <vt:lpstr>Video Segment</vt:lpstr>
      <vt:lpstr>Anchoring Devices</vt:lpstr>
      <vt:lpstr>Types of Ligatures </vt:lpstr>
      <vt:lpstr>Other (Potentially) Dangerous Objects</vt:lpstr>
      <vt:lpstr>Review</vt:lpstr>
      <vt:lpstr>PowerPoint Presentation</vt:lpstr>
      <vt:lpstr>Intervention Suicide Attempt Security Staff Response</vt:lpstr>
      <vt:lpstr>Intervention Suicide Attempt – Security Staff Response</vt:lpstr>
      <vt:lpstr>If Youth is Uncooperative or Unresponsive to Verbal Commands</vt:lpstr>
      <vt:lpstr>Housing/Detainment Status</vt:lpstr>
      <vt:lpstr>Our Facility Suicide Watch Levels</vt:lpstr>
      <vt:lpstr>Emotional Safety</vt:lpstr>
      <vt:lpstr>Reduce Stress of the Unknown</vt:lpstr>
      <vt:lpstr>Reduce Stress of Visitations (or Lack of), No Shows and Phone Calls </vt:lpstr>
      <vt:lpstr>Reduce distress due to conflict w/peers</vt:lpstr>
      <vt:lpstr>Reduce distress of having to wear suicide smock</vt:lpstr>
      <vt:lpstr>Reduce distress -  Court appearance</vt:lpstr>
      <vt:lpstr>PowerPoint Presentation</vt:lpstr>
      <vt:lpstr>Reflective Listening</vt:lpstr>
      <vt:lpstr>Listening Pitfalls</vt:lpstr>
      <vt:lpstr>Paraphrasing</vt:lpstr>
      <vt:lpstr>Paraphrasing</vt:lpstr>
      <vt:lpstr> Paraphrase and Acknowledge</vt:lpstr>
      <vt:lpstr>PowerPoint Presentation</vt:lpstr>
      <vt:lpstr>Asking about Suicide</vt:lpstr>
      <vt:lpstr>Video Segment</vt:lpstr>
      <vt:lpstr>PowerPoint Presentation</vt:lpstr>
      <vt:lpstr> Privacy Considerations</vt:lpstr>
      <vt:lpstr>Working as a Team</vt:lpstr>
      <vt:lpstr>Video Segment</vt:lpstr>
      <vt:lpstr>Reporting</vt:lpstr>
      <vt:lpstr>Mortality Review</vt:lpstr>
      <vt:lpstr>Minimizing Contagion</vt:lpstr>
      <vt:lpstr>Liability</vt:lpstr>
      <vt:lpstr>Shield of Care</vt:lpstr>
      <vt:lpstr>Video Segment</vt:lpstr>
      <vt:lpstr>Thank You</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Jill</dc:creator>
  <cp:lastModifiedBy>Leslie Judson</cp:lastModifiedBy>
  <cp:revision>158</cp:revision>
  <dcterms:created xsi:type="dcterms:W3CDTF">2011-11-01T00:08:57Z</dcterms:created>
  <dcterms:modified xsi:type="dcterms:W3CDTF">2015-09-28T18:43:34Z</dcterms:modified>
</cp:coreProperties>
</file>