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7" r:id="rId2"/>
    <p:sldId id="268" r:id="rId3"/>
    <p:sldId id="264" r:id="rId4"/>
    <p:sldId id="262" r:id="rId5"/>
    <p:sldId id="265" r:id="rId6"/>
    <p:sldId id="266" r:id="rId7"/>
    <p:sldId id="269"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779" autoAdjust="0"/>
  </p:normalViewPr>
  <p:slideViewPr>
    <p:cSldViewPr>
      <p:cViewPr varScale="1">
        <p:scale>
          <a:sx n="50" d="100"/>
          <a:sy n="50" d="100"/>
        </p:scale>
        <p:origin x="-1736" y="-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FF76BE-35B4-4377-87B7-1B4926F00B7F}" type="datetimeFigureOut">
              <a:rPr lang="en-US" smtClean="0"/>
              <a:t>8/31/2019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8FD9B0-7208-4818-A374-7C8B6809D8A1}" type="slidenum">
              <a:rPr lang="en-US" smtClean="0"/>
              <a:t>‹#›</a:t>
            </a:fld>
            <a:endParaRPr lang="en-US" dirty="0"/>
          </a:p>
        </p:txBody>
      </p:sp>
    </p:spTree>
    <p:extLst>
      <p:ext uri="{BB962C8B-B14F-4D97-AF65-F5344CB8AC3E}">
        <p14:creationId xmlns:p14="http://schemas.microsoft.com/office/powerpoint/2010/main" val="4241505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evelopingchild.harvard.edu/resources/5-steps-for-brain-building-serve-and-return/"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developingchild.harvard.edu/science/deep-dives/gene-environment-interaction/" TargetMode="External"/><Relationship Id="rId4" Type="http://schemas.openxmlformats.org/officeDocument/2006/relationships/hyperlink" Target="https://developingchild.harvard.edu/science/key-concepts/serve-and-return/"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DE8B79F1-B7B6-4FD2-9263-BB9B47A67CD8}" type="slidenum">
              <a:rPr lang="en-US" smtClean="0">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val="4234299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D40BE53-E844-48B7-9FD6-A85408359897}"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3973603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Much like a lively game of tennis, volleyball, or Ping-Pong, </a:t>
            </a:r>
            <a:r>
              <a:rPr lang="en-US" dirty="0" smtClean="0">
                <a:hlinkClick r:id="rId3"/>
              </a:rPr>
              <a:t>this back-and-forth is both fun and capacity-building</a:t>
            </a:r>
            <a:r>
              <a:rPr lang="en-US" dirty="0" smtClean="0"/>
              <a:t>. When caregivers are sensitive and responsive to a young child’s signals and needs, they provide an environment rich in serve and return experiences.</a:t>
            </a:r>
          </a:p>
          <a:p>
            <a:endParaRPr lang="en-US" dirty="0" smtClean="0"/>
          </a:p>
          <a:p>
            <a:endParaRPr lang="en-US" dirty="0" smtClean="0"/>
          </a:p>
          <a:p>
            <a:r>
              <a:rPr lang="en-US" dirty="0" smtClean="0"/>
              <a:t>If asked:</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The interactions of genes and experience shape the developing brain.</a:t>
            </a:r>
            <a:r>
              <a:rPr lang="en-US" dirty="0" smtClean="0"/>
              <a:t> Although genes provide the blueprint for the formation of brain circuits, these circuits are reinforced by repeated use. A major ingredient in this developmental process is the </a:t>
            </a:r>
            <a:r>
              <a:rPr lang="en-US" dirty="0" smtClean="0">
                <a:hlinkClick r:id="rId4"/>
              </a:rPr>
              <a:t>serve and return</a:t>
            </a:r>
            <a:r>
              <a:rPr lang="en-US" dirty="0" smtClean="0"/>
              <a:t> interaction between children and their parents and other caregivers in the family or community. In the absence of responsive caregiving—or if responses are unreliable or inappropriate—the brain’s architecture does not form as expected, which can lead to disparities in learning and behavior. Ultimately, </a:t>
            </a:r>
            <a:r>
              <a:rPr lang="en-US" dirty="0" smtClean="0">
                <a:hlinkClick r:id="rId5"/>
              </a:rPr>
              <a:t>genes and experiences</a:t>
            </a:r>
            <a:r>
              <a:rPr lang="en-US" dirty="0" smtClean="0"/>
              <a:t> work together to construct brain architecture.</a:t>
            </a:r>
          </a:p>
          <a:p>
            <a:endParaRPr lang="en-US" dirty="0"/>
          </a:p>
        </p:txBody>
      </p:sp>
      <p:sp>
        <p:nvSpPr>
          <p:cNvPr id="4" name="Slide Number Placeholder 3"/>
          <p:cNvSpPr>
            <a:spLocks noGrp="1"/>
          </p:cNvSpPr>
          <p:nvPr>
            <p:ph type="sldNum" sz="quarter" idx="10"/>
          </p:nvPr>
        </p:nvSpPr>
        <p:spPr/>
        <p:txBody>
          <a:bodyPr/>
          <a:lstStyle/>
          <a:p>
            <a:fld id="{2E8FD9B0-7208-4818-A374-7C8B6809D8A1}" type="slidenum">
              <a:rPr lang="en-US" smtClean="0"/>
              <a:t>3</a:t>
            </a:fld>
            <a:endParaRPr lang="en-US" dirty="0"/>
          </a:p>
        </p:txBody>
      </p:sp>
    </p:spTree>
    <p:extLst>
      <p:ext uri="{BB962C8B-B14F-4D97-AF65-F5344CB8AC3E}">
        <p14:creationId xmlns:p14="http://schemas.microsoft.com/office/powerpoint/2010/main" val="769825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http://www.talkwithmebaby.orghttp://www.talkwithmebaby.org/</a:t>
            </a:r>
          </a:p>
          <a:p>
            <a:r>
              <a:rPr lang="en-US" dirty="0" smtClean="0"/>
              <a:t>http://www.talkwithmebaby.org/</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E8FD9B0-7208-4818-A374-7C8B6809D8A1}" type="slidenum">
              <a:rPr lang="en-US" smtClean="0"/>
              <a:t>4</a:t>
            </a:fld>
            <a:endParaRPr lang="en-US" dirty="0"/>
          </a:p>
        </p:txBody>
      </p:sp>
    </p:spTree>
    <p:extLst>
      <p:ext uri="{BB962C8B-B14F-4D97-AF65-F5344CB8AC3E}">
        <p14:creationId xmlns:p14="http://schemas.microsoft.com/office/powerpoint/2010/main" val="690323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8FD9B0-7208-4818-A374-7C8B6809D8A1}" type="slidenum">
              <a:rPr lang="en-US" smtClean="0"/>
              <a:t>5</a:t>
            </a:fld>
            <a:endParaRPr lang="en-US" dirty="0"/>
          </a:p>
        </p:txBody>
      </p:sp>
    </p:spTree>
    <p:extLst>
      <p:ext uri="{BB962C8B-B14F-4D97-AF65-F5344CB8AC3E}">
        <p14:creationId xmlns:p14="http://schemas.microsoft.com/office/powerpoint/2010/main" val="198876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None/>
            </a:pPr>
            <a:r>
              <a:rPr lang="en-US" sz="2000" dirty="0" smtClean="0"/>
              <a:t>Georgia Department of Public Health</a:t>
            </a:r>
          </a:p>
          <a:p>
            <a:pPr marL="457200" lvl="1" indent="0">
              <a:buNone/>
            </a:pPr>
            <a:endParaRPr lang="en-US" sz="2000" dirty="0" smtClean="0"/>
          </a:p>
          <a:p>
            <a:pPr marL="457200" lvl="1" indent="0">
              <a:buNone/>
            </a:pPr>
            <a:r>
              <a:rPr lang="en-US" sz="2000" dirty="0" smtClean="0"/>
              <a:t>Governor’s Books from Birth Foundation</a:t>
            </a:r>
          </a:p>
          <a:p>
            <a:pPr marL="457200" lvl="1" indent="0">
              <a:buNone/>
            </a:pPr>
            <a:endParaRPr lang="en-US" sz="2000" dirty="0" smtClean="0"/>
          </a:p>
          <a:p>
            <a:pPr marL="457200" lvl="1" indent="0">
              <a:buNone/>
            </a:pPr>
            <a:r>
              <a:rPr lang="en-US" sz="2000" dirty="0" smtClean="0"/>
              <a:t>Tennessee Three Branches Institute</a:t>
            </a:r>
          </a:p>
          <a:p>
            <a:endParaRPr lang="en-US" dirty="0"/>
          </a:p>
        </p:txBody>
      </p:sp>
      <p:sp>
        <p:nvSpPr>
          <p:cNvPr id="4" name="Slide Number Placeholder 3"/>
          <p:cNvSpPr>
            <a:spLocks noGrp="1"/>
          </p:cNvSpPr>
          <p:nvPr>
            <p:ph type="sldNum" sz="quarter" idx="10"/>
          </p:nvPr>
        </p:nvSpPr>
        <p:spPr/>
        <p:txBody>
          <a:bodyPr/>
          <a:lstStyle/>
          <a:p>
            <a:fld id="{2E8FD9B0-7208-4818-A374-7C8B6809D8A1}" type="slidenum">
              <a:rPr lang="en-US" smtClean="0"/>
              <a:t>6</a:t>
            </a:fld>
            <a:endParaRPr lang="en-US" dirty="0"/>
          </a:p>
        </p:txBody>
      </p:sp>
    </p:spTree>
    <p:extLst>
      <p:ext uri="{BB962C8B-B14F-4D97-AF65-F5344CB8AC3E}">
        <p14:creationId xmlns:p14="http://schemas.microsoft.com/office/powerpoint/2010/main" val="1306268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C04C0D-07BF-46B4-BBC3-31F188CCA4AD}" type="datetimeFigureOut">
              <a:rPr lang="en-US" smtClean="0"/>
              <a:t>8/31/2019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FE20BE-9F66-4068-A9BD-0F456EE9A257}" type="slidenum">
              <a:rPr lang="en-US" smtClean="0"/>
              <a:t>‹#›</a:t>
            </a:fld>
            <a:endParaRPr lang="en-US" dirty="0"/>
          </a:p>
        </p:txBody>
      </p:sp>
    </p:spTree>
    <p:extLst>
      <p:ext uri="{BB962C8B-B14F-4D97-AF65-F5344CB8AC3E}">
        <p14:creationId xmlns:p14="http://schemas.microsoft.com/office/powerpoint/2010/main" val="744751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C04C0D-07BF-46B4-BBC3-31F188CCA4AD}" type="datetimeFigureOut">
              <a:rPr lang="en-US" smtClean="0"/>
              <a:t>8/31/2019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FE20BE-9F66-4068-A9BD-0F456EE9A257}" type="slidenum">
              <a:rPr lang="en-US" smtClean="0"/>
              <a:t>‹#›</a:t>
            </a:fld>
            <a:endParaRPr lang="en-US" dirty="0"/>
          </a:p>
        </p:txBody>
      </p:sp>
    </p:spTree>
    <p:extLst>
      <p:ext uri="{BB962C8B-B14F-4D97-AF65-F5344CB8AC3E}">
        <p14:creationId xmlns:p14="http://schemas.microsoft.com/office/powerpoint/2010/main" val="3199265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C04C0D-07BF-46B4-BBC3-31F188CCA4AD}" type="datetimeFigureOut">
              <a:rPr lang="en-US" smtClean="0"/>
              <a:t>8/31/2019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FE20BE-9F66-4068-A9BD-0F456EE9A257}" type="slidenum">
              <a:rPr lang="en-US" smtClean="0"/>
              <a:t>‹#›</a:t>
            </a:fld>
            <a:endParaRPr lang="en-US" dirty="0"/>
          </a:p>
        </p:txBody>
      </p:sp>
    </p:spTree>
    <p:extLst>
      <p:ext uri="{BB962C8B-B14F-4D97-AF65-F5344CB8AC3E}">
        <p14:creationId xmlns:p14="http://schemas.microsoft.com/office/powerpoint/2010/main" val="1543845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C04C0D-07BF-46B4-BBC3-31F188CCA4AD}" type="datetimeFigureOut">
              <a:rPr lang="en-US" smtClean="0"/>
              <a:t>8/31/2019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FE20BE-9F66-4068-A9BD-0F456EE9A257}" type="slidenum">
              <a:rPr lang="en-US" smtClean="0"/>
              <a:t>‹#›</a:t>
            </a:fld>
            <a:endParaRPr lang="en-US" dirty="0"/>
          </a:p>
        </p:txBody>
      </p:sp>
    </p:spTree>
    <p:extLst>
      <p:ext uri="{BB962C8B-B14F-4D97-AF65-F5344CB8AC3E}">
        <p14:creationId xmlns:p14="http://schemas.microsoft.com/office/powerpoint/2010/main" val="2138187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C04C0D-07BF-46B4-BBC3-31F188CCA4AD}" type="datetimeFigureOut">
              <a:rPr lang="en-US" smtClean="0"/>
              <a:t>8/31/2019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4FE20BE-9F66-4068-A9BD-0F456EE9A257}" type="slidenum">
              <a:rPr lang="en-US" smtClean="0"/>
              <a:t>‹#›</a:t>
            </a:fld>
            <a:endParaRPr lang="en-US" dirty="0"/>
          </a:p>
        </p:txBody>
      </p:sp>
    </p:spTree>
    <p:extLst>
      <p:ext uri="{BB962C8B-B14F-4D97-AF65-F5344CB8AC3E}">
        <p14:creationId xmlns:p14="http://schemas.microsoft.com/office/powerpoint/2010/main" val="407348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C04C0D-07BF-46B4-BBC3-31F188CCA4AD}" type="datetimeFigureOut">
              <a:rPr lang="en-US" smtClean="0"/>
              <a:t>8/31/2019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4FE20BE-9F66-4068-A9BD-0F456EE9A257}" type="slidenum">
              <a:rPr lang="en-US" smtClean="0"/>
              <a:t>‹#›</a:t>
            </a:fld>
            <a:endParaRPr lang="en-US" dirty="0"/>
          </a:p>
        </p:txBody>
      </p:sp>
    </p:spTree>
    <p:extLst>
      <p:ext uri="{BB962C8B-B14F-4D97-AF65-F5344CB8AC3E}">
        <p14:creationId xmlns:p14="http://schemas.microsoft.com/office/powerpoint/2010/main" val="1808779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C04C0D-07BF-46B4-BBC3-31F188CCA4AD}" type="datetimeFigureOut">
              <a:rPr lang="en-US" smtClean="0"/>
              <a:t>8/31/2019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4FE20BE-9F66-4068-A9BD-0F456EE9A257}" type="slidenum">
              <a:rPr lang="en-US" smtClean="0"/>
              <a:t>‹#›</a:t>
            </a:fld>
            <a:endParaRPr lang="en-US" dirty="0"/>
          </a:p>
        </p:txBody>
      </p:sp>
    </p:spTree>
    <p:extLst>
      <p:ext uri="{BB962C8B-B14F-4D97-AF65-F5344CB8AC3E}">
        <p14:creationId xmlns:p14="http://schemas.microsoft.com/office/powerpoint/2010/main" val="1854484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C04C0D-07BF-46B4-BBC3-31F188CCA4AD}" type="datetimeFigureOut">
              <a:rPr lang="en-US" smtClean="0"/>
              <a:t>8/31/2019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FE20BE-9F66-4068-A9BD-0F456EE9A257}" type="slidenum">
              <a:rPr lang="en-US" smtClean="0"/>
              <a:t>‹#›</a:t>
            </a:fld>
            <a:endParaRPr lang="en-US" dirty="0"/>
          </a:p>
        </p:txBody>
      </p:sp>
    </p:spTree>
    <p:extLst>
      <p:ext uri="{BB962C8B-B14F-4D97-AF65-F5344CB8AC3E}">
        <p14:creationId xmlns:p14="http://schemas.microsoft.com/office/powerpoint/2010/main" val="156373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C04C0D-07BF-46B4-BBC3-31F188CCA4AD}" type="datetimeFigureOut">
              <a:rPr lang="en-US" smtClean="0"/>
              <a:t>8/31/2019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FE20BE-9F66-4068-A9BD-0F456EE9A257}" type="slidenum">
              <a:rPr lang="en-US" smtClean="0"/>
              <a:t>‹#›</a:t>
            </a:fld>
            <a:endParaRPr lang="en-US" dirty="0"/>
          </a:p>
        </p:txBody>
      </p:sp>
    </p:spTree>
    <p:extLst>
      <p:ext uri="{BB962C8B-B14F-4D97-AF65-F5344CB8AC3E}">
        <p14:creationId xmlns:p14="http://schemas.microsoft.com/office/powerpoint/2010/main" val="3861422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C04C0D-07BF-46B4-BBC3-31F188CCA4AD}" type="datetimeFigureOut">
              <a:rPr lang="en-US" smtClean="0"/>
              <a:t>8/31/2019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FE20BE-9F66-4068-A9BD-0F456EE9A257}" type="slidenum">
              <a:rPr lang="en-US" smtClean="0"/>
              <a:t>‹#›</a:t>
            </a:fld>
            <a:endParaRPr lang="en-US" dirty="0"/>
          </a:p>
        </p:txBody>
      </p:sp>
    </p:spTree>
    <p:extLst>
      <p:ext uri="{BB962C8B-B14F-4D97-AF65-F5344CB8AC3E}">
        <p14:creationId xmlns:p14="http://schemas.microsoft.com/office/powerpoint/2010/main" val="271752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C04C0D-07BF-46B4-BBC3-31F188CCA4AD}" type="datetimeFigureOut">
              <a:rPr lang="en-US" smtClean="0"/>
              <a:t>8/31/2019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4FE20BE-9F66-4068-A9BD-0F456EE9A257}" type="slidenum">
              <a:rPr lang="en-US" smtClean="0"/>
              <a:t>‹#›</a:t>
            </a:fld>
            <a:endParaRPr lang="en-US" dirty="0"/>
          </a:p>
        </p:txBody>
      </p:sp>
    </p:spTree>
    <p:extLst>
      <p:ext uri="{BB962C8B-B14F-4D97-AF65-F5344CB8AC3E}">
        <p14:creationId xmlns:p14="http://schemas.microsoft.com/office/powerpoint/2010/main" val="447653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cxnSp>
        <p:nvCxnSpPr>
          <p:cNvPr id="8" name="Straight Connector 7"/>
          <p:cNvCxnSpPr/>
          <p:nvPr userDrawn="1"/>
        </p:nvCxnSpPr>
        <p:spPr>
          <a:xfrm>
            <a:off x="3657600" y="3124200"/>
            <a:ext cx="0" cy="790575"/>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hasCustomPrompt="1"/>
          </p:nvPr>
        </p:nvSpPr>
        <p:spPr>
          <a:xfrm>
            <a:off x="3810000" y="3581399"/>
            <a:ext cx="2133600" cy="419099"/>
          </a:xfrm>
        </p:spPr>
        <p:txBody>
          <a:bodyPr anchor="ctr">
            <a:normAutofit/>
          </a:bodyPr>
          <a:lstStyle>
            <a:lvl1pPr marL="0" indent="0">
              <a:buNone/>
              <a:defRPr sz="16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a:t>
            </a:r>
          </a:p>
        </p:txBody>
      </p:sp>
      <p:sp>
        <p:nvSpPr>
          <p:cNvPr id="13" name="Title 1"/>
          <p:cNvSpPr>
            <a:spLocks noGrp="1"/>
          </p:cNvSpPr>
          <p:nvPr>
            <p:ph type="title"/>
          </p:nvPr>
        </p:nvSpPr>
        <p:spPr>
          <a:xfrm>
            <a:off x="3810000" y="3048000"/>
            <a:ext cx="5181600" cy="533399"/>
          </a:xfrm>
        </p:spPr>
        <p:txBody>
          <a:bodyPr anchor="ctr">
            <a:noAutofit/>
          </a:bodyPr>
          <a:lstStyle>
            <a:lvl1pPr algn="l">
              <a:defRPr sz="2000" b="1" cap="all">
                <a:solidFill>
                  <a:schemeClr val="tx2"/>
                </a:solidFill>
              </a:defRPr>
            </a:lvl1pPr>
          </a:lstStyle>
          <a:p>
            <a:r>
              <a:rPr lang="en-US"/>
              <a:t>Click to edit Master title style</a:t>
            </a:r>
            <a:endParaRPr lang="en-JM" dirty="0"/>
          </a:p>
        </p:txBody>
      </p:sp>
      <p:sp>
        <p:nvSpPr>
          <p:cNvPr id="9" name="Text Placeholder 2"/>
          <p:cNvSpPr>
            <a:spLocks noGrp="1"/>
          </p:cNvSpPr>
          <p:nvPr>
            <p:ph type="body" idx="10" hasCustomPrompt="1"/>
          </p:nvPr>
        </p:nvSpPr>
        <p:spPr>
          <a:xfrm>
            <a:off x="6477000" y="6096000"/>
            <a:ext cx="2133600" cy="457200"/>
          </a:xfrm>
        </p:spPr>
        <p:txBody>
          <a:bodyPr anchor="b">
            <a:normAutofit/>
          </a:bodyPr>
          <a:lstStyle>
            <a:lvl1pPr marL="0" indent="0" algn="r">
              <a:buNone/>
              <a:defRPr sz="16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67622" y="2979991"/>
            <a:ext cx="1978152" cy="1078992"/>
          </a:xfrm>
          <a:prstGeom prst="rect">
            <a:avLst/>
          </a:prstGeom>
        </p:spPr>
      </p:pic>
    </p:spTree>
    <p:extLst>
      <p:ext uri="{BB962C8B-B14F-4D97-AF65-F5344CB8AC3E}">
        <p14:creationId xmlns:p14="http://schemas.microsoft.com/office/powerpoint/2010/main" val="1392752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4" name="Text Placeholder 2"/>
          <p:cNvSpPr>
            <a:spLocks noGrp="1"/>
          </p:cNvSpPr>
          <p:nvPr>
            <p:ph idx="1"/>
          </p:nvPr>
        </p:nvSpPr>
        <p:spPr>
          <a:xfrm>
            <a:off x="457200" y="1701805"/>
            <a:ext cx="8229600" cy="4165599"/>
          </a:xfrm>
          <a:prstGeom prst="rect">
            <a:avLst/>
          </a:prstGeom>
        </p:spPr>
        <p:txBody>
          <a:bodyPr vert="horz" lIns="91440" tIns="45720" rIns="91440" bIns="45720" rtlCol="0">
            <a:normAutofit/>
          </a:bodyPr>
          <a:lstStyle>
            <a:lvl1pPr marL="342900" indent="-342900">
              <a:buFont typeface="Arial" panose="020B0604020202020204" pitchFamily="34" charset="0"/>
              <a:buChar char="•"/>
              <a:defRPr>
                <a:solidFill>
                  <a:schemeClr val="accent5"/>
                </a:solidFill>
              </a:defRPr>
            </a:lvl1pPr>
            <a:lvl2pPr marL="742950" indent="-285750">
              <a:buFont typeface="Calibri" panose="020F0502020204030204" pitchFamily="34" charset="0"/>
              <a:buChar cha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dirty="0"/>
          </a:p>
        </p:txBody>
      </p:sp>
    </p:spTree>
    <p:extLst>
      <p:ext uri="{BB962C8B-B14F-4D97-AF65-F5344CB8AC3E}">
        <p14:creationId xmlns:p14="http://schemas.microsoft.com/office/powerpoint/2010/main" val="3461719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C04C0D-07BF-46B4-BBC3-31F188CCA4AD}" type="datetimeFigureOut">
              <a:rPr lang="en-US" smtClean="0"/>
              <a:t>8/31/2019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FE20BE-9F66-4068-A9BD-0F456EE9A257}" type="slidenum">
              <a:rPr lang="en-US" smtClean="0"/>
              <a:t>‹#›</a:t>
            </a:fld>
            <a:endParaRPr lang="en-US" dirty="0"/>
          </a:p>
        </p:txBody>
      </p:sp>
    </p:spTree>
    <p:extLst>
      <p:ext uri="{BB962C8B-B14F-4D97-AF65-F5344CB8AC3E}">
        <p14:creationId xmlns:p14="http://schemas.microsoft.com/office/powerpoint/2010/main" val="1271202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atricia.Scott@tn.gov"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www.kidcentraltn.com/development/0-12-months/loving-words-boost-brain-development.html"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hyperlink" Target="http://www.talkwithmebaby.org/" TargetMode="External"/><Relationship Id="rId5" Type="http://schemas.openxmlformats.org/officeDocument/2006/relationships/hyperlink" Target="https://developingchild.harvard.edu/"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developingchild.harvard.edu/science/key-concepts/brain-architecture/" TargetMode="External"/><Relationship Id="rId4" Type="http://schemas.openxmlformats.org/officeDocument/2006/relationships/hyperlink" Target="https://developingchild.harvard.edu/resources/serve-return-interaction-shapes-brain-circuitry/"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tif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 y="5338392"/>
            <a:ext cx="9144000" cy="1513857"/>
          </a:xfrm>
          <a:prstGeom prst="rect">
            <a:avLst/>
          </a:prstGeom>
          <a:solidFill>
            <a:schemeClr val="tx2">
              <a:alpha val="7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a:defRPr/>
            </a:pPr>
            <a:r>
              <a:rPr lang="en-US" b="1" dirty="0" smtClean="0">
                <a:solidFill>
                  <a:prstClr val="white"/>
                </a:solidFill>
                <a:latin typeface="PermianSlabSerifTypeface" pitchFamily="50" charset="0"/>
              </a:rPr>
              <a:t>Patti Scott, DNP, RN, PNP, NCSN</a:t>
            </a:r>
          </a:p>
          <a:p>
            <a:pPr algn="ctr" defTabSz="914400">
              <a:defRPr/>
            </a:pPr>
            <a:r>
              <a:rPr lang="en-US" b="1" dirty="0" smtClean="0">
                <a:solidFill>
                  <a:prstClr val="white"/>
                </a:solidFill>
                <a:latin typeface="PermianSlabSerifTypeface" pitchFamily="50" charset="0"/>
              </a:rPr>
              <a:t>Clinical Director, Office of Primary Prevention</a:t>
            </a:r>
          </a:p>
          <a:p>
            <a:pPr algn="ctr" defTabSz="914400">
              <a:defRPr/>
            </a:pPr>
            <a:r>
              <a:rPr lang="en-US" b="1" dirty="0" smtClean="0">
                <a:solidFill>
                  <a:schemeClr val="tx1"/>
                </a:solidFill>
                <a:latin typeface="PermianSlabSerifTypeface" pitchFamily="50" charset="0"/>
                <a:hlinkClick r:id="rId3"/>
              </a:rPr>
              <a:t>Patricia.Scott@tn.gov</a:t>
            </a:r>
            <a:endParaRPr lang="en-US" b="1" dirty="0" smtClean="0">
              <a:solidFill>
                <a:schemeClr val="tx1"/>
              </a:solidFill>
              <a:latin typeface="PermianSlabSerifTypeface" pitchFamily="50" charset="0"/>
            </a:endParaRPr>
          </a:p>
          <a:p>
            <a:pPr algn="ctr">
              <a:defRPr/>
            </a:pPr>
            <a:r>
              <a:rPr lang="en-US" b="1" dirty="0"/>
              <a:t>615-393-1363</a:t>
            </a:r>
            <a:endParaRPr lang="en-US" b="1" dirty="0" smtClean="0">
              <a:solidFill>
                <a:schemeClr val="bg1"/>
              </a:solidFill>
              <a:latin typeface="PermianSlabSerifTypeface" pitchFamily="50" charset="0"/>
            </a:endParaRPr>
          </a:p>
          <a:p>
            <a:pPr algn="ctr" defTabSz="914400">
              <a:defRPr/>
            </a:pPr>
            <a:endParaRPr lang="en-US" dirty="0">
              <a:solidFill>
                <a:prstClr val="white"/>
              </a:solidFill>
              <a:latin typeface="PermianSlabSerifTypeface" pitchFamily="50" charset="0"/>
            </a:endParaRPr>
          </a:p>
        </p:txBody>
      </p:sp>
      <p:pic>
        <p:nvPicPr>
          <p:cNvPr id="1028" name="Picture 4" descr="C:\Users\dc20490\Downloads\Dept of Health\Dept of Health\Department Logos\TN-Dept-of-Health-ColorPMS-REV.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135" y="5640593"/>
            <a:ext cx="1963016" cy="1070736"/>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Farmers Market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TextBox 3"/>
          <p:cNvSpPr txBox="1"/>
          <p:nvPr/>
        </p:nvSpPr>
        <p:spPr>
          <a:xfrm>
            <a:off x="3740727" y="2020277"/>
            <a:ext cx="4845132" cy="2985433"/>
          </a:xfrm>
          <a:prstGeom prst="rect">
            <a:avLst/>
          </a:prstGeom>
          <a:noFill/>
        </p:spPr>
        <p:txBody>
          <a:bodyPr wrap="square" rtlCol="0" anchor="ctr">
            <a:spAutoFit/>
          </a:bodyPr>
          <a:lstStyle/>
          <a:p>
            <a:pPr algn="ctr"/>
            <a:r>
              <a:rPr lang="en-US" sz="4000" b="1" dirty="0" smtClean="0"/>
              <a:t>Talk </a:t>
            </a:r>
            <a:r>
              <a:rPr lang="en-US" sz="4000" b="1" dirty="0"/>
              <a:t>With Me Baby:</a:t>
            </a:r>
          </a:p>
          <a:p>
            <a:pPr algn="ctr"/>
            <a:r>
              <a:rPr lang="en-US" sz="4000" b="1" dirty="0"/>
              <a:t>Promoting </a:t>
            </a:r>
            <a:r>
              <a:rPr lang="en-US" sz="4000" b="1" i="1" dirty="0"/>
              <a:t>Language Nutrition </a:t>
            </a:r>
            <a:r>
              <a:rPr lang="en-US" sz="4000" b="1" dirty="0"/>
              <a:t>for Healthy Brain </a:t>
            </a:r>
            <a:r>
              <a:rPr lang="en-US" sz="4000" b="1" dirty="0" smtClean="0"/>
              <a:t>Development</a:t>
            </a:r>
          </a:p>
          <a:p>
            <a:pPr algn="ctr"/>
            <a:r>
              <a:rPr lang="en-US" sz="2800" b="1" dirty="0" smtClean="0"/>
              <a:t>August 31</a:t>
            </a:r>
            <a:r>
              <a:rPr lang="en-US" sz="2800" b="1" dirty="0" smtClean="0"/>
              <a:t>, </a:t>
            </a:r>
            <a:r>
              <a:rPr lang="en-US" sz="2800" b="1" dirty="0" smtClean="0"/>
              <a:t>2019 Update</a:t>
            </a:r>
            <a:endParaRPr lang="en-US" sz="2800" b="1" dirty="0"/>
          </a:p>
        </p:txBody>
      </p:sp>
    </p:spTree>
    <p:extLst>
      <p:ext uri="{BB962C8B-B14F-4D97-AF65-F5344CB8AC3E}">
        <p14:creationId xmlns:p14="http://schemas.microsoft.com/office/powerpoint/2010/main" val="22681034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799"/>
            <a:ext cx="8229600" cy="731520"/>
          </a:xfrm>
          <a:solidFill>
            <a:schemeClr val="tx2"/>
          </a:solidFill>
        </p:spPr>
        <p:txBody>
          <a:bodyPr>
            <a:normAutofit fontScale="90000"/>
          </a:bodyPr>
          <a:lstStyle/>
          <a:p>
            <a:pPr algn="ctr"/>
            <a:r>
              <a:rPr lang="en-US" dirty="0" smtClean="0">
                <a:solidFill>
                  <a:schemeClr val="bg1"/>
                </a:solidFill>
              </a:rPr>
              <a:t>Talk With Me Baby</a:t>
            </a:r>
            <a:endParaRPr lang="en-US" b="0" dirty="0">
              <a:solidFill>
                <a:schemeClr val="bg1"/>
              </a:solidFill>
            </a:endParaRPr>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1295400"/>
            <a:ext cx="3273836" cy="1743607"/>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592996" y="1140047"/>
            <a:ext cx="3810000" cy="2308324"/>
          </a:xfrm>
          <a:prstGeom prst="rect">
            <a:avLst/>
          </a:prstGeom>
          <a:noFill/>
        </p:spPr>
        <p:txBody>
          <a:bodyPr wrap="square" rtlCol="0">
            <a:spAutoFit/>
          </a:bodyPr>
          <a:lstStyle/>
          <a:p>
            <a:r>
              <a:rPr lang="en-US" sz="2400" dirty="0" smtClean="0"/>
              <a:t>Early </a:t>
            </a:r>
            <a:r>
              <a:rPr lang="en-US" sz="2400" dirty="0"/>
              <a:t>experiences affect the development of </a:t>
            </a:r>
            <a:r>
              <a:rPr lang="en-US" sz="2400" dirty="0">
                <a:effectLst>
                  <a:outerShdw blurRad="38100" dist="38100" dir="2700000" algn="tl">
                    <a:srgbClr val="000000">
                      <a:alpha val="43137"/>
                    </a:srgbClr>
                  </a:outerShdw>
                </a:effectLst>
              </a:rPr>
              <a:t>brain architecture</a:t>
            </a:r>
            <a:r>
              <a:rPr lang="en-US" sz="2400" dirty="0"/>
              <a:t>, </a:t>
            </a:r>
            <a:r>
              <a:rPr lang="en-US" sz="2400" dirty="0" smtClean="0"/>
              <a:t>the </a:t>
            </a:r>
            <a:r>
              <a:rPr lang="en-US" sz="2400" dirty="0"/>
              <a:t>foundation for all future learning, behavior, and </a:t>
            </a:r>
            <a:r>
              <a:rPr lang="en-US" sz="2400" dirty="0" smtClean="0"/>
              <a:t>health.</a:t>
            </a:r>
            <a:endParaRPr lang="en-US" sz="2400" dirty="0"/>
          </a:p>
          <a:p>
            <a:endParaRPr lang="en-US" sz="2400" dirty="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3102997"/>
            <a:ext cx="1867027" cy="2801937"/>
          </a:xfrm>
          <a:prstGeom prst="rect">
            <a:avLst/>
          </a:prstGeom>
          <a:noFill/>
          <a:ln w="28575">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01885" y="5791200"/>
            <a:ext cx="8991600" cy="1323439"/>
          </a:xfrm>
          <a:prstGeom prst="rect">
            <a:avLst/>
          </a:prstGeom>
          <a:noFill/>
        </p:spPr>
        <p:txBody>
          <a:bodyPr wrap="square" rtlCol="0">
            <a:spAutoFit/>
          </a:bodyPr>
          <a:lstStyle/>
          <a:p>
            <a:r>
              <a:rPr lang="en-US" sz="1600" b="1" dirty="0" smtClean="0">
                <a:hlinkClick r:id="rId5"/>
              </a:rPr>
              <a:t>https://developingchild.harvard.edu/</a:t>
            </a:r>
            <a:r>
              <a:rPr lang="en-US" sz="1600" b="1" dirty="0" smtClean="0"/>
              <a:t> </a:t>
            </a:r>
          </a:p>
          <a:p>
            <a:r>
              <a:rPr lang="en-US" sz="1600" b="1" dirty="0" smtClean="0">
                <a:hlinkClick r:id="rId6"/>
              </a:rPr>
              <a:t>http</a:t>
            </a:r>
            <a:r>
              <a:rPr lang="en-US" sz="1600" b="1" dirty="0">
                <a:hlinkClick r:id="rId6"/>
              </a:rPr>
              <a:t>://www.talkwithmebaby.org</a:t>
            </a:r>
            <a:r>
              <a:rPr lang="en-US" sz="1600" b="1" dirty="0" smtClean="0">
                <a:hlinkClick r:id="rId6"/>
              </a:rPr>
              <a:t>/</a:t>
            </a:r>
            <a:endParaRPr lang="en-US" sz="1600" b="1" dirty="0" smtClean="0"/>
          </a:p>
          <a:p>
            <a:r>
              <a:rPr lang="en-US" sz="1600" b="1" dirty="0">
                <a:hlinkClick r:id="rId7"/>
              </a:rPr>
              <a:t>https://</a:t>
            </a:r>
            <a:r>
              <a:rPr lang="en-US" sz="1600" b="1" dirty="0" smtClean="0">
                <a:hlinkClick r:id="rId7"/>
              </a:rPr>
              <a:t>www.kidcentraltn.com/development/0-12-months/loving-words-boost-brain-development.html</a:t>
            </a:r>
            <a:endParaRPr lang="en-US" sz="1600" b="1" dirty="0" smtClean="0"/>
          </a:p>
          <a:p>
            <a:endParaRPr lang="en-US" sz="1600" b="1" dirty="0" smtClean="0"/>
          </a:p>
          <a:p>
            <a:r>
              <a:rPr lang="en-US" sz="1600" b="1" dirty="0" smtClean="0"/>
              <a:t> </a:t>
            </a:r>
            <a:endParaRPr lang="en-US" sz="1600" b="1" dirty="0"/>
          </a:p>
        </p:txBody>
      </p:sp>
      <p:sp>
        <p:nvSpPr>
          <p:cNvPr id="9" name="TextBox 8"/>
          <p:cNvSpPr txBox="1"/>
          <p:nvPr/>
        </p:nvSpPr>
        <p:spPr>
          <a:xfrm>
            <a:off x="381000" y="3225018"/>
            <a:ext cx="4800600" cy="2308324"/>
          </a:xfrm>
          <a:prstGeom prst="rect">
            <a:avLst/>
          </a:prstGeom>
          <a:noFill/>
        </p:spPr>
        <p:txBody>
          <a:bodyPr wrap="square" rtlCol="0">
            <a:spAutoFit/>
          </a:bodyPr>
          <a:lstStyle/>
          <a:p>
            <a:r>
              <a:rPr lang="en-US" sz="2400" dirty="0"/>
              <a:t>Just as healthy food nourishes a growing baby’s body, </a:t>
            </a:r>
            <a:r>
              <a:rPr lang="en-US" sz="2400" b="1" dirty="0"/>
              <a:t>language nutrition </a:t>
            </a:r>
            <a:r>
              <a:rPr lang="en-US" sz="2400" dirty="0"/>
              <a:t>nourishes a baby’s brain. Quantity and quality of nourishing language, like healthy food, is critical to brain </a:t>
            </a:r>
            <a:r>
              <a:rPr lang="en-US" sz="2400" dirty="0" smtClean="0"/>
              <a:t>development. </a:t>
            </a:r>
            <a:endParaRPr lang="en-US" sz="2400" dirty="0"/>
          </a:p>
        </p:txBody>
      </p:sp>
    </p:spTree>
    <p:extLst>
      <p:ext uri="{BB962C8B-B14F-4D97-AF65-F5344CB8AC3E}">
        <p14:creationId xmlns:p14="http://schemas.microsoft.com/office/powerpoint/2010/main" val="14086372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696200" cy="533400"/>
          </a:xfrm>
          <a:solidFill>
            <a:schemeClr val="accent1">
              <a:lumMod val="75000"/>
            </a:schemeClr>
          </a:solidFill>
        </p:spPr>
        <p:txBody>
          <a:bodyPr>
            <a:normAutofit/>
          </a:bodyPr>
          <a:lstStyle/>
          <a:p>
            <a:r>
              <a:rPr lang="en-US" sz="2800" b="1" dirty="0" smtClean="0">
                <a:solidFill>
                  <a:schemeClr val="bg1"/>
                </a:solidFill>
              </a:rPr>
              <a:t>Language Nutrition: Serve and Return</a:t>
            </a:r>
            <a:endParaRPr lang="en-US" sz="2800" b="1" dirty="0">
              <a:solidFill>
                <a:schemeClr val="bg1"/>
              </a:solidFill>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33600" y="1066800"/>
            <a:ext cx="5035550" cy="2927350"/>
          </a:xfrm>
        </p:spPr>
      </p:pic>
      <p:sp>
        <p:nvSpPr>
          <p:cNvPr id="6" name="TextBox 5"/>
          <p:cNvSpPr txBox="1"/>
          <p:nvPr/>
        </p:nvSpPr>
        <p:spPr>
          <a:xfrm>
            <a:off x="0" y="6189467"/>
            <a:ext cx="8305800" cy="584775"/>
          </a:xfrm>
          <a:prstGeom prst="rect">
            <a:avLst/>
          </a:prstGeom>
          <a:noFill/>
        </p:spPr>
        <p:txBody>
          <a:bodyPr wrap="square" rtlCol="0">
            <a:spAutoFit/>
          </a:bodyPr>
          <a:lstStyle/>
          <a:p>
            <a:r>
              <a:rPr lang="en-US" sz="1600" dirty="0">
                <a:hlinkClick r:id="rId4"/>
              </a:rPr>
              <a:t>https://developingchild.harvard.edu/resources/serve-return-interaction-shapes-brain-circuitry</a:t>
            </a:r>
            <a:r>
              <a:rPr lang="en-US" sz="1600" dirty="0" smtClean="0">
                <a:hlinkClick r:id="rId4"/>
              </a:rPr>
              <a:t>/</a:t>
            </a:r>
            <a:endParaRPr lang="en-US" sz="1600" dirty="0" smtClean="0"/>
          </a:p>
          <a:p>
            <a:endParaRPr lang="en-US" sz="1600" dirty="0"/>
          </a:p>
        </p:txBody>
      </p:sp>
      <p:sp>
        <p:nvSpPr>
          <p:cNvPr id="7" name="TextBox 6"/>
          <p:cNvSpPr txBox="1"/>
          <p:nvPr/>
        </p:nvSpPr>
        <p:spPr>
          <a:xfrm>
            <a:off x="457200" y="4191000"/>
            <a:ext cx="8153400" cy="1631216"/>
          </a:xfrm>
          <a:prstGeom prst="rect">
            <a:avLst/>
          </a:prstGeom>
          <a:noFill/>
        </p:spPr>
        <p:txBody>
          <a:bodyPr wrap="square" rtlCol="0">
            <a:spAutoFit/>
          </a:bodyPr>
          <a:lstStyle/>
          <a:p>
            <a:r>
              <a:rPr lang="en-US" sz="2000" b="1" dirty="0"/>
              <a:t>Serve and return</a:t>
            </a:r>
            <a:r>
              <a:rPr lang="en-US" sz="2000" dirty="0"/>
              <a:t> interactions shape </a:t>
            </a:r>
            <a:r>
              <a:rPr lang="en-US" sz="2000" dirty="0">
                <a:hlinkClick r:id="rId5"/>
              </a:rPr>
              <a:t>brain architecture</a:t>
            </a:r>
            <a:r>
              <a:rPr lang="en-US" sz="2000" dirty="0"/>
              <a:t>. When an infant or young child babbles, gestures, or cries, and an adult responds appropriately with eye contact, words, or a hug, neural connections are built and strengthened in the child’s brain that support the development of communication and social skills. </a:t>
            </a:r>
          </a:p>
        </p:txBody>
      </p:sp>
    </p:spTree>
    <p:extLst>
      <p:ext uri="{BB962C8B-B14F-4D97-AF65-F5344CB8AC3E}">
        <p14:creationId xmlns:p14="http://schemas.microsoft.com/office/powerpoint/2010/main" val="4000729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77200" cy="609600"/>
          </a:xfrm>
          <a:solidFill>
            <a:schemeClr val="accent1">
              <a:lumMod val="75000"/>
            </a:schemeClr>
          </a:solidFill>
        </p:spPr>
        <p:txBody>
          <a:bodyPr>
            <a:normAutofit/>
          </a:bodyPr>
          <a:lstStyle/>
          <a:p>
            <a:r>
              <a:rPr lang="en-US" sz="2800" b="1" dirty="0" smtClean="0">
                <a:solidFill>
                  <a:schemeClr val="bg1"/>
                </a:solidFill>
              </a:rPr>
              <a:t>Talk With Me Baby Tennessee</a:t>
            </a:r>
            <a:endParaRPr lang="en-US" sz="2800" b="1" dirty="0">
              <a:solidFill>
                <a:schemeClr val="bg1"/>
              </a:solidFill>
            </a:endParaRPr>
          </a:p>
        </p:txBody>
      </p:sp>
      <p:sp>
        <p:nvSpPr>
          <p:cNvPr id="3" name="Content Placeholder 2"/>
          <p:cNvSpPr>
            <a:spLocks noGrp="1"/>
          </p:cNvSpPr>
          <p:nvPr>
            <p:ph idx="1"/>
          </p:nvPr>
        </p:nvSpPr>
        <p:spPr>
          <a:xfrm>
            <a:off x="457200" y="990600"/>
            <a:ext cx="8458200" cy="5181600"/>
          </a:xfrm>
        </p:spPr>
        <p:txBody>
          <a:bodyPr>
            <a:normAutofit/>
          </a:bodyPr>
          <a:lstStyle/>
          <a:p>
            <a:r>
              <a:rPr lang="en-US" sz="2400" dirty="0" smtClean="0"/>
              <a:t>A new TDH initiative borrowed from the Georgia Department of Public Health.</a:t>
            </a:r>
          </a:p>
          <a:p>
            <a:r>
              <a:rPr lang="en-US" sz="2400" dirty="0" smtClean="0"/>
              <a:t>It isn’t a program, but simply the way we interact with families.</a:t>
            </a:r>
          </a:p>
          <a:p>
            <a:r>
              <a:rPr lang="en-US" sz="2400" dirty="0" smtClean="0"/>
              <a:t>Goal: All health department staff members coach and model language nutrition at every infant/caregiver interaction.</a:t>
            </a:r>
          </a:p>
          <a:p>
            <a:endParaRPr lang="en-US" sz="2400" dirty="0"/>
          </a:p>
          <a:p>
            <a:endParaRPr lang="en-US" sz="2400" dirty="0" smtClean="0"/>
          </a:p>
          <a:p>
            <a:pPr marL="0" indent="0">
              <a:buNone/>
            </a:pPr>
            <a:r>
              <a:rPr lang="en-US" sz="2400" dirty="0"/>
              <a:t>	</a:t>
            </a:r>
            <a:endParaRPr lang="en-US" sz="2400" dirty="0" smtClean="0"/>
          </a:p>
          <a:p>
            <a:endParaRPr lang="en-US" sz="2400" dirty="0" smtClean="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25393" y="5094326"/>
            <a:ext cx="2819400" cy="1700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4921" y="5101583"/>
            <a:ext cx="2795337" cy="1686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46695" y="3035088"/>
            <a:ext cx="3493672" cy="21018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671372" y="5124387"/>
            <a:ext cx="3825534" cy="923330"/>
          </a:xfrm>
          <a:prstGeom prst="rect">
            <a:avLst/>
          </a:prstGeom>
          <a:solidFill>
            <a:schemeClr val="accent1">
              <a:lumMod val="20000"/>
              <a:lumOff val="80000"/>
            </a:schemeClr>
          </a:solidFill>
          <a:ln w="38100">
            <a:solidFill>
              <a:schemeClr val="accent2">
                <a:lumMod val="60000"/>
                <a:lumOff val="40000"/>
              </a:schemeClr>
            </a:solidFill>
          </a:ln>
        </p:spPr>
        <p:txBody>
          <a:bodyPr wrap="none" rtlCol="0">
            <a:spAutoFit/>
          </a:bodyPr>
          <a:lstStyle/>
          <a:p>
            <a:pPr algn="ctr"/>
            <a:r>
              <a:rPr lang="en-US" b="1" dirty="0">
                <a:solidFill>
                  <a:schemeClr val="tx2"/>
                </a:solidFill>
              </a:rPr>
              <a:t>Goal: Expand the initiative state-wide </a:t>
            </a:r>
            <a:endParaRPr lang="en-US" b="1" dirty="0" smtClean="0">
              <a:solidFill>
                <a:schemeClr val="tx2"/>
              </a:solidFill>
            </a:endParaRPr>
          </a:p>
          <a:p>
            <a:pPr algn="ctr"/>
            <a:r>
              <a:rPr lang="en-US" b="1" dirty="0" smtClean="0">
                <a:solidFill>
                  <a:schemeClr val="tx2"/>
                </a:solidFill>
              </a:rPr>
              <a:t>so </a:t>
            </a:r>
            <a:r>
              <a:rPr lang="en-US" b="1" dirty="0">
                <a:solidFill>
                  <a:schemeClr val="tx2"/>
                </a:solidFill>
              </a:rPr>
              <a:t>that every Tennessee infant </a:t>
            </a:r>
            <a:endParaRPr lang="en-US" b="1" dirty="0" smtClean="0">
              <a:solidFill>
                <a:schemeClr val="tx2"/>
              </a:solidFill>
            </a:endParaRPr>
          </a:p>
          <a:p>
            <a:pPr algn="ctr"/>
            <a:r>
              <a:rPr lang="en-US" b="1" dirty="0" smtClean="0">
                <a:solidFill>
                  <a:schemeClr val="tx2"/>
                </a:solidFill>
              </a:rPr>
              <a:t>is </a:t>
            </a:r>
            <a:r>
              <a:rPr lang="en-US" b="1" dirty="0">
                <a:solidFill>
                  <a:schemeClr val="tx2"/>
                </a:solidFill>
              </a:rPr>
              <a:t>nourished with loving </a:t>
            </a:r>
            <a:r>
              <a:rPr lang="en-US" b="1" dirty="0" smtClean="0">
                <a:solidFill>
                  <a:schemeClr val="tx2"/>
                </a:solidFill>
              </a:rPr>
              <a:t>words</a:t>
            </a:r>
            <a:r>
              <a:rPr lang="en-US" b="1" dirty="0">
                <a:solidFill>
                  <a:schemeClr val="tx2"/>
                </a:solidFill>
              </a:rPr>
              <a:t>.</a:t>
            </a:r>
          </a:p>
        </p:txBody>
      </p:sp>
      <p:sp>
        <p:nvSpPr>
          <p:cNvPr id="4" name="TextBox 3"/>
          <p:cNvSpPr txBox="1"/>
          <p:nvPr/>
        </p:nvSpPr>
        <p:spPr>
          <a:xfrm>
            <a:off x="3078168" y="6526051"/>
            <a:ext cx="3011942" cy="261610"/>
          </a:xfrm>
          <a:prstGeom prst="rect">
            <a:avLst/>
          </a:prstGeom>
          <a:noFill/>
        </p:spPr>
        <p:txBody>
          <a:bodyPr wrap="square" rtlCol="0">
            <a:spAutoFit/>
          </a:bodyPr>
          <a:lstStyle/>
          <a:p>
            <a:r>
              <a:rPr lang="en-US" sz="1100" dirty="0" smtClean="0"/>
              <a:t>Photo credits: http</a:t>
            </a:r>
            <a:r>
              <a:rPr lang="en-US" sz="1100" dirty="0"/>
              <a:t>://www.talkwithmebaby.org/</a:t>
            </a:r>
          </a:p>
        </p:txBody>
      </p:sp>
    </p:spTree>
    <p:extLst>
      <p:ext uri="{BB962C8B-B14F-4D97-AF65-F5344CB8AC3E}">
        <p14:creationId xmlns:p14="http://schemas.microsoft.com/office/powerpoint/2010/main" val="3667879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077200" cy="762000"/>
          </a:xfrm>
          <a:solidFill>
            <a:schemeClr val="accent1">
              <a:lumMod val="75000"/>
            </a:schemeClr>
          </a:solidFill>
        </p:spPr>
        <p:txBody>
          <a:bodyPr>
            <a:normAutofit/>
          </a:bodyPr>
          <a:lstStyle/>
          <a:p>
            <a:r>
              <a:rPr lang="en-US" sz="3200" b="1" dirty="0" smtClean="0">
                <a:solidFill>
                  <a:schemeClr val="bg1"/>
                </a:solidFill>
              </a:rPr>
              <a:t>Progress to Date</a:t>
            </a:r>
            <a:endParaRPr lang="en-US" sz="3200" b="1" dirty="0">
              <a:solidFill>
                <a:schemeClr val="bg1"/>
              </a:solidFill>
            </a:endParaRPr>
          </a:p>
        </p:txBody>
      </p:sp>
      <p:sp>
        <p:nvSpPr>
          <p:cNvPr id="3" name="Content Placeholder 2"/>
          <p:cNvSpPr>
            <a:spLocks noGrp="1"/>
          </p:cNvSpPr>
          <p:nvPr>
            <p:ph idx="1"/>
          </p:nvPr>
        </p:nvSpPr>
        <p:spPr>
          <a:xfrm>
            <a:off x="571500" y="1072133"/>
            <a:ext cx="8229600" cy="4525963"/>
          </a:xfrm>
        </p:spPr>
        <p:txBody>
          <a:bodyPr>
            <a:normAutofit/>
          </a:bodyPr>
          <a:lstStyle/>
          <a:p>
            <a:r>
              <a:rPr lang="en-US" sz="2400" dirty="0" smtClean="0"/>
              <a:t>596 </a:t>
            </a:r>
            <a:r>
              <a:rPr lang="en-US" sz="2400" dirty="0" smtClean="0"/>
              <a:t>TDH </a:t>
            </a:r>
            <a:r>
              <a:rPr lang="en-US" sz="2400" dirty="0"/>
              <a:t>employees </a:t>
            </a:r>
            <a:r>
              <a:rPr lang="en-US" sz="2400" dirty="0" smtClean="0"/>
              <a:t>trained </a:t>
            </a:r>
            <a:r>
              <a:rPr lang="en-US" sz="2400" dirty="0"/>
              <a:t>as </a:t>
            </a:r>
            <a:r>
              <a:rPr lang="en-US" sz="2400" dirty="0" smtClean="0"/>
              <a:t>TWMB coaches</a:t>
            </a:r>
          </a:p>
          <a:p>
            <a:r>
              <a:rPr lang="en-US" sz="2400" dirty="0" smtClean="0"/>
              <a:t>400 </a:t>
            </a:r>
            <a:r>
              <a:rPr lang="en-US" sz="2400" dirty="0"/>
              <a:t>TN home visitors </a:t>
            </a:r>
            <a:r>
              <a:rPr lang="en-US" sz="2400" dirty="0" smtClean="0"/>
              <a:t>trained </a:t>
            </a:r>
            <a:r>
              <a:rPr lang="en-US" sz="2400" dirty="0"/>
              <a:t>as </a:t>
            </a:r>
            <a:r>
              <a:rPr lang="en-US" sz="2400" dirty="0" smtClean="0"/>
              <a:t>TWMB coaches</a:t>
            </a:r>
          </a:p>
          <a:p>
            <a:r>
              <a:rPr lang="en-US" sz="2400" dirty="0" smtClean="0"/>
              <a:t>11 TDH employees from MCR and Central Office trained as coach trainers</a:t>
            </a:r>
          </a:p>
          <a:p>
            <a:pPr>
              <a:spcBef>
                <a:spcPts val="0"/>
              </a:spcBef>
            </a:pPr>
            <a:r>
              <a:rPr lang="en-US" sz="2400" dirty="0" smtClean="0"/>
              <a:t>TDH web-based coach training video </a:t>
            </a:r>
          </a:p>
          <a:p>
            <a:pPr marL="0" indent="0">
              <a:spcBef>
                <a:spcPts val="0"/>
              </a:spcBef>
              <a:buNone/>
            </a:pPr>
            <a:r>
              <a:rPr lang="en-US" sz="2400" dirty="0" smtClean="0"/>
              <a:t>     rolled out April, 2019</a:t>
            </a:r>
          </a:p>
          <a:p>
            <a:r>
              <a:rPr lang="en-US" sz="2400" dirty="0" smtClean="0"/>
              <a:t>75,000 Talk With Me Baby books to county </a:t>
            </a:r>
          </a:p>
          <a:p>
            <a:pPr marL="0" indent="0">
              <a:buNone/>
            </a:pPr>
            <a:r>
              <a:rPr lang="en-US" sz="2400" dirty="0"/>
              <a:t> </a:t>
            </a:r>
            <a:r>
              <a:rPr lang="en-US" sz="2400" dirty="0" smtClean="0"/>
              <a:t>     health departments</a:t>
            </a:r>
            <a:endParaRPr lang="en-US" sz="24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234656" y="4909345"/>
            <a:ext cx="2089150" cy="1566863"/>
          </a:xfrm>
          <a:prstGeom prst="rect">
            <a:avLst/>
          </a:prstGeom>
          <a:ln w="28575">
            <a:solidFill>
              <a:srgbClr val="C00000"/>
            </a:solidFill>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5093406"/>
            <a:ext cx="1930400" cy="1447800"/>
          </a:xfrm>
          <a:prstGeom prst="rect">
            <a:avLst/>
          </a:prstGeom>
          <a:ln w="28575">
            <a:solidFill>
              <a:srgbClr val="C00000"/>
            </a:solidFill>
          </a:ln>
        </p:spPr>
      </p:pic>
      <p:sp>
        <p:nvSpPr>
          <p:cNvPr id="6" name="TextBox 5"/>
          <p:cNvSpPr txBox="1"/>
          <p:nvPr/>
        </p:nvSpPr>
        <p:spPr>
          <a:xfrm>
            <a:off x="2330570" y="5156211"/>
            <a:ext cx="2057400" cy="1384995"/>
          </a:xfrm>
          <a:prstGeom prst="rect">
            <a:avLst/>
          </a:prstGeom>
          <a:noFill/>
        </p:spPr>
        <p:txBody>
          <a:bodyPr wrap="square" rtlCol="0">
            <a:spAutoFit/>
          </a:bodyPr>
          <a:lstStyle/>
          <a:p>
            <a:pPr algn="ctr"/>
            <a:r>
              <a:rPr lang="en-US" sz="2800" dirty="0" smtClean="0">
                <a:solidFill>
                  <a:srgbClr val="0070C0"/>
                </a:solidFill>
              </a:rPr>
              <a:t>Lively coach training sessions</a:t>
            </a:r>
            <a:endParaRPr lang="en-US" sz="2800" dirty="0">
              <a:solidFill>
                <a:srgbClr val="0070C0"/>
              </a:solidFill>
            </a:endParaRP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088877">
            <a:off x="6472698" y="2902540"/>
            <a:ext cx="2219979" cy="2135774"/>
          </a:xfrm>
          <a:prstGeom prst="rect">
            <a:avLst/>
          </a:prstGeom>
        </p:spPr>
      </p:pic>
    </p:spTree>
    <p:extLst>
      <p:ext uri="{BB962C8B-B14F-4D97-AF65-F5344CB8AC3E}">
        <p14:creationId xmlns:p14="http://schemas.microsoft.com/office/powerpoint/2010/main" val="35537080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715962"/>
          </a:xfrm>
          <a:solidFill>
            <a:schemeClr val="accent1">
              <a:lumMod val="75000"/>
            </a:schemeClr>
          </a:solidFill>
        </p:spPr>
        <p:txBody>
          <a:bodyPr>
            <a:normAutofit/>
          </a:bodyPr>
          <a:lstStyle/>
          <a:p>
            <a:r>
              <a:rPr lang="en-US" sz="3200" b="1" dirty="0" smtClean="0">
                <a:solidFill>
                  <a:schemeClr val="bg1"/>
                </a:solidFill>
              </a:rPr>
              <a:t>Partners</a:t>
            </a:r>
            <a:endParaRPr lang="en-US" sz="3200" b="1" dirty="0">
              <a:solidFill>
                <a:schemeClr val="bg1"/>
              </a:solidFill>
            </a:endParaRPr>
          </a:p>
        </p:txBody>
      </p:sp>
      <p:sp>
        <p:nvSpPr>
          <p:cNvPr id="3" name="Content Placeholder 2"/>
          <p:cNvSpPr>
            <a:spLocks noGrp="1"/>
          </p:cNvSpPr>
          <p:nvPr>
            <p:ph idx="1"/>
          </p:nvPr>
        </p:nvSpPr>
        <p:spPr>
          <a:xfrm>
            <a:off x="533400" y="1166019"/>
            <a:ext cx="8229600" cy="4167982"/>
          </a:xfrm>
        </p:spPr>
        <p:txBody>
          <a:bodyPr numCol="1">
            <a:normAutofit/>
          </a:bodyPr>
          <a:lstStyle/>
          <a:p>
            <a:pPr marL="0" indent="0">
              <a:buNone/>
            </a:pPr>
            <a:r>
              <a:rPr lang="en-US" sz="2400" dirty="0" smtClean="0"/>
              <a:t>TDH </a:t>
            </a:r>
            <a:r>
              <a:rPr lang="en-US" sz="2400" b="1" dirty="0" smtClean="0">
                <a:solidFill>
                  <a:schemeClr val="accent1">
                    <a:lumMod val="75000"/>
                  </a:schemeClr>
                </a:solidFill>
              </a:rPr>
              <a:t>“Language Nutrition Kitchen Cabinet”</a:t>
            </a:r>
          </a:p>
          <a:p>
            <a:pPr marL="0" lvl="1" indent="0">
              <a:spcBef>
                <a:spcPts val="0"/>
              </a:spcBef>
              <a:buNone/>
            </a:pPr>
            <a:r>
              <a:rPr lang="en-US" sz="2000" dirty="0" smtClean="0"/>
              <a:t>TDH Office of Primary Prevention, Family Health </a:t>
            </a:r>
          </a:p>
          <a:p>
            <a:pPr marL="0" lvl="1" indent="0">
              <a:spcBef>
                <a:spcPts val="0"/>
              </a:spcBef>
              <a:buNone/>
            </a:pPr>
            <a:r>
              <a:rPr lang="en-US" sz="2000" dirty="0" smtClean="0"/>
              <a:t>and Wellness, Community Health Services, </a:t>
            </a:r>
          </a:p>
          <a:p>
            <a:pPr marL="0" lvl="1" indent="0">
              <a:spcBef>
                <a:spcPts val="0"/>
              </a:spcBef>
              <a:buNone/>
            </a:pPr>
            <a:r>
              <a:rPr lang="en-US" sz="2000" dirty="0" smtClean="0"/>
              <a:t>and Vanderbilt School of Nursing</a:t>
            </a:r>
          </a:p>
          <a:p>
            <a:pPr marL="457200" lvl="1" indent="0">
              <a:buNone/>
            </a:pPr>
            <a:endParaRPr lang="en-US" sz="2000" dirty="0"/>
          </a:p>
        </p:txBody>
      </p:sp>
      <p:pic>
        <p:nvPicPr>
          <p:cNvPr id="1026" name="Picture 2" descr="C:\Users\dc01312\AppData\Local\Microsoft\Windows\Temporary Internet Files\Content.IE5\F4XDYAVJ\momdaughtercooking[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38900" y="990600"/>
            <a:ext cx="1524000" cy="1882479"/>
          </a:xfrm>
          <a:prstGeom prst="rect">
            <a:avLst/>
          </a:prstGeom>
          <a:noFill/>
          <a:ln w="12700">
            <a:solidFill>
              <a:schemeClr val="accent1">
                <a:lumMod val="75000"/>
              </a:schemeClr>
            </a:solidFill>
          </a:ln>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361" y="3150460"/>
            <a:ext cx="2472424" cy="1969510"/>
          </a:xfrm>
          <a:prstGeom prst="rect">
            <a:avLst/>
          </a:prstGeom>
        </p:spPr>
      </p:pic>
      <p:pic>
        <p:nvPicPr>
          <p:cNvPr id="1037"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4581" y="4135215"/>
            <a:ext cx="1524000" cy="2289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4085493" y="3242365"/>
            <a:ext cx="1882176" cy="923330"/>
          </a:xfrm>
          <a:prstGeom prst="rect">
            <a:avLst/>
          </a:prstGeom>
          <a:solidFill>
            <a:schemeClr val="accent2">
              <a:lumMod val="20000"/>
              <a:lumOff val="80000"/>
            </a:schemeClr>
          </a:solidFill>
        </p:spPr>
        <p:txBody>
          <a:bodyPr wrap="square" rtlCol="0">
            <a:spAutoFit/>
          </a:bodyPr>
          <a:lstStyle/>
          <a:p>
            <a:pPr algn="ctr"/>
            <a:r>
              <a:rPr lang="en-US" b="1" dirty="0" smtClean="0">
                <a:solidFill>
                  <a:schemeClr val="accent4">
                    <a:lumMod val="50000"/>
                  </a:schemeClr>
                </a:solidFill>
              </a:rPr>
              <a:t>Georgia Department of Public Health</a:t>
            </a:r>
            <a:endParaRPr lang="en-US" b="1" dirty="0">
              <a:solidFill>
                <a:schemeClr val="accent4">
                  <a:lumMod val="50000"/>
                </a:schemeClr>
              </a:solidFill>
            </a:endParaRPr>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7000" y="3429000"/>
            <a:ext cx="2362200" cy="2362200"/>
          </a:xfrm>
          <a:prstGeom prst="rect">
            <a:avLst/>
          </a:prstGeom>
        </p:spPr>
      </p:pic>
      <p:pic>
        <p:nvPicPr>
          <p:cNvPr id="11" name="Picture 10"/>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9473" y="5562600"/>
            <a:ext cx="2362200" cy="685800"/>
          </a:xfrm>
          <a:prstGeom prst="rect">
            <a:avLst/>
          </a:prstGeom>
          <a:noFill/>
          <a:ln>
            <a:noFill/>
          </a:ln>
          <a:effectLst/>
          <a:extLst/>
        </p:spPr>
      </p:pic>
    </p:spTree>
    <p:extLst>
      <p:ext uri="{BB962C8B-B14F-4D97-AF65-F5344CB8AC3E}">
        <p14:creationId xmlns:p14="http://schemas.microsoft.com/office/powerpoint/2010/main" val="2284648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1">
              <a:lumMod val="75000"/>
            </a:schemeClr>
          </a:solidFill>
        </p:spPr>
        <p:txBody>
          <a:bodyPr>
            <a:normAutofit/>
          </a:bodyPr>
          <a:lstStyle/>
          <a:p>
            <a:r>
              <a:rPr lang="en-US" sz="3600" dirty="0" smtClean="0">
                <a:solidFill>
                  <a:schemeClr val="bg1"/>
                </a:solidFill>
              </a:rPr>
              <a:t>Talk, Read, Sing and </a:t>
            </a:r>
            <a:r>
              <a:rPr lang="en-US" sz="3600" b="1" dirty="0" smtClean="0">
                <a:solidFill>
                  <a:schemeClr val="bg1"/>
                </a:solidFill>
              </a:rPr>
              <a:t>Dance</a:t>
            </a:r>
            <a:r>
              <a:rPr lang="en-US" sz="3600" dirty="0" smtClean="0">
                <a:solidFill>
                  <a:schemeClr val="bg1"/>
                </a:solidFill>
              </a:rPr>
              <a:t> with Your Baby!</a:t>
            </a:r>
            <a:endParaRPr lang="en-US" sz="3600" dirty="0">
              <a:solidFill>
                <a:schemeClr val="bg1"/>
              </a:solidFill>
            </a:endParaRPr>
          </a:p>
        </p:txBody>
      </p:sp>
      <p:sp>
        <p:nvSpPr>
          <p:cNvPr id="4" name="Rectangle 3"/>
          <p:cNvSpPr/>
          <p:nvPr/>
        </p:nvSpPr>
        <p:spPr>
          <a:xfrm>
            <a:off x="2269927" y="6172200"/>
            <a:ext cx="4604146" cy="369332"/>
          </a:xfrm>
          <a:prstGeom prst="rect">
            <a:avLst/>
          </a:prstGeom>
        </p:spPr>
        <p:txBody>
          <a:bodyPr wrap="none">
            <a:spAutoFit/>
          </a:bodyPr>
          <a:lstStyle/>
          <a:p>
            <a:r>
              <a:rPr lang="en-US" dirty="0"/>
              <a:t>http://www.talkwithmebaby.org/watch_videos</a:t>
            </a:r>
          </a:p>
        </p:txBody>
      </p:sp>
      <p:sp>
        <p:nvSpPr>
          <p:cNvPr id="6" name="Content Placeholder 5"/>
          <p:cNvSpPr>
            <a:spLocks noGrp="1"/>
          </p:cNvSpPr>
          <p:nvPr>
            <p:ph idx="1"/>
          </p:nvPr>
        </p:nvSpPr>
        <p:spPr>
          <a:xfrm>
            <a:off x="457200" y="1295400"/>
            <a:ext cx="8229600" cy="4525963"/>
          </a:xfrm>
        </p:spPr>
        <p:txBody>
          <a:bodyPr>
            <a:normAutofit/>
          </a:bodyPr>
          <a:lstStyle/>
          <a:p>
            <a:pPr marL="0" indent="0">
              <a:buNone/>
            </a:pPr>
            <a:r>
              <a:rPr lang="en-US" sz="2400" dirty="0"/>
              <a:t>Who says babies don’t understand? Babies are soaking up everything in front of </a:t>
            </a:r>
            <a:r>
              <a:rPr lang="en-US" sz="2400" dirty="0" smtClean="0"/>
              <a:t>them</a:t>
            </a:r>
            <a:r>
              <a:rPr lang="en-US" sz="2400" dirty="0"/>
              <a:t>, including dad’s sweet dance moves</a:t>
            </a:r>
            <a:r>
              <a:rPr lang="en-US" sz="2400" dirty="0" smtClean="0"/>
              <a:t>.</a:t>
            </a:r>
          </a:p>
          <a:p>
            <a:pPr marL="0" indent="0">
              <a:buNone/>
            </a:pPr>
            <a:endParaRPr lang="en-US" sz="2400" dirty="0"/>
          </a:p>
          <a:p>
            <a:pPr marL="0" indent="0">
              <a:buNone/>
            </a:pPr>
            <a:endParaRPr lang="en-US" sz="2400"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514600"/>
            <a:ext cx="5753100" cy="3470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39545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731</TotalTime>
  <Words>551</Words>
  <Application>Microsoft Office PowerPoint</Application>
  <PresentationFormat>On-screen Show (4:3)</PresentationFormat>
  <Paragraphs>73</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Talk With Me Baby</vt:lpstr>
      <vt:lpstr>Language Nutrition: Serve and Return</vt:lpstr>
      <vt:lpstr>Talk With Me Baby Tennessee</vt:lpstr>
      <vt:lpstr>Progress to Date</vt:lpstr>
      <vt:lpstr>Partners</vt:lpstr>
      <vt:lpstr>Talk, Read, Sing and Dance with Your Baby!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Patricia Scott</dc:creator>
  <cp:lastModifiedBy>Patricia Scott</cp:lastModifiedBy>
  <cp:revision>54</cp:revision>
  <dcterms:created xsi:type="dcterms:W3CDTF">2018-04-24T21:07:51Z</dcterms:created>
  <dcterms:modified xsi:type="dcterms:W3CDTF">2019-08-31T19:46:47Z</dcterms:modified>
</cp:coreProperties>
</file>