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12"/>
  </p:notesMasterIdLst>
  <p:handoutMasterIdLst>
    <p:handoutMasterId r:id="rId13"/>
  </p:handoutMasterIdLst>
  <p:sldIdLst>
    <p:sldId id="378" r:id="rId2"/>
    <p:sldId id="379" r:id="rId3"/>
    <p:sldId id="380" r:id="rId4"/>
    <p:sldId id="390" r:id="rId5"/>
    <p:sldId id="387" r:id="rId6"/>
    <p:sldId id="383" r:id="rId7"/>
    <p:sldId id="388" r:id="rId8"/>
    <p:sldId id="385" r:id="rId9"/>
    <p:sldId id="391" r:id="rId10"/>
    <p:sldId id="386" r:id="rId11"/>
  </p:sldIdLst>
  <p:sldSz cx="9144000" cy="6858000" type="screen4x3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obin Wilmoth" initials="RW" lastIdx="15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13" autoAdjust="0"/>
    <p:restoredTop sz="89552" autoAdjust="0"/>
  </p:normalViewPr>
  <p:slideViewPr>
    <p:cSldViewPr>
      <p:cViewPr varScale="1">
        <p:scale>
          <a:sx n="65" d="100"/>
          <a:sy n="65" d="100"/>
        </p:scale>
        <p:origin x="-1530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2142"/>
    </p:cViewPr>
  </p:sorterViewPr>
  <p:notesViewPr>
    <p:cSldViewPr>
      <p:cViewPr>
        <p:scale>
          <a:sx n="178" d="100"/>
          <a:sy n="178" d="100"/>
        </p:scale>
        <p:origin x="-138" y="-72"/>
      </p:cViewPr>
      <p:guideLst>
        <p:guide orient="horz" pos="2909"/>
        <p:guide pos="218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488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7000" y="0"/>
            <a:ext cx="3011488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A74AAC-4E28-4AAC-9091-583BD5130A7B}" type="datetimeFigureOut">
              <a:rPr lang="en-US" smtClean="0"/>
              <a:t>4/23/2019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525"/>
            <a:ext cx="3011488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7000" y="8772525"/>
            <a:ext cx="3011488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D6257F-3854-4069-87D6-318FC070B9D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79000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CFCD530F-FE81-46FC-9FD7-8D7F703FBDB2}" type="datetimeFigureOut">
              <a:rPr lang="en-US" smtClean="0"/>
              <a:t>4/23/2019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692150"/>
            <a:ext cx="46196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vert="horz" lIns="92492" tIns="46246" rIns="92492" bIns="46246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3F0C7B6E-744E-40EF-A397-9C8EEF6444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84028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/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51494" indent="-289036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56145" indent="-231229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18602" indent="-231229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81060" indent="-231229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43518" indent="-23122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3005976" indent="-23122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68434" indent="-23122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930891" indent="-23122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5DAD43F4-6C1A-41EE-95A5-55CAB3223A4B}" type="slidenum">
              <a:rPr lang="en-US" altLang="en-US" smtClean="0">
                <a:latin typeface="Tahoma" pitchFamily="34" charset="0"/>
              </a:rPr>
              <a:pPr algn="r" eaLnBrk="1" hangingPunct="1">
                <a:spcBef>
                  <a:spcPct val="0"/>
                </a:spcBef>
              </a:pPr>
              <a:t>1</a:t>
            </a:fld>
            <a:endParaRPr lang="en-US" altLang="en-US" dirty="0" smtClean="0">
              <a:latin typeface="Tahoma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/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51494" indent="-289036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56145" indent="-231229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18602" indent="-231229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81060" indent="-231229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43518" indent="-23122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3005976" indent="-23122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68434" indent="-23122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930891" indent="-23122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68FFA456-9C65-43E4-A158-7147E5912BDA}" type="slidenum">
              <a:rPr lang="en-US" altLang="en-US" smtClean="0">
                <a:latin typeface="Tahoma" pitchFamily="34" charset="0"/>
              </a:rPr>
              <a:pPr algn="r" eaLnBrk="1" hangingPunct="1">
                <a:spcBef>
                  <a:spcPct val="0"/>
                </a:spcBef>
              </a:pPr>
              <a:t>2</a:t>
            </a:fld>
            <a:endParaRPr lang="en-US" altLang="en-US" dirty="0" smtClean="0">
              <a:latin typeface="Tahoma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51494" indent="-289036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56145" indent="-231229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18602" indent="-231229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81060" indent="-231229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43518" indent="-23122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3005976" indent="-23122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68434" indent="-23122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930891" indent="-23122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421195E7-F4F5-4DC8-95BC-31B793AA26EF}" type="slidenum">
              <a:rPr lang="en-US" altLang="en-US" smtClean="0">
                <a:latin typeface="Tahoma" pitchFamily="34" charset="0"/>
              </a:rPr>
              <a:pPr algn="r" eaLnBrk="1" hangingPunct="1">
                <a:spcBef>
                  <a:spcPct val="0"/>
                </a:spcBef>
              </a:pPr>
              <a:t>3</a:t>
            </a:fld>
            <a:endParaRPr lang="en-US" altLang="en-US" dirty="0" smtClean="0">
              <a:latin typeface="Tahoma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/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51494" indent="-289036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56145" indent="-231229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18602" indent="-231229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81060" indent="-231229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43518" indent="-23122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3005976" indent="-23122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68434" indent="-23122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930891" indent="-23122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FE524452-DC9E-4E89-83C7-507B6CCFBED4}" type="slidenum">
              <a:rPr lang="en-US" altLang="en-US" smtClean="0">
                <a:latin typeface="Tahoma" pitchFamily="34" charset="0"/>
              </a:rPr>
              <a:pPr algn="r" eaLnBrk="1" hangingPunct="1">
                <a:spcBef>
                  <a:spcPct val="0"/>
                </a:spcBef>
              </a:pPr>
              <a:t>4</a:t>
            </a:fld>
            <a:endParaRPr lang="en-US" altLang="en-US" dirty="0" smtClean="0">
              <a:latin typeface="Tahoma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0C7B6E-744E-40EF-A397-9C8EEF644498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82225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51494" indent="-289036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56145" indent="-231229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18602" indent="-231229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81060" indent="-231229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43518" indent="-23122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3005976" indent="-23122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68434" indent="-23122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930891" indent="-23122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9CD1A255-AD0A-4872-9045-AF5D6BCC9DE1}" type="slidenum">
              <a:rPr lang="en-US" altLang="en-US" smtClean="0">
                <a:latin typeface="Tahoma" pitchFamily="34" charset="0"/>
              </a:rPr>
              <a:pPr algn="r" eaLnBrk="1" hangingPunct="1">
                <a:spcBef>
                  <a:spcPct val="0"/>
                </a:spcBef>
              </a:pPr>
              <a:t>6</a:t>
            </a:fld>
            <a:endParaRPr lang="en-US" altLang="en-US" dirty="0" smtClean="0">
              <a:latin typeface="Tahoma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51494" indent="-289036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56145" indent="-231229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18602" indent="-231229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81060" indent="-231229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43518" indent="-23122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3005976" indent="-23122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68434" indent="-23122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930891" indent="-23122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9CD1A255-AD0A-4872-9045-AF5D6BCC9DE1}" type="slidenum">
              <a:rPr lang="en-US" altLang="en-US" smtClean="0">
                <a:latin typeface="Tahoma" pitchFamily="34" charset="0"/>
              </a:rPr>
              <a:pPr algn="r" eaLnBrk="1" hangingPunct="1">
                <a:spcBef>
                  <a:spcPct val="0"/>
                </a:spcBef>
              </a:pPr>
              <a:t>7</a:t>
            </a:fld>
            <a:endParaRPr lang="en-US" altLang="en-US" dirty="0" smtClean="0">
              <a:latin typeface="Tahoma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/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51494" indent="-289036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56145" indent="-231229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18602" indent="-231229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81060" indent="-231229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43518" indent="-23122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3005976" indent="-23122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68434" indent="-23122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930891" indent="-23122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A076FBDA-928F-46EA-B5F5-9E2F4FA0E80A}" type="slidenum">
              <a:rPr lang="en-US" altLang="en-US" smtClean="0">
                <a:latin typeface="Tahoma" pitchFamily="34" charset="0"/>
              </a:rPr>
              <a:pPr algn="r" eaLnBrk="1" hangingPunct="1">
                <a:spcBef>
                  <a:spcPct val="0"/>
                </a:spcBef>
              </a:pPr>
              <a:t>8</a:t>
            </a:fld>
            <a:endParaRPr lang="en-US" altLang="en-US" dirty="0" smtClean="0">
              <a:latin typeface="Tahoma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/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51494" indent="-289036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56145" indent="-231229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18602" indent="-231229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81060" indent="-231229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43518" indent="-23122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3005976" indent="-23122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68434" indent="-23122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930891" indent="-23122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A076FBDA-928F-46EA-B5F5-9E2F4FA0E80A}" type="slidenum">
              <a:rPr lang="en-US" altLang="en-US" smtClean="0">
                <a:latin typeface="Tahoma" pitchFamily="34" charset="0"/>
              </a:rPr>
              <a:pPr algn="r" eaLnBrk="1" hangingPunct="1">
                <a:spcBef>
                  <a:spcPct val="0"/>
                </a:spcBef>
              </a:pPr>
              <a:t>9</a:t>
            </a:fld>
            <a:endParaRPr lang="en-US" altLang="en-US" dirty="0" smtClean="0">
              <a:latin typeface="Tahoma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51494" indent="-289036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56145" indent="-231229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18602" indent="-231229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81060" indent="-231229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43518" indent="-23122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3005976" indent="-23122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68434" indent="-23122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930891" indent="-23122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48FED545-9334-4BD1-A3F6-CAD5D46F1DFB}" type="slidenum">
              <a:rPr lang="en-US" altLang="en-US" smtClean="0">
                <a:latin typeface="Tahoma" pitchFamily="34" charset="0"/>
              </a:rPr>
              <a:pPr algn="r" eaLnBrk="1" hangingPunct="1">
                <a:spcBef>
                  <a:spcPct val="0"/>
                </a:spcBef>
              </a:pPr>
              <a:t>10</a:t>
            </a:fld>
            <a:endParaRPr lang="en-US" altLang="en-US" dirty="0" smtClean="0">
              <a:latin typeface="Tahoma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Stand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3886200"/>
            <a:ext cx="9144000" cy="2514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4038603"/>
            <a:ext cx="8839200" cy="1422399"/>
          </a:xfrm>
        </p:spPr>
        <p:txBody>
          <a:bodyPr>
            <a:normAutofit/>
          </a:bodyPr>
          <a:lstStyle>
            <a:lvl1pPr algn="ctr">
              <a:defRPr sz="4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2" hasCustomPrompt="1"/>
          </p:nvPr>
        </p:nvSpPr>
        <p:spPr>
          <a:xfrm>
            <a:off x="152400" y="5461001"/>
            <a:ext cx="8839200" cy="812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pPr lvl="0"/>
            <a:r>
              <a:rPr lang="en-US" dirty="0" smtClean="0"/>
              <a:t>Sub-Title</a:t>
            </a:r>
            <a:endParaRPr lang="en-US" dirty="0"/>
          </a:p>
        </p:txBody>
      </p:sp>
      <p:sp>
        <p:nvSpPr>
          <p:cNvPr id="8" name="Text Placehold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400800"/>
            <a:ext cx="9144000" cy="4572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100" baseline="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 smtClean="0"/>
              <a:t>Name, Position | Date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1524000"/>
            <a:ext cx="72390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8770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4572000" y="0"/>
            <a:ext cx="4572000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381000" y="2209801"/>
            <a:ext cx="3962400" cy="2235200"/>
          </a:xfrm>
        </p:spPr>
        <p:txBody>
          <a:bodyPr>
            <a:noAutofit/>
          </a:bodyPr>
          <a:lstStyle>
            <a:lvl1pPr marL="0" indent="0" algn="l">
              <a:defRPr sz="3600">
                <a:effectLst/>
                <a:latin typeface="PermianSlabSerifTypeface" pitchFamily="50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381000" y="5562600"/>
            <a:ext cx="4038600" cy="1117600"/>
          </a:xfrm>
        </p:spPr>
        <p:txBody>
          <a:bodyPr anchor="b">
            <a:normAutofit/>
          </a:bodyPr>
          <a:lstStyle>
            <a:lvl1pPr marL="0" indent="0">
              <a:buNone/>
              <a:defRPr sz="110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 smtClean="0"/>
              <a:t>Name, Position</a:t>
            </a:r>
          </a:p>
          <a:p>
            <a:pPr lvl="0"/>
            <a:r>
              <a:rPr lang="en-US" dirty="0" smtClean="0"/>
              <a:t>Date</a:t>
            </a:r>
            <a:endParaRPr lang="en-US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2" hasCustomPrompt="1"/>
          </p:nvPr>
        </p:nvSpPr>
        <p:spPr>
          <a:xfrm>
            <a:off x="381000" y="4445001"/>
            <a:ext cx="3962400" cy="812800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accent5"/>
                </a:solidFill>
                <a:latin typeface="PermianSlabSerifTypeface" pitchFamily="50" charset="0"/>
              </a:defRPr>
            </a:lvl1pPr>
          </a:lstStyle>
          <a:p>
            <a:pPr lvl="0"/>
            <a:r>
              <a:rPr lang="en-US" dirty="0" smtClean="0"/>
              <a:t>Sub-Title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" y="320040"/>
            <a:ext cx="4053840" cy="1280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8102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-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2590800" y="3874770"/>
            <a:ext cx="6553200" cy="22402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67000" y="3962400"/>
            <a:ext cx="6324600" cy="2057400"/>
          </a:xfrm>
        </p:spPr>
        <p:txBody>
          <a:bodyPr/>
          <a:lstStyle>
            <a:lvl1pPr algn="r">
              <a:defRPr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09" t="13397" r="9549" b="13397"/>
          <a:stretch/>
        </p:blipFill>
        <p:spPr>
          <a:xfrm>
            <a:off x="152400" y="3766736"/>
            <a:ext cx="2514600" cy="24563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83910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 - TN M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77801"/>
            <a:ext cx="9144000" cy="812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77803"/>
            <a:ext cx="8839200" cy="825500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839200" cy="5562600"/>
          </a:xfrm>
        </p:spPr>
        <p:txBody>
          <a:bodyPr>
            <a:normAutofit/>
          </a:bodyPr>
          <a:lstStyle>
            <a:lvl1pPr>
              <a:buClr>
                <a:schemeClr val="bg2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bg2"/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bg2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bg2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bg2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800" y="6019800"/>
            <a:ext cx="866774" cy="866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245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77801"/>
            <a:ext cx="9144000" cy="812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77803"/>
            <a:ext cx="8839200" cy="825500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93804"/>
            <a:ext cx="8763000" cy="4958462"/>
          </a:xfrm>
        </p:spPr>
        <p:txBody>
          <a:bodyPr>
            <a:normAutofit/>
          </a:bodyPr>
          <a:lstStyle>
            <a:lvl1pPr>
              <a:buClr>
                <a:schemeClr val="bg2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bg2"/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bg2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bg2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bg2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152266"/>
            <a:ext cx="9144000" cy="7057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75400"/>
            <a:ext cx="2895600" cy="365125"/>
          </a:xfr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 smtClean="0">
                <a:solidFill>
                  <a:srgbClr val="1B365D"/>
                </a:solidFill>
              </a:rPr>
              <a:t>DMHSAS Policy and Planning Council</a:t>
            </a:r>
            <a:endParaRPr lang="en-US" dirty="0">
              <a:solidFill>
                <a:srgbClr val="1B365D"/>
              </a:solidFill>
            </a:endParaRP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375400"/>
            <a:ext cx="2133600" cy="365125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>
                <a:solidFill>
                  <a:srgbClr val="1B365D"/>
                </a:solidFill>
              </a:rPr>
              <a:pPr/>
              <a:t>‹#›</a:t>
            </a:fld>
            <a:endParaRPr lang="en-US" dirty="0">
              <a:solidFill>
                <a:srgbClr val="1B365D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" y="6152266"/>
            <a:ext cx="231648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5122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77801"/>
            <a:ext cx="9144000" cy="812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77803"/>
            <a:ext cx="8839200" cy="825500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93800"/>
            <a:ext cx="8763000" cy="4958465"/>
          </a:xfrm>
        </p:spPr>
        <p:txBody>
          <a:bodyPr>
            <a:normAutofit/>
          </a:bodyPr>
          <a:lstStyle>
            <a:lvl1pPr>
              <a:buClr>
                <a:srgbClr val="FF0F00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rgbClr val="FF0F00"/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rgbClr val="FF0F00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rgbClr val="FF0F00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rgbClr val="FF0F00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990602"/>
            <a:ext cx="9144000" cy="88900"/>
          </a:xfrm>
          <a:prstGeom prst="rect">
            <a:avLst/>
          </a:prstGeom>
          <a:solidFill>
            <a:srgbClr val="FF0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0" y="6152266"/>
            <a:ext cx="9144000" cy="7057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75400"/>
            <a:ext cx="2895600" cy="365125"/>
          </a:xfr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 smtClean="0">
                <a:solidFill>
                  <a:srgbClr val="1B365D"/>
                </a:solidFill>
              </a:rPr>
              <a:t>DMHSAS Policy and Planning Council</a:t>
            </a:r>
            <a:endParaRPr lang="en-US" dirty="0">
              <a:solidFill>
                <a:srgbClr val="1B365D"/>
              </a:solidFill>
            </a:endParaRPr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375400"/>
            <a:ext cx="2133600" cy="365125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>
                <a:solidFill>
                  <a:srgbClr val="1B365D"/>
                </a:solidFill>
              </a:rPr>
              <a:pPr/>
              <a:t>‹#›</a:t>
            </a:fld>
            <a:endParaRPr lang="en-US" dirty="0">
              <a:solidFill>
                <a:srgbClr val="1B365D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" y="6152266"/>
            <a:ext cx="231648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7259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-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177801"/>
            <a:ext cx="9144000" cy="812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52400" y="177803"/>
            <a:ext cx="8839200" cy="825500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228600" y="1193800"/>
            <a:ext cx="8763000" cy="4958465"/>
          </a:xfrm>
        </p:spPr>
        <p:txBody>
          <a:bodyPr>
            <a:normAutofit/>
          </a:bodyPr>
          <a:lstStyle>
            <a:lvl1pPr>
              <a:buClr>
                <a:schemeClr val="accent3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accent3"/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accent3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accent3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accent3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0" y="990602"/>
            <a:ext cx="9144000" cy="88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0" y="6152266"/>
            <a:ext cx="9144000" cy="7057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75400"/>
            <a:ext cx="2895600" cy="365125"/>
          </a:xfr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 smtClean="0">
                <a:solidFill>
                  <a:srgbClr val="1B365D"/>
                </a:solidFill>
              </a:rPr>
              <a:t>DMHSAS Policy and Planning Council</a:t>
            </a:r>
            <a:endParaRPr lang="en-US" dirty="0">
              <a:solidFill>
                <a:srgbClr val="1B365D"/>
              </a:solidFill>
            </a:endParaRPr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375400"/>
            <a:ext cx="2133600" cy="365125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>
                <a:solidFill>
                  <a:srgbClr val="1B365D"/>
                </a:solidFill>
              </a:rPr>
              <a:pPr/>
              <a:t>‹#›</a:t>
            </a:fld>
            <a:endParaRPr lang="en-US" dirty="0">
              <a:solidFill>
                <a:srgbClr val="1B365D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" y="6152266"/>
            <a:ext cx="231648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083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77801"/>
            <a:ext cx="9144000" cy="812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77803"/>
            <a:ext cx="8839200" cy="825500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93800"/>
            <a:ext cx="8763000" cy="4958465"/>
          </a:xfrm>
        </p:spPr>
        <p:txBody>
          <a:bodyPr>
            <a:normAutofit/>
          </a:bodyPr>
          <a:lstStyle>
            <a:lvl1pPr>
              <a:buClr>
                <a:schemeClr val="accent1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accent1"/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accent1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accent1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accent1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990602"/>
            <a:ext cx="9144000" cy="88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0" y="6152266"/>
            <a:ext cx="9144000" cy="7057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75400"/>
            <a:ext cx="2895600" cy="365125"/>
          </a:xfr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 smtClean="0">
                <a:solidFill>
                  <a:srgbClr val="1B365D"/>
                </a:solidFill>
              </a:rPr>
              <a:t>DMHSAS Policy and Planning Council</a:t>
            </a:r>
            <a:endParaRPr lang="en-US" dirty="0">
              <a:solidFill>
                <a:srgbClr val="1B365D"/>
              </a:solidFill>
            </a:endParaRPr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375400"/>
            <a:ext cx="2133600" cy="365125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>
                <a:solidFill>
                  <a:srgbClr val="1B365D"/>
                </a:solidFill>
              </a:rPr>
              <a:pPr/>
              <a:t>‹#›</a:t>
            </a:fld>
            <a:endParaRPr lang="en-US" dirty="0">
              <a:solidFill>
                <a:srgbClr val="1B365D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" y="6152266"/>
            <a:ext cx="231648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3615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 - Yellow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77801"/>
            <a:ext cx="9144000" cy="812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77803"/>
            <a:ext cx="8839200" cy="825500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93800"/>
            <a:ext cx="8763000" cy="4958465"/>
          </a:xfrm>
        </p:spPr>
        <p:txBody>
          <a:bodyPr>
            <a:normAutofit/>
          </a:bodyPr>
          <a:lstStyle>
            <a:lvl1pPr>
              <a:buClr>
                <a:schemeClr val="accent2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accent2"/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accent2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accent2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accent2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990602"/>
            <a:ext cx="9144000" cy="88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0" y="6152266"/>
            <a:ext cx="9144000" cy="7057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75400"/>
            <a:ext cx="2895600" cy="365125"/>
          </a:xfr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 smtClean="0">
                <a:solidFill>
                  <a:srgbClr val="1B365D"/>
                </a:solidFill>
              </a:rPr>
              <a:t>DMHSAS Policy and Planning Council</a:t>
            </a:r>
            <a:endParaRPr lang="en-US" dirty="0">
              <a:solidFill>
                <a:srgbClr val="1B365D"/>
              </a:solidFill>
            </a:endParaRPr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375400"/>
            <a:ext cx="2133600" cy="365125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>
                <a:solidFill>
                  <a:srgbClr val="1B365D"/>
                </a:solidFill>
              </a:rPr>
              <a:pPr/>
              <a:t>‹#›</a:t>
            </a:fld>
            <a:endParaRPr lang="en-US" dirty="0">
              <a:solidFill>
                <a:srgbClr val="1B365D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" y="6152266"/>
            <a:ext cx="231648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49366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 -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77801"/>
            <a:ext cx="9144000" cy="812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77803"/>
            <a:ext cx="8839200" cy="825500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93804"/>
            <a:ext cx="8763000" cy="4958462"/>
          </a:xfrm>
        </p:spPr>
        <p:txBody>
          <a:bodyPr>
            <a:normAutofit/>
          </a:bodyPr>
          <a:lstStyle>
            <a:lvl1pPr>
              <a:buClr>
                <a:schemeClr val="accent5">
                  <a:lumMod val="60000"/>
                  <a:lumOff val="40000"/>
                </a:schemeClr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accent5">
                  <a:lumMod val="60000"/>
                  <a:lumOff val="40000"/>
                </a:schemeClr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accent5">
                  <a:lumMod val="60000"/>
                  <a:lumOff val="40000"/>
                </a:schemeClr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accent5">
                  <a:lumMod val="60000"/>
                  <a:lumOff val="40000"/>
                </a:schemeClr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accent5">
                  <a:lumMod val="60000"/>
                  <a:lumOff val="40000"/>
                </a:schemeClr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990602"/>
            <a:ext cx="9144000" cy="889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0" y="6152266"/>
            <a:ext cx="9144000" cy="7057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75400"/>
            <a:ext cx="2895600" cy="365125"/>
          </a:xfr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 smtClean="0">
                <a:solidFill>
                  <a:srgbClr val="1B365D"/>
                </a:solidFill>
              </a:rPr>
              <a:t>DMHSAS Policy and Planning Council</a:t>
            </a:r>
            <a:endParaRPr lang="en-US" dirty="0">
              <a:solidFill>
                <a:srgbClr val="1B365D"/>
              </a:solidFill>
            </a:endParaRP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375400"/>
            <a:ext cx="2133600" cy="365125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>
                <a:solidFill>
                  <a:srgbClr val="1B365D"/>
                </a:solidFill>
              </a:rPr>
              <a:pPr/>
              <a:t>‹#›</a:t>
            </a:fld>
            <a:endParaRPr lang="en-US" dirty="0">
              <a:solidFill>
                <a:srgbClr val="1B365D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" y="6152266"/>
            <a:ext cx="231648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9699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 - T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77801"/>
            <a:ext cx="9144000" cy="812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77803"/>
            <a:ext cx="8839200" cy="825500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93800"/>
            <a:ext cx="8763000" cy="4958465"/>
          </a:xfrm>
        </p:spPr>
        <p:txBody>
          <a:bodyPr>
            <a:normAutofit/>
          </a:bodyPr>
          <a:lstStyle>
            <a:lvl1pPr>
              <a:buClr>
                <a:schemeClr val="accent6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accent6"/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accent6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accent6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accent6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990602"/>
            <a:ext cx="9144000" cy="88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0" y="6152266"/>
            <a:ext cx="9144000" cy="7057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75400"/>
            <a:ext cx="2895600" cy="365125"/>
          </a:xfr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 smtClean="0">
                <a:solidFill>
                  <a:srgbClr val="1B365D"/>
                </a:solidFill>
              </a:rPr>
              <a:t>DMHSAS Policy and Planning Council</a:t>
            </a:r>
            <a:endParaRPr lang="en-US" dirty="0">
              <a:solidFill>
                <a:srgbClr val="1B365D"/>
              </a:solidFill>
            </a:endParaRPr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375400"/>
            <a:ext cx="2133600" cy="365125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>
                <a:solidFill>
                  <a:srgbClr val="1B365D"/>
                </a:solidFill>
              </a:rPr>
              <a:pPr/>
              <a:t>‹#›</a:t>
            </a:fld>
            <a:endParaRPr lang="en-US" dirty="0">
              <a:solidFill>
                <a:srgbClr val="1B365D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" y="6152266"/>
            <a:ext cx="231648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9712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uble-Column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77801"/>
            <a:ext cx="9144000" cy="812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77803"/>
            <a:ext cx="8839200" cy="825500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93804"/>
            <a:ext cx="4191000" cy="4958462"/>
          </a:xfrm>
        </p:spPr>
        <p:txBody>
          <a:bodyPr>
            <a:normAutofit/>
          </a:bodyPr>
          <a:lstStyle>
            <a:lvl1pPr>
              <a:buClr>
                <a:srgbClr val="FF0F00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rgbClr val="FF0F00"/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rgbClr val="FF0F00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rgbClr val="FF0F00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rgbClr val="FF0F00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3"/>
          </p:nvPr>
        </p:nvSpPr>
        <p:spPr>
          <a:xfrm>
            <a:off x="4724400" y="1193804"/>
            <a:ext cx="4191000" cy="4958462"/>
          </a:xfrm>
        </p:spPr>
        <p:txBody>
          <a:bodyPr>
            <a:normAutofit/>
          </a:bodyPr>
          <a:lstStyle>
            <a:lvl1pPr>
              <a:buClr>
                <a:srgbClr val="FF0000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rgbClr val="FF0000"/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rgbClr val="FF0000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rgbClr val="FF0000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rgbClr val="FF0000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0" y="6152266"/>
            <a:ext cx="9144000" cy="7057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75400"/>
            <a:ext cx="2895600" cy="365125"/>
          </a:xfr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 smtClean="0">
                <a:solidFill>
                  <a:srgbClr val="1B365D"/>
                </a:solidFill>
              </a:rPr>
              <a:t>DMHSAS Policy and Planning Council</a:t>
            </a:r>
            <a:endParaRPr lang="en-US" dirty="0">
              <a:solidFill>
                <a:srgbClr val="1B365D"/>
              </a:solidFill>
            </a:endParaRPr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375400"/>
            <a:ext cx="2133600" cy="365125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>
                <a:solidFill>
                  <a:srgbClr val="1B365D"/>
                </a:solidFill>
              </a:rPr>
              <a:pPr/>
              <a:t>‹#›</a:t>
            </a:fld>
            <a:endParaRPr lang="en-US" dirty="0">
              <a:solidFill>
                <a:srgbClr val="1B365D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" y="6152266"/>
            <a:ext cx="231648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92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90780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25426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Orang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41261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YellowGree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512008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Gray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4312829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>
            <a:noAutofit/>
          </a:bodyPr>
          <a:lstStyle>
            <a:lvl1pPr algn="r">
              <a:defRPr sz="4200" b="1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0575" y="6557963"/>
            <a:ext cx="2003425" cy="227012"/>
          </a:xfrm>
          <a:prstGeom prst="rect">
            <a:avLst/>
          </a:prstGeo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dirty="0"/>
          </a:p>
        </p:txBody>
      </p:sp>
      <p:sp>
        <p:nvSpPr>
          <p:cNvPr id="7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63"/>
            <a:ext cx="2927350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dirty="0"/>
          </a:p>
        </p:txBody>
      </p:sp>
      <p:sp>
        <p:nvSpPr>
          <p:cNvPr id="8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350" y="6556375"/>
            <a:ext cx="588963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68B83084-167F-4A8F-A431-9965D3172A9E}" type="slidenum">
              <a:rPr/>
              <a:pPr>
                <a:defRPr/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704223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6"/>
          <p:cNvSpPr>
            <a:spLocks noGrp="1"/>
          </p:cNvSpPr>
          <p:nvPr>
            <p:ph type="dt" sz="half" idx="10"/>
          </p:nvPr>
        </p:nvSpPr>
        <p:spPr>
          <a:xfrm>
            <a:off x="4246563" y="6557963"/>
            <a:ext cx="2001837" cy="22701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C232BF-8673-46EA-AE8B-0E4187B20AD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31532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 i="1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 smtClean="0">
                <a:solidFill>
                  <a:srgbClr val="666666"/>
                </a:solidFill>
              </a:rPr>
              <a:t>DMHSAS Policy and Planning Council</a:t>
            </a:r>
            <a:endParaRPr lang="en-US" dirty="0">
              <a:solidFill>
                <a:srgbClr val="666666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410326"/>
            <a:ext cx="2133600" cy="365125"/>
          </a:xfrm>
          <a:prstGeom prst="rect">
            <a:avLst/>
          </a:prstGeom>
        </p:spPr>
        <p:txBody>
          <a:bodyPr anchor="b"/>
          <a:lstStyle>
            <a:lvl1pPr algn="r">
              <a:defRPr sz="1000" i="1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>
                <a:solidFill>
                  <a:srgbClr val="666666"/>
                </a:solidFill>
              </a:rPr>
              <a:pPr/>
              <a:t>‹#›</a:t>
            </a:fld>
            <a:endParaRPr lang="en-US" dirty="0">
              <a:solidFill>
                <a:srgbClr val="6666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4848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  <p:sldLayoutId id="2147483714" r:id="rId18"/>
    <p:sldLayoutId id="2147483715" r:id="rId19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thomas.cheetham@tn.gov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hyperlink" Target="mailto:Deborah.poirer@tn.gov" TargetMode="External"/><Relationship Id="rId5" Type="http://schemas.openxmlformats.org/officeDocument/2006/relationships/hyperlink" Target="mailto:karen.wills@tn.gov" TargetMode="External"/><Relationship Id="rId4" Type="http://schemas.openxmlformats.org/officeDocument/2006/relationships/hyperlink" Target="mailto:bill.feldhaus@tn.gov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mailto:Danny.ricker@tn.gov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5" Type="http://schemas.openxmlformats.org/officeDocument/2006/relationships/hyperlink" Target="mailto:Kim.gibson@tn.gov" TargetMode="External"/><Relationship Id="rId4" Type="http://schemas.openxmlformats.org/officeDocument/2006/relationships/hyperlink" Target="mailto:Chinwe.ejiofor@tn.gov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Kandy.turner@tn.gov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5" Type="http://schemas.openxmlformats.org/officeDocument/2006/relationships/hyperlink" Target="mailto:Marie.isbell@tn.gov" TargetMode="External"/><Relationship Id="rId4" Type="http://schemas.openxmlformats.org/officeDocument/2006/relationships/hyperlink" Target="mailto:Sara.muncher@tn.gov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Andy.wood@tn.gov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5" Type="http://schemas.openxmlformats.org/officeDocument/2006/relationships/hyperlink" Target="mailto:Pam.gillespie@tn.gov" TargetMode="External"/><Relationship Id="rId4" Type="http://schemas.openxmlformats.org/officeDocument/2006/relationships/hyperlink" Target="mailto:Rachel.shayne@tn.gov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Andy.wood@tn.gov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5" Type="http://schemas.openxmlformats.org/officeDocument/2006/relationships/hyperlink" Target="mailto:StephenJohn.Bell@tn.gov" TargetMode="External"/><Relationship Id="rId4" Type="http://schemas.openxmlformats.org/officeDocument/2006/relationships/hyperlink" Target="mailto:Jenny.Matthai@tn.gov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152400" y="4191000"/>
            <a:ext cx="8839200" cy="2082801"/>
          </a:xfrm>
        </p:spPr>
        <p:txBody>
          <a:bodyPr>
            <a:normAutofit/>
          </a:bodyPr>
          <a:lstStyle/>
          <a:p>
            <a:r>
              <a:rPr lang="en-US" sz="4000" dirty="0" smtClean="0"/>
              <a:t>Division of Clinical Services</a:t>
            </a:r>
          </a:p>
          <a:p>
            <a:r>
              <a:rPr lang="en-US" sz="4000" dirty="0" smtClean="0"/>
              <a:t>New Provider Orientation</a:t>
            </a:r>
            <a:endParaRPr lang="en-US" sz="4000" dirty="0"/>
          </a:p>
        </p:txBody>
      </p:sp>
      <p:sp>
        <p:nvSpPr>
          <p:cNvPr id="3075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sz="quarter" idx="11"/>
          </p:nvPr>
        </p:nvSpPr>
        <p:spPr/>
        <p:txBody>
          <a:bodyPr>
            <a:normAutofit fontScale="25000" lnSpcReduction="20000"/>
          </a:bodyPr>
          <a:lstStyle/>
          <a:p>
            <a:pPr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dirty="0" smtClean="0"/>
              <a:t> </a:t>
            </a:r>
          </a:p>
          <a:p>
            <a:pPr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sz="4400" dirty="0" smtClean="0"/>
              <a:t>	</a:t>
            </a:r>
          </a:p>
          <a:p>
            <a:pPr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sz="4400" dirty="0"/>
              <a:t>	 </a:t>
            </a:r>
            <a:r>
              <a:rPr lang="en-US" sz="4400" dirty="0" smtClean="0"/>
              <a:t>  </a:t>
            </a:r>
            <a:r>
              <a:rPr lang="en-US" sz="4400" dirty="0"/>
              <a:t>	</a:t>
            </a:r>
            <a:r>
              <a:rPr lang="en-US" sz="4400" dirty="0" smtClean="0"/>
              <a:t>		</a:t>
            </a:r>
          </a:p>
        </p:txBody>
      </p:sp>
    </p:spTree>
    <p:extLst>
      <p:ext uri="{BB962C8B-B14F-4D97-AF65-F5344CB8AC3E}">
        <p14:creationId xmlns:p14="http://schemas.microsoft.com/office/powerpoint/2010/main" val="30892756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 smtClean="0"/>
              <a:t>    Division of Clinical Services</a:t>
            </a:r>
            <a:endParaRPr lang="en-US" sz="4000" dirty="0" smtClean="0"/>
          </a:p>
        </p:txBody>
      </p:sp>
      <p:sp>
        <p:nvSpPr>
          <p:cNvPr id="19459" name="Rectangle 1027" descr="Rectangle: Click to edit Master text styles&#10;Second level&#10;Third level&#10;Fourth level&#10;Fifth level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eaLnBrk="1" hangingPunct="1">
              <a:buFont typeface="Wingdings" pitchFamily="2" charset="2"/>
              <a:buNone/>
            </a:pPr>
            <a:endParaRPr lang="en-US" altLang="en-US" sz="2400" dirty="0" smtClean="0"/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  <a:defRPr/>
            </a:pPr>
            <a:endParaRPr lang="en-US" sz="2100" dirty="0" smtClean="0"/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  <a:defRPr/>
            </a:pPr>
            <a:r>
              <a:rPr lang="en-US" sz="2100" dirty="0" smtClean="0"/>
              <a:t>Bruce Davis, PhD, SrLPE, LPC, BCBA-D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  <a:defRPr/>
            </a:pPr>
            <a:r>
              <a:rPr lang="en-US" sz="2100" dirty="0" smtClean="0"/>
              <a:t>Deputy Commissioner Clinical Services  </a:t>
            </a:r>
            <a:endParaRPr lang="en-US" sz="2100" dirty="0"/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  <a:defRPr/>
            </a:pPr>
            <a:r>
              <a:rPr lang="en-US" sz="2100" dirty="0" smtClean="0"/>
              <a:t>(</a:t>
            </a:r>
            <a:r>
              <a:rPr lang="en-US" sz="2100" dirty="0"/>
              <a:t>615) </a:t>
            </a:r>
            <a:r>
              <a:rPr lang="en-US" sz="2100" dirty="0" smtClean="0"/>
              <a:t>532-1610</a:t>
            </a:r>
            <a:endParaRPr lang="en-US" sz="2100" dirty="0"/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  <a:defRPr/>
            </a:pPr>
            <a:r>
              <a:rPr lang="en-US" sz="2100" dirty="0">
                <a:hlinkClick r:id="rId3"/>
              </a:rPr>
              <a:t>b</a:t>
            </a:r>
            <a:r>
              <a:rPr lang="en-US" sz="2100" dirty="0" smtClean="0">
                <a:hlinkClick r:id="rId3"/>
              </a:rPr>
              <a:t>ruce.davis@tn.gov </a:t>
            </a:r>
            <a:r>
              <a:rPr lang="en-US" sz="2100" dirty="0"/>
              <a:t>	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  <a:defRPr/>
            </a:pPr>
            <a:endParaRPr lang="en-US" sz="2100" i="1" dirty="0"/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  <a:defRPr/>
            </a:pPr>
            <a:r>
              <a:rPr lang="it-IT" sz="2100" dirty="0"/>
              <a:t>Michelle Bagby, MA, LBA, BCBA </a:t>
            </a:r>
            <a:r>
              <a:rPr lang="en-US" sz="2100" dirty="0" smtClean="0"/>
              <a:t>Coordinator </a:t>
            </a:r>
            <a:r>
              <a:rPr lang="en-US" sz="2100" dirty="0"/>
              <a:t>of </a:t>
            </a:r>
            <a:r>
              <a:rPr lang="en-US" sz="2100" dirty="0" smtClean="0"/>
              <a:t>Behavioral &amp; Psychological Services</a:t>
            </a:r>
            <a:endParaRPr lang="en-US" sz="2100" dirty="0"/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  <a:defRPr/>
            </a:pPr>
            <a:r>
              <a:rPr lang="en-US" sz="2100" dirty="0" smtClean="0"/>
              <a:t>(</a:t>
            </a:r>
            <a:r>
              <a:rPr lang="en-US" sz="2100" dirty="0"/>
              <a:t>615) </a:t>
            </a:r>
            <a:r>
              <a:rPr lang="en-US" sz="2100" dirty="0" smtClean="0"/>
              <a:t>913-0352</a:t>
            </a:r>
            <a:endParaRPr lang="en-US" sz="2100" dirty="0"/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  <a:defRPr/>
            </a:pPr>
            <a:r>
              <a:rPr lang="en-US" sz="2100" u="sng" dirty="0" smtClean="0"/>
              <a:t>michelle.bagby@tn.gov</a:t>
            </a:r>
            <a:endParaRPr lang="en-US" sz="2100" u="sng" dirty="0"/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  <a:defRPr/>
            </a:pPr>
            <a:endParaRPr lang="en-US" sz="2100" dirty="0"/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  <a:defRPr/>
            </a:pPr>
            <a:endParaRPr lang="en-US" sz="2100" dirty="0"/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  <a:defRPr/>
            </a:pPr>
            <a:r>
              <a:rPr lang="en-US" sz="2100" dirty="0"/>
              <a:t>David Taylor, BSN, RN, </a:t>
            </a:r>
            <a:r>
              <a:rPr lang="en-US" sz="2100" dirty="0" smtClean="0"/>
              <a:t>CDDN Director </a:t>
            </a:r>
            <a:r>
              <a:rPr lang="en-US" sz="2100" dirty="0"/>
              <a:t>of Nursing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  <a:defRPr/>
            </a:pPr>
            <a:r>
              <a:rPr lang="en-US" sz="2100" dirty="0" smtClean="0"/>
              <a:t>(629) 395-2496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  <a:defRPr/>
            </a:pPr>
            <a:r>
              <a:rPr lang="en-US" sz="2100" u="sng" dirty="0" smtClean="0"/>
              <a:t>david.taylor@tn.gov</a:t>
            </a:r>
            <a:endParaRPr lang="en-US" sz="2100" u="sng" dirty="0"/>
          </a:p>
          <a:p>
            <a:pPr>
              <a:lnSpc>
                <a:spcPct val="110000"/>
              </a:lnSpc>
              <a:buNone/>
            </a:pPr>
            <a:r>
              <a:rPr lang="en-US" sz="2100" dirty="0" smtClean="0"/>
              <a:t> </a:t>
            </a:r>
            <a:endParaRPr lang="en-US" sz="2100" dirty="0"/>
          </a:p>
          <a:p>
            <a:pPr eaLnBrk="1" hangingPunct="1">
              <a:buFont typeface="Wingdings" pitchFamily="2" charset="2"/>
              <a:buNone/>
            </a:pPr>
            <a:endParaRPr lang="en-US" altLang="en-US" sz="2400" dirty="0" smtClean="0"/>
          </a:p>
        </p:txBody>
      </p:sp>
      <p:sp>
        <p:nvSpPr>
          <p:cNvPr id="9220" name="Rectangle 1028" descr="Rectangle: Click to edit Master text styles&#10;Second level&#10;Third level&#10;Fourth level&#10;Fifth level"/>
          <p:cNvSpPr>
            <a:spLocks noGrp="1" noChangeArrowheads="1"/>
          </p:cNvSpPr>
          <p:nvPr>
            <p:ph idx="13"/>
          </p:nvPr>
        </p:nvSpPr>
        <p:spPr>
          <a:xfrm>
            <a:off x="4495800" y="1143000"/>
            <a:ext cx="4191000" cy="4958462"/>
          </a:xfrm>
        </p:spPr>
        <p:txBody>
          <a:bodyPr>
            <a:normAutofit fontScale="92500" lnSpcReduction="20000"/>
          </a:bodyPr>
          <a:lstStyle/>
          <a:p>
            <a:pPr marL="0" indent="0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800" i="1" dirty="0"/>
              <a:t>	</a:t>
            </a:r>
            <a:endParaRPr lang="en-US" sz="1800" i="1" dirty="0" smtClean="0"/>
          </a:p>
          <a:p>
            <a:pPr marL="0" indent="0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2200" dirty="0" smtClean="0"/>
          </a:p>
          <a:p>
            <a:pPr marL="0" indent="0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2200" dirty="0" smtClean="0"/>
              <a:t>Bill Feldhaus, RN, </a:t>
            </a:r>
          </a:p>
          <a:p>
            <a:pPr marL="0" indent="0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2200" dirty="0" smtClean="0"/>
              <a:t>Assistant Director of Nursing 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  <a:defRPr/>
            </a:pPr>
            <a:r>
              <a:rPr lang="en-US" sz="2200" dirty="0" smtClean="0"/>
              <a:t>(615) 585-6274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  <a:defRPr/>
            </a:pPr>
            <a:r>
              <a:rPr lang="en-US" sz="2200" dirty="0" smtClean="0">
                <a:hlinkClick r:id="rId4"/>
              </a:rPr>
              <a:t>bill.feldhaus@tn.gov</a:t>
            </a:r>
            <a:endParaRPr lang="en-US" sz="2200" dirty="0"/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  <a:defRPr/>
            </a:pPr>
            <a:endParaRPr lang="en-US" sz="2200" dirty="0" smtClean="0"/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  <a:defRPr/>
            </a:pPr>
            <a:r>
              <a:rPr lang="en-US" sz="2200" i="1" dirty="0"/>
              <a:t>	</a:t>
            </a:r>
            <a:r>
              <a:rPr lang="en-US" sz="2200" i="1" dirty="0" smtClean="0"/>
              <a:t>	</a:t>
            </a:r>
          </a:p>
          <a:p>
            <a:pPr marL="0" indent="0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2200" dirty="0"/>
              <a:t>Karen Wills, MS, OTR/L, </a:t>
            </a:r>
            <a:endParaRPr lang="en-US" sz="2200" dirty="0" smtClean="0"/>
          </a:p>
          <a:p>
            <a:pPr marL="0" indent="0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2200" dirty="0" smtClean="0"/>
              <a:t>Director </a:t>
            </a:r>
            <a:r>
              <a:rPr lang="en-US" sz="2200" dirty="0"/>
              <a:t>of Therapeutic Services </a:t>
            </a:r>
            <a:r>
              <a:rPr lang="en-US" sz="2200" dirty="0" smtClean="0"/>
              <a:t>  </a:t>
            </a:r>
          </a:p>
          <a:p>
            <a:pPr marL="0" indent="0">
              <a:spcBef>
                <a:spcPts val="0"/>
              </a:spcBef>
              <a:buNone/>
              <a:defRPr/>
            </a:pPr>
            <a:r>
              <a:rPr lang="en-US" sz="2200" dirty="0" smtClean="0"/>
              <a:t>(615) 719-2568</a:t>
            </a:r>
          </a:p>
          <a:p>
            <a:pPr marL="0" indent="0">
              <a:spcBef>
                <a:spcPts val="0"/>
              </a:spcBef>
              <a:buNone/>
              <a:defRPr/>
            </a:pPr>
            <a:r>
              <a:rPr lang="en-US" sz="2200" dirty="0">
                <a:hlinkClick r:id="rId5"/>
              </a:rPr>
              <a:t>k</a:t>
            </a:r>
            <a:r>
              <a:rPr lang="en-US" sz="2200" dirty="0" smtClean="0">
                <a:hlinkClick r:id="rId5"/>
              </a:rPr>
              <a:t>aren.wills@tn.gov</a:t>
            </a:r>
            <a:endParaRPr lang="en-US" sz="2200" dirty="0" smtClean="0"/>
          </a:p>
          <a:p>
            <a:pPr marL="0" indent="0">
              <a:spcBef>
                <a:spcPts val="0"/>
              </a:spcBef>
              <a:buNone/>
              <a:defRPr/>
            </a:pPr>
            <a:endParaRPr lang="en-US" sz="2200" dirty="0" smtClean="0"/>
          </a:p>
          <a:p>
            <a:pPr marL="0" indent="0">
              <a:spcBef>
                <a:spcPts val="0"/>
              </a:spcBef>
              <a:buNone/>
              <a:defRPr/>
            </a:pPr>
            <a:r>
              <a:rPr lang="en-US" sz="2200" i="1" dirty="0"/>
              <a:t>		</a:t>
            </a:r>
            <a:endParaRPr lang="en-US" sz="2200" i="1" dirty="0" smtClean="0"/>
          </a:p>
          <a:p>
            <a:pPr marL="0" indent="0" eaLnBrk="1" fontAlgn="auto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2200" dirty="0" smtClean="0"/>
              <a:t>Debbie Poirier, COTA/L, ATP, SMS, Director of Seating and Positioning Services</a:t>
            </a:r>
            <a:r>
              <a:rPr lang="en-US" sz="2200" dirty="0" smtClean="0">
                <a:solidFill>
                  <a:schemeClr val="tx1"/>
                </a:solidFill>
              </a:rPr>
              <a:t>  	</a:t>
            </a:r>
          </a:p>
          <a:p>
            <a:pPr marL="0" indent="0" eaLnBrk="1" fontAlgn="auto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2200" dirty="0" smtClean="0">
                <a:solidFill>
                  <a:schemeClr val="tx1"/>
                </a:solidFill>
              </a:rPr>
              <a:t>(615) 428-6254</a:t>
            </a:r>
          </a:p>
          <a:p>
            <a:pPr marL="0" indent="0" eaLnBrk="1" fontAlgn="auto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2200" dirty="0">
                <a:hlinkClick r:id="rId6"/>
              </a:rPr>
              <a:t>d</a:t>
            </a:r>
            <a:r>
              <a:rPr lang="en-US" sz="2200" dirty="0" smtClean="0">
                <a:hlinkClick r:id="rId6"/>
              </a:rPr>
              <a:t>eborah.poirier@tn.gov</a:t>
            </a:r>
            <a:endParaRPr lang="en-US" sz="2200" dirty="0" smtClean="0"/>
          </a:p>
          <a:p>
            <a:pPr marL="0" indent="0" eaLnBrk="1" fontAlgn="auto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2200" dirty="0" smtClean="0">
              <a:solidFill>
                <a:schemeClr val="tx1"/>
              </a:solidFill>
            </a:endParaRPr>
          </a:p>
          <a:p>
            <a:pPr marL="274320" indent="-274320"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en-US" sz="1600" i="1" dirty="0" smtClean="0"/>
          </a:p>
          <a:p>
            <a:pPr marL="274320" indent="-274320"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en-US" sz="1600" i="1" dirty="0" smtClean="0"/>
          </a:p>
          <a:p>
            <a:pPr marL="274320" indent="-274320"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en-US" sz="1600" i="1" dirty="0" smtClean="0"/>
          </a:p>
          <a:p>
            <a:pPr marL="274320" indent="-274320"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en-US" sz="1600" i="1" dirty="0"/>
          </a:p>
          <a:p>
            <a:pPr marL="274320" indent="-274320" eaLnBrk="1" fontAlgn="auto" hangingPunct="1">
              <a:lnSpc>
                <a:spcPct val="90000"/>
              </a:lnSpc>
              <a:spcAft>
                <a:spcPct val="30000"/>
              </a:spcAft>
              <a:buFont typeface="Wingdings" pitchFamily="2" charset="2"/>
              <a:buNone/>
              <a:defRPr/>
            </a:pP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29609717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Division of Clinical Services</a:t>
            </a:r>
          </a:p>
        </p:txBody>
      </p:sp>
      <p:sp>
        <p:nvSpPr>
          <p:cNvPr id="5123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609600" indent="-609600" eaLnBrk="1" fontAlgn="auto" hangingPunct="1">
              <a:spcAft>
                <a:spcPts val="0"/>
              </a:spcAft>
              <a:buClr>
                <a:schemeClr val="tx1"/>
              </a:buClr>
              <a:buFont typeface="Wingdings" pitchFamily="2" charset="2"/>
              <a:buBlip>
                <a:blip r:embed="rId3"/>
              </a:buBlip>
              <a:defRPr/>
            </a:pPr>
            <a:r>
              <a:rPr lang="en-US" sz="2400" dirty="0" smtClean="0"/>
              <a:t>Provides leadership and direction in the delivery of </a:t>
            </a:r>
            <a:r>
              <a:rPr lang="en-US" dirty="0" smtClean="0"/>
              <a:t>clinical</a:t>
            </a:r>
            <a:r>
              <a:rPr lang="en-US" sz="2400" dirty="0" smtClean="0"/>
              <a:t> services</a:t>
            </a:r>
          </a:p>
          <a:p>
            <a:pPr marL="609600" indent="-609600" eaLnBrk="1" fontAlgn="auto" hangingPunct="1">
              <a:spcAft>
                <a:spcPts val="0"/>
              </a:spcAft>
              <a:buClr>
                <a:schemeClr val="tx1"/>
              </a:buClr>
              <a:buFont typeface="Wingdings" pitchFamily="2" charset="2"/>
              <a:buBlip>
                <a:blip r:embed="rId3"/>
              </a:buBlip>
              <a:defRPr/>
            </a:pPr>
            <a:endParaRPr lang="en-US" sz="2400" dirty="0" smtClean="0"/>
          </a:p>
          <a:p>
            <a:pPr marL="609600" indent="-609600" eaLnBrk="1" fontAlgn="auto" hangingPunct="1">
              <a:spcAft>
                <a:spcPts val="0"/>
              </a:spcAft>
              <a:buClr>
                <a:schemeClr val="tx1"/>
              </a:buClr>
              <a:buFont typeface="Wingdings" pitchFamily="2" charset="2"/>
              <a:buBlip>
                <a:blip r:embed="rId3"/>
              </a:buBlip>
              <a:defRPr/>
            </a:pPr>
            <a:r>
              <a:rPr lang="en-US" sz="2400" dirty="0"/>
              <a:t>P</a:t>
            </a:r>
            <a:r>
              <a:rPr lang="en-US" sz="2400" dirty="0" smtClean="0"/>
              <a:t>romotion and prevention of optimal health</a:t>
            </a:r>
          </a:p>
          <a:p>
            <a:pPr marL="609600" indent="-609600" eaLnBrk="1" fontAlgn="auto" hangingPunct="1">
              <a:spcAft>
                <a:spcPts val="0"/>
              </a:spcAft>
              <a:buClr>
                <a:schemeClr val="tx1"/>
              </a:buClr>
              <a:buFont typeface="Wingdings" pitchFamily="2" charset="2"/>
              <a:buBlip>
                <a:blip r:embed="rId3"/>
              </a:buBlip>
              <a:defRPr/>
            </a:pPr>
            <a:endParaRPr lang="en-US" sz="2400" dirty="0" smtClean="0"/>
          </a:p>
          <a:p>
            <a:pPr marL="609600" indent="-609600" eaLnBrk="1" fontAlgn="auto" hangingPunct="1">
              <a:spcAft>
                <a:spcPts val="0"/>
              </a:spcAft>
              <a:buClr>
                <a:schemeClr val="tx1"/>
              </a:buClr>
              <a:buFont typeface="Wingdings" pitchFamily="2" charset="2"/>
              <a:buBlip>
                <a:blip r:embed="rId3"/>
              </a:buBlip>
              <a:defRPr/>
            </a:pPr>
            <a:r>
              <a:rPr lang="en-US" sz="2400" dirty="0" smtClean="0"/>
              <a:t>Consultation</a:t>
            </a:r>
          </a:p>
          <a:p>
            <a:pPr marL="0" indent="0" eaLnBrk="1" fontAlgn="auto" hangingPunct="1">
              <a:spcAft>
                <a:spcPts val="0"/>
              </a:spcAft>
              <a:buClr>
                <a:schemeClr val="tx1"/>
              </a:buClr>
              <a:buFont typeface="Wingdings 2"/>
              <a:buNone/>
              <a:defRPr/>
            </a:pPr>
            <a:endParaRPr lang="en-US" sz="2400" dirty="0" smtClean="0"/>
          </a:p>
          <a:p>
            <a:pPr marL="609600" indent="-609600" eaLnBrk="1" fontAlgn="auto" hangingPunct="1">
              <a:spcAft>
                <a:spcPts val="0"/>
              </a:spcAft>
              <a:buClr>
                <a:schemeClr val="tx1"/>
              </a:buClr>
              <a:buFont typeface="Wingdings" pitchFamily="2" charset="2"/>
              <a:buBlip>
                <a:blip r:embed="rId3"/>
              </a:buBlip>
              <a:defRPr/>
            </a:pPr>
            <a:r>
              <a:rPr lang="en-US" sz="2400" dirty="0" smtClean="0"/>
              <a:t>Education and research</a:t>
            </a:r>
          </a:p>
          <a:p>
            <a:pPr marL="0" indent="0" eaLnBrk="1" fontAlgn="auto" hangingPunct="1">
              <a:spcAft>
                <a:spcPts val="0"/>
              </a:spcAft>
              <a:buClr>
                <a:schemeClr val="tx1"/>
              </a:buClr>
              <a:buFont typeface="Wingdings 2" pitchFamily="18" charset="2"/>
              <a:buNone/>
              <a:defRPr/>
            </a:pPr>
            <a:endParaRPr lang="en-US" sz="2400" dirty="0" smtClean="0"/>
          </a:p>
          <a:p>
            <a:pPr marL="609600" indent="-609600" eaLnBrk="1" fontAlgn="auto" hangingPunct="1">
              <a:spcAft>
                <a:spcPts val="0"/>
              </a:spcAft>
              <a:buClr>
                <a:schemeClr val="tx1"/>
              </a:buClr>
              <a:buFont typeface="Wingdings" pitchFamily="2" charset="2"/>
              <a:buBlip>
                <a:blip r:embed="rId3"/>
              </a:buBlip>
              <a:defRPr/>
            </a:pPr>
            <a:r>
              <a:rPr lang="en-US" sz="2400" dirty="0" smtClean="0"/>
              <a:t>Training</a:t>
            </a:r>
          </a:p>
          <a:p>
            <a:pPr marL="1095375" lvl="2" indent="-609600" eaLnBrk="1" fontAlgn="auto" hangingPunct="1">
              <a:spcAft>
                <a:spcPts val="0"/>
              </a:spcAft>
              <a:buClr>
                <a:schemeClr val="tx1"/>
              </a:buClr>
              <a:buFont typeface="Wingdings" pitchFamily="2" charset="2"/>
              <a:buBlip>
                <a:blip r:embed="rId3"/>
              </a:buBlip>
              <a:defRPr/>
            </a:pPr>
            <a:r>
              <a:rPr lang="en-US" sz="1800" dirty="0" smtClean="0"/>
              <a:t>Medication Administration Training for Unlicensed Personnel</a:t>
            </a:r>
          </a:p>
          <a:p>
            <a:pPr marL="1095375" lvl="2" indent="-609600" eaLnBrk="1" fontAlgn="auto" hangingPunct="1">
              <a:spcAft>
                <a:spcPts val="0"/>
              </a:spcAft>
              <a:buClr>
                <a:schemeClr val="tx1"/>
              </a:buClr>
              <a:buFont typeface="Wingdings" pitchFamily="2" charset="2"/>
              <a:buBlip>
                <a:blip r:embed="rId3"/>
              </a:buBlip>
              <a:defRPr/>
            </a:pPr>
            <a:r>
              <a:rPr lang="en-US" dirty="0" smtClean="0"/>
              <a:t>Other</a:t>
            </a:r>
            <a:endParaRPr lang="en-US" sz="1800" dirty="0" smtClean="0"/>
          </a:p>
          <a:p>
            <a:pPr marL="0" indent="0" eaLnBrk="1" fontAlgn="auto" hangingPunct="1">
              <a:spcAft>
                <a:spcPts val="0"/>
              </a:spcAft>
              <a:buClr>
                <a:schemeClr val="tx1"/>
              </a:buClr>
              <a:buFont typeface="Wingdings 2"/>
              <a:buNone/>
              <a:defRPr/>
            </a:pPr>
            <a:endParaRPr lang="en-US" sz="2400" dirty="0" smtClean="0"/>
          </a:p>
          <a:p>
            <a:pPr marL="609600" indent="-609600" eaLnBrk="1" fontAlgn="auto" hangingPunct="1">
              <a:spcAft>
                <a:spcPts val="0"/>
              </a:spcAft>
              <a:buClr>
                <a:schemeClr val="tx1"/>
              </a:buClr>
              <a:buFont typeface="Wingdings" pitchFamily="2" charset="2"/>
              <a:buBlip>
                <a:blip r:embed="rId3"/>
              </a:buBlip>
              <a:defRPr/>
            </a:pPr>
            <a:r>
              <a:rPr lang="en-US" dirty="0" smtClean="0"/>
              <a:t>Provide h</a:t>
            </a:r>
            <a:r>
              <a:rPr lang="en-US" sz="2400" dirty="0" smtClean="0"/>
              <a:t>ealth-related resources</a:t>
            </a:r>
          </a:p>
          <a:p>
            <a:pPr marL="0" indent="0" eaLnBrk="1" fontAlgn="auto" hangingPunct="1">
              <a:spcAft>
                <a:spcPts val="0"/>
              </a:spcAft>
              <a:buClr>
                <a:schemeClr val="tx1"/>
              </a:buClr>
              <a:buFont typeface="Wingdings 2" pitchFamily="18" charset="2"/>
              <a:buNone/>
              <a:defRPr/>
            </a:pPr>
            <a:endParaRPr lang="en-US" sz="2400" dirty="0" smtClean="0"/>
          </a:p>
          <a:p>
            <a:pPr marL="609600" indent="-609600" eaLnBrk="1" fontAlgn="auto" hangingPunct="1">
              <a:spcAft>
                <a:spcPts val="0"/>
              </a:spcAft>
              <a:buClr>
                <a:schemeClr val="tx1"/>
              </a:buClr>
              <a:buFont typeface="Wingdings" pitchFamily="2" charset="2"/>
              <a:buBlip>
                <a:blip r:embed="rId3"/>
              </a:buBlip>
              <a:defRPr/>
            </a:pPr>
            <a:r>
              <a:rPr lang="en-US" sz="2400" dirty="0" smtClean="0"/>
              <a:t>Operates </a:t>
            </a:r>
            <a:r>
              <a:rPr lang="en-US" sz="2400" dirty="0" smtClean="0"/>
              <a:t>the DIDD Seating and Positioning Clinics</a:t>
            </a:r>
          </a:p>
          <a:p>
            <a:pPr marL="0" indent="0" eaLnBrk="1" fontAlgn="auto" hangingPunct="1">
              <a:spcAft>
                <a:spcPts val="0"/>
              </a:spcAft>
              <a:buClr>
                <a:schemeClr val="tx1"/>
              </a:buClr>
              <a:buFont typeface="Wingdings 2" pitchFamily="18" charset="2"/>
              <a:buNone/>
              <a:defRPr/>
            </a:pPr>
            <a:endParaRPr lang="en-US" sz="2400" dirty="0" smtClean="0"/>
          </a:p>
          <a:p>
            <a:pPr marL="0" indent="0" eaLnBrk="1" fontAlgn="auto" hangingPunct="1">
              <a:spcAft>
                <a:spcPts val="0"/>
              </a:spcAft>
              <a:buClr>
                <a:schemeClr val="tx1"/>
              </a:buClr>
              <a:buFont typeface="Wingdings 2" pitchFamily="18" charset="2"/>
              <a:buNone/>
              <a:defRPr/>
            </a:pPr>
            <a:endParaRPr lang="en-US" sz="2800" dirty="0"/>
          </a:p>
          <a:p>
            <a:pPr marL="609600" indent="-609600" eaLnBrk="1" fontAlgn="auto" hangingPunct="1">
              <a:spcAft>
                <a:spcPts val="0"/>
              </a:spcAft>
              <a:buClr>
                <a:schemeClr val="tx1"/>
              </a:buClr>
              <a:buFont typeface="Wingdings" pitchFamily="2" charset="2"/>
              <a:buBlip>
                <a:blip r:embed="rId3"/>
              </a:buBlip>
              <a:defRPr/>
            </a:pPr>
            <a:endParaRPr lang="en-US" sz="2800" dirty="0" smtClean="0"/>
          </a:p>
          <a:p>
            <a:pPr marL="609600" indent="-609600" eaLnBrk="1" fontAlgn="auto" hangingPunct="1">
              <a:spcAft>
                <a:spcPts val="0"/>
              </a:spcAft>
              <a:buClr>
                <a:schemeClr val="tx1"/>
              </a:buClr>
              <a:buFont typeface="Wingdings" pitchFamily="2" charset="2"/>
              <a:buBlip>
                <a:blip r:embed="rId3"/>
              </a:buBlip>
              <a:defRPr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0732325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 idx="4294967295"/>
          </p:nvPr>
        </p:nvSpPr>
        <p:spPr>
          <a:xfrm>
            <a:off x="609600" y="304800"/>
            <a:ext cx="7086600" cy="758825"/>
          </a:xfrm>
        </p:spPr>
        <p:txBody>
          <a:bodyPr rtlCol="0" anchor="b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 Model for Quality of Life</a:t>
            </a:r>
          </a:p>
        </p:txBody>
      </p:sp>
      <p:sp>
        <p:nvSpPr>
          <p:cNvPr id="21507" name="Text Box 7"/>
          <p:cNvSpPr txBox="1">
            <a:spLocks noChangeArrowheads="1"/>
          </p:cNvSpPr>
          <p:nvPr/>
        </p:nvSpPr>
        <p:spPr bwMode="auto">
          <a:xfrm>
            <a:off x="3101975" y="5881688"/>
            <a:ext cx="36576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3600" b="1" dirty="0">
                <a:solidFill>
                  <a:srgbClr val="002060"/>
                </a:solidFill>
                <a:latin typeface="Arial" charset="0"/>
                <a:cs typeface="Arial" charset="0"/>
              </a:rPr>
              <a:t>Optimal Health</a:t>
            </a:r>
          </a:p>
        </p:txBody>
      </p:sp>
      <p:pic>
        <p:nvPicPr>
          <p:cNvPr id="21508" name="Picture 11" descr="cornersto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01" t="4666" r="8000" b="12666"/>
          <a:stretch>
            <a:fillRect/>
          </a:stretch>
        </p:blipFill>
        <p:spPr bwMode="auto">
          <a:xfrm>
            <a:off x="1143000" y="1295400"/>
            <a:ext cx="6858000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9" name="Text Box 9"/>
          <p:cNvSpPr txBox="1">
            <a:spLocks noChangeArrowheads="1"/>
          </p:cNvSpPr>
          <p:nvPr/>
        </p:nvSpPr>
        <p:spPr bwMode="auto">
          <a:xfrm>
            <a:off x="914400" y="2428568"/>
            <a:ext cx="2667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b="1" dirty="0">
                <a:solidFill>
                  <a:srgbClr val="000000"/>
                </a:solidFill>
                <a:latin typeface="Arial" charset="0"/>
                <a:cs typeface="Arial" charset="0"/>
              </a:rPr>
              <a:t>Protection from Harm</a:t>
            </a:r>
          </a:p>
        </p:txBody>
      </p:sp>
      <p:sp>
        <p:nvSpPr>
          <p:cNvPr id="21510" name="Text Box 8"/>
          <p:cNvSpPr txBox="1">
            <a:spLocks noChangeArrowheads="1"/>
          </p:cNvSpPr>
          <p:nvPr/>
        </p:nvSpPr>
        <p:spPr bwMode="auto">
          <a:xfrm>
            <a:off x="1595284" y="1424217"/>
            <a:ext cx="2438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b="1" dirty="0">
                <a:solidFill>
                  <a:srgbClr val="000000"/>
                </a:solidFill>
                <a:latin typeface="Arial" charset="0"/>
                <a:cs typeface="Arial" charset="0"/>
              </a:rPr>
              <a:t>Social Relationships</a:t>
            </a:r>
          </a:p>
        </p:txBody>
      </p:sp>
      <p:sp>
        <p:nvSpPr>
          <p:cNvPr id="21511" name="Text Box 11"/>
          <p:cNvSpPr txBox="1">
            <a:spLocks noChangeArrowheads="1"/>
          </p:cNvSpPr>
          <p:nvPr/>
        </p:nvSpPr>
        <p:spPr bwMode="auto">
          <a:xfrm>
            <a:off x="914400" y="3246563"/>
            <a:ext cx="1295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b="1" dirty="0">
                <a:solidFill>
                  <a:srgbClr val="000000"/>
                </a:solidFill>
                <a:latin typeface="Arial" charset="0"/>
                <a:cs typeface="Arial" charset="0"/>
              </a:rPr>
              <a:t>Home Life</a:t>
            </a:r>
          </a:p>
        </p:txBody>
      </p:sp>
      <p:sp>
        <p:nvSpPr>
          <p:cNvPr id="21512" name="Text Box 12"/>
          <p:cNvSpPr txBox="1">
            <a:spLocks noChangeArrowheads="1"/>
          </p:cNvSpPr>
          <p:nvPr/>
        </p:nvSpPr>
        <p:spPr bwMode="auto">
          <a:xfrm>
            <a:off x="6400800" y="2895599"/>
            <a:ext cx="2514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b="1" dirty="0">
                <a:solidFill>
                  <a:srgbClr val="000000"/>
                </a:solidFill>
                <a:latin typeface="Arial" charset="0"/>
                <a:cs typeface="Arial" charset="0"/>
              </a:rPr>
              <a:t>Community Access</a:t>
            </a:r>
          </a:p>
        </p:txBody>
      </p:sp>
      <p:sp>
        <p:nvSpPr>
          <p:cNvPr id="21513" name="Text Box 10"/>
          <p:cNvSpPr txBox="1">
            <a:spLocks noChangeArrowheads="1"/>
          </p:cNvSpPr>
          <p:nvPr/>
        </p:nvSpPr>
        <p:spPr bwMode="auto">
          <a:xfrm>
            <a:off x="5715000" y="1966913"/>
            <a:ext cx="2057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b="1" dirty="0">
                <a:solidFill>
                  <a:srgbClr val="000000"/>
                </a:solidFill>
                <a:latin typeface="Arial" charset="0"/>
                <a:cs typeface="Arial" charset="0"/>
              </a:rPr>
              <a:t>Employment</a:t>
            </a:r>
          </a:p>
        </p:txBody>
      </p:sp>
      <p:sp>
        <p:nvSpPr>
          <p:cNvPr id="21514" name="Text Box 10"/>
          <p:cNvSpPr txBox="1">
            <a:spLocks noChangeArrowheads="1"/>
          </p:cNvSpPr>
          <p:nvPr/>
        </p:nvSpPr>
        <p:spPr bwMode="auto">
          <a:xfrm>
            <a:off x="6096000" y="6400800"/>
            <a:ext cx="28194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  <a:buFontTx/>
              <a:buNone/>
            </a:pPr>
            <a:r>
              <a:rPr lang="en-US" altLang="en-US" sz="1000" b="1" dirty="0">
                <a:solidFill>
                  <a:srgbClr val="000000"/>
                </a:solidFill>
                <a:latin typeface="Arial" charset="0"/>
                <a:cs typeface="Arial" charset="0"/>
              </a:rPr>
              <a:t>Modell &amp; Cheetham, 2011</a:t>
            </a:r>
          </a:p>
        </p:txBody>
      </p:sp>
    </p:spTree>
    <p:extLst>
      <p:ext uri="{BB962C8B-B14F-4D97-AF65-F5344CB8AC3E}">
        <p14:creationId xmlns:p14="http://schemas.microsoft.com/office/powerpoint/2010/main" val="2731136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Clinical </a:t>
            </a:r>
            <a:r>
              <a:rPr lang="en-US" dirty="0"/>
              <a:t>C</a:t>
            </a:r>
            <a:r>
              <a:rPr lang="en-US" dirty="0" smtClean="0"/>
              <a:t>are </a:t>
            </a:r>
            <a:r>
              <a:rPr lang="en-US" dirty="0"/>
              <a:t>P</a:t>
            </a:r>
            <a:r>
              <a:rPr lang="en-US" dirty="0" smtClean="0"/>
              <a:t>artners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09600" indent="-609600">
              <a:lnSpc>
                <a:spcPct val="150000"/>
              </a:lnSpc>
              <a:buBlip>
                <a:blip r:embed="rId3"/>
              </a:buBlip>
            </a:pPr>
            <a:r>
              <a:rPr lang="en-US" altLang="en-US" dirty="0"/>
              <a:t>Persons supported</a:t>
            </a:r>
          </a:p>
          <a:p>
            <a:pPr marL="609600" indent="-609600">
              <a:lnSpc>
                <a:spcPct val="150000"/>
              </a:lnSpc>
              <a:buBlip>
                <a:blip r:embed="rId3"/>
              </a:buBlip>
            </a:pPr>
            <a:r>
              <a:rPr lang="en-US" altLang="en-US" dirty="0"/>
              <a:t>Families</a:t>
            </a:r>
          </a:p>
          <a:p>
            <a:pPr marL="609600" indent="-609600">
              <a:lnSpc>
                <a:spcPct val="150000"/>
              </a:lnSpc>
              <a:buBlip>
                <a:blip r:embed="rId3"/>
              </a:buBlip>
            </a:pPr>
            <a:r>
              <a:rPr lang="en-US" altLang="en-US" dirty="0"/>
              <a:t>Community providers</a:t>
            </a:r>
          </a:p>
          <a:p>
            <a:pPr marL="609600" indent="-609600">
              <a:lnSpc>
                <a:spcPct val="150000"/>
              </a:lnSpc>
              <a:buBlip>
                <a:blip r:embed="rId3"/>
              </a:buBlip>
            </a:pPr>
            <a:r>
              <a:rPr lang="en-US" altLang="en-US" dirty="0"/>
              <a:t>Community healthcare providers</a:t>
            </a:r>
          </a:p>
          <a:p>
            <a:pPr marL="609600" indent="-609600">
              <a:lnSpc>
                <a:spcPct val="150000"/>
              </a:lnSpc>
              <a:buBlip>
                <a:blip r:embed="rId3"/>
              </a:buBlip>
            </a:pPr>
            <a:r>
              <a:rPr lang="en-US" altLang="en-US" dirty="0"/>
              <a:t>Clinical </a:t>
            </a:r>
            <a:r>
              <a:rPr lang="en-US" altLang="en-US" dirty="0" smtClean="0"/>
              <a:t>education programs at colleges and universities</a:t>
            </a:r>
            <a:endParaRPr lang="en-US" altLang="en-US" dirty="0"/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6A076-0EB6-4ACF-BC93-AE169B35ECF5}" type="slidenum">
              <a:rPr lang="en-US" smtClean="0">
                <a:solidFill>
                  <a:srgbClr val="1B365D"/>
                </a:solidFill>
              </a:rPr>
              <a:pPr/>
              <a:t>5</a:t>
            </a:fld>
            <a:endParaRPr lang="en-US" dirty="0">
              <a:solidFill>
                <a:srgbClr val="1B365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17575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Regional Clinical Services Resources</a:t>
            </a:r>
          </a:p>
        </p:txBody>
      </p:sp>
      <p:sp>
        <p:nvSpPr>
          <p:cNvPr id="11267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 algn="ctr">
              <a:buNone/>
              <a:defRPr/>
            </a:pPr>
            <a:r>
              <a:rPr lang="en-US" sz="2800" dirty="0"/>
              <a:t>Regional Nursing Directors</a:t>
            </a:r>
            <a:endParaRPr lang="en-US" sz="2800" dirty="0" smtClean="0"/>
          </a:p>
          <a:p>
            <a:pPr marL="274320" indent="-274320" algn="ctr" eaLnBrk="1" fontAlgn="auto" hangingPunct="1">
              <a:lnSpc>
                <a:spcPct val="125000"/>
              </a:lnSpc>
              <a:spcAft>
                <a:spcPts val="0"/>
              </a:spcAft>
              <a:buFont typeface="Wingdings 2"/>
              <a:buChar char=""/>
              <a:defRPr/>
            </a:pPr>
            <a:endParaRPr lang="en-US" sz="2800" dirty="0" smtClean="0"/>
          </a:p>
          <a:p>
            <a:pPr marL="274320" indent="-274320" algn="ctr" eaLnBrk="1" fontAlgn="auto" hangingPunct="1">
              <a:lnSpc>
                <a:spcPct val="125000"/>
              </a:lnSpc>
              <a:spcAft>
                <a:spcPts val="0"/>
              </a:spcAft>
              <a:buFont typeface="Wingdings 2"/>
              <a:buChar char=""/>
              <a:defRPr/>
            </a:pPr>
            <a:r>
              <a:rPr lang="en-US" sz="2600" dirty="0" smtClean="0"/>
              <a:t>EAST</a:t>
            </a:r>
          </a:p>
          <a:p>
            <a:pPr marL="235458" lvl="1" indent="0" algn="ctr" eaLnBrk="1" fontAlgn="auto" hangingPunct="1">
              <a:spcAft>
                <a:spcPts val="0"/>
              </a:spcAft>
              <a:buClr>
                <a:schemeClr val="accent4"/>
              </a:buClr>
              <a:buNone/>
              <a:defRPr/>
            </a:pPr>
            <a:r>
              <a:rPr lang="en-US" dirty="0" smtClean="0"/>
              <a:t>Danny Ricker </a:t>
            </a:r>
          </a:p>
          <a:p>
            <a:pPr marL="235458" lvl="1" indent="0" algn="ctr" eaLnBrk="1" fontAlgn="auto" hangingPunct="1">
              <a:spcAft>
                <a:spcPts val="0"/>
              </a:spcAft>
              <a:buClr>
                <a:schemeClr val="accent4"/>
              </a:buClr>
              <a:buNone/>
              <a:defRPr/>
            </a:pPr>
            <a:r>
              <a:rPr lang="en-US" dirty="0" smtClean="0"/>
              <a:t>(423) 787-6757 Ext.148</a:t>
            </a:r>
          </a:p>
          <a:p>
            <a:pPr marL="235458" lvl="1" indent="0" algn="ctr" eaLnBrk="1" fontAlgn="auto" hangingPunct="1">
              <a:spcAft>
                <a:spcPts val="0"/>
              </a:spcAft>
              <a:buClr>
                <a:schemeClr val="accent4"/>
              </a:buClr>
              <a:buNone/>
              <a:defRPr/>
            </a:pPr>
            <a:r>
              <a:rPr lang="en-US" dirty="0" smtClean="0">
                <a:hlinkClick r:id="rId3"/>
              </a:rPr>
              <a:t>Danny.ricker@tn.gov</a:t>
            </a:r>
            <a:endParaRPr lang="en-US" dirty="0" smtClean="0"/>
          </a:p>
          <a:p>
            <a:pPr marL="457200" lvl="1" indent="0" algn="ctr" eaLnBrk="1" fontAlgn="auto" hangingPunct="1">
              <a:spcAft>
                <a:spcPts val="0"/>
              </a:spcAft>
              <a:buClr>
                <a:schemeClr val="accent4"/>
              </a:buClr>
              <a:buFont typeface="Wingdings 2"/>
              <a:buNone/>
              <a:defRPr/>
            </a:pPr>
            <a:endParaRPr lang="en-US" sz="2800" dirty="0">
              <a:solidFill>
                <a:schemeClr val="tx1">
                  <a:tint val="85000"/>
                </a:schemeClr>
              </a:solidFill>
            </a:endParaRPr>
          </a:p>
          <a:p>
            <a:pPr marL="274320" indent="-274320" algn="ctr" eaLnBrk="1" fontAlgn="auto" hangingPunct="1">
              <a:lnSpc>
                <a:spcPct val="125000"/>
              </a:lnSpc>
              <a:spcAft>
                <a:spcPts val="0"/>
              </a:spcAft>
              <a:buFont typeface="Wingdings 2"/>
              <a:buChar char=""/>
              <a:defRPr/>
            </a:pPr>
            <a:r>
              <a:rPr lang="en-US" sz="2600" dirty="0" smtClean="0"/>
              <a:t>MIDDLE</a:t>
            </a:r>
          </a:p>
          <a:p>
            <a:pPr marL="235458" lvl="1" indent="0" algn="ctr" eaLnBrk="1" fontAlgn="auto" hangingPunct="1">
              <a:spcAft>
                <a:spcPts val="0"/>
              </a:spcAft>
              <a:buClr>
                <a:schemeClr val="accent4"/>
              </a:buClr>
              <a:buNone/>
              <a:defRPr/>
            </a:pPr>
            <a:r>
              <a:rPr lang="en-US" dirty="0" smtClean="0"/>
              <a:t>Chi Ejiofor</a:t>
            </a:r>
          </a:p>
          <a:p>
            <a:pPr marL="235458" lvl="1" indent="0" algn="ctr" eaLnBrk="1" fontAlgn="auto" hangingPunct="1">
              <a:spcAft>
                <a:spcPts val="0"/>
              </a:spcAft>
              <a:buClr>
                <a:schemeClr val="accent4"/>
              </a:buClr>
              <a:buNone/>
              <a:defRPr/>
            </a:pPr>
            <a:r>
              <a:rPr lang="en-US" dirty="0" smtClean="0"/>
              <a:t>(615) 231-5445</a:t>
            </a:r>
          </a:p>
          <a:p>
            <a:pPr marL="235458" lvl="1" indent="0" algn="ctr" eaLnBrk="1" fontAlgn="auto" hangingPunct="1">
              <a:spcAft>
                <a:spcPts val="0"/>
              </a:spcAft>
              <a:buClr>
                <a:schemeClr val="accent4"/>
              </a:buClr>
              <a:buNone/>
              <a:defRPr/>
            </a:pPr>
            <a:r>
              <a:rPr lang="en-US" dirty="0" smtClean="0">
                <a:hlinkClick r:id="rId4"/>
              </a:rPr>
              <a:t>Chinwe.ejiofor@tn.gov</a:t>
            </a:r>
            <a:endParaRPr lang="en-US" dirty="0" smtClean="0"/>
          </a:p>
          <a:p>
            <a:pPr marL="457200" lvl="1" indent="0" algn="ctr" eaLnBrk="1" fontAlgn="auto" hangingPunct="1">
              <a:spcAft>
                <a:spcPts val="0"/>
              </a:spcAft>
              <a:buClr>
                <a:schemeClr val="accent4"/>
              </a:buClr>
              <a:buFont typeface="Wingdings 2"/>
              <a:buNone/>
              <a:defRPr/>
            </a:pPr>
            <a:endParaRPr lang="en-US" dirty="0" smtClean="0">
              <a:solidFill>
                <a:schemeClr val="tx1">
                  <a:tint val="85000"/>
                </a:schemeClr>
              </a:solidFill>
            </a:endParaRPr>
          </a:p>
          <a:p>
            <a:pPr marL="274320" indent="-274320" algn="ctr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sz="2600" dirty="0" smtClean="0"/>
              <a:t>WEST</a:t>
            </a:r>
          </a:p>
          <a:p>
            <a:pPr marL="235458" lvl="1" indent="0" algn="ctr" eaLnBrk="1" fontAlgn="auto" hangingPunct="1">
              <a:spcAft>
                <a:spcPts val="0"/>
              </a:spcAft>
              <a:buClr>
                <a:schemeClr val="accent4"/>
              </a:buClr>
              <a:buNone/>
              <a:defRPr/>
            </a:pPr>
            <a:r>
              <a:rPr lang="en-US" dirty="0" smtClean="0"/>
              <a:t>Kim Gibson</a:t>
            </a:r>
          </a:p>
          <a:p>
            <a:pPr marL="235458" lvl="1" indent="0" algn="ctr" eaLnBrk="1" fontAlgn="auto" hangingPunct="1">
              <a:spcAft>
                <a:spcPts val="0"/>
              </a:spcAft>
              <a:buClr>
                <a:schemeClr val="accent4"/>
              </a:buClr>
              <a:buNone/>
              <a:defRPr/>
            </a:pPr>
            <a:r>
              <a:rPr lang="en-US" dirty="0" smtClean="0"/>
              <a:t>(901) 745-7662</a:t>
            </a:r>
          </a:p>
          <a:p>
            <a:pPr marL="235458" lvl="1" indent="0" algn="ctr" eaLnBrk="1" fontAlgn="auto" hangingPunct="1">
              <a:spcAft>
                <a:spcPts val="0"/>
              </a:spcAft>
              <a:buClr>
                <a:schemeClr val="accent4"/>
              </a:buClr>
              <a:buNone/>
              <a:defRPr/>
            </a:pPr>
            <a:r>
              <a:rPr lang="en-US" dirty="0" smtClean="0">
                <a:hlinkClick r:id="rId5"/>
              </a:rPr>
              <a:t>Kim.gibson@tn.gov</a:t>
            </a:r>
            <a:endParaRPr lang="en-US" dirty="0" smtClean="0"/>
          </a:p>
          <a:p>
            <a:pPr marL="235458" lvl="1" indent="0" algn="ctr" eaLnBrk="1" fontAlgn="auto" hangingPunct="1">
              <a:spcAft>
                <a:spcPts val="0"/>
              </a:spcAft>
              <a:buClr>
                <a:schemeClr val="accent4"/>
              </a:buClr>
              <a:buNone/>
              <a:defRPr/>
            </a:pPr>
            <a:endParaRPr lang="en-US" dirty="0" smtClean="0"/>
          </a:p>
          <a:p>
            <a:pPr marL="521208" lvl="1" eaLnBrk="1" fontAlgn="auto" hangingPunct="1">
              <a:spcAft>
                <a:spcPts val="0"/>
              </a:spcAft>
              <a:buClr>
                <a:schemeClr val="accent4"/>
              </a:buClr>
              <a:buFont typeface="Wingdings 2"/>
              <a:buChar char=""/>
              <a:defRPr/>
            </a:pPr>
            <a:endParaRPr lang="en-US" dirty="0" smtClean="0">
              <a:solidFill>
                <a:schemeClr val="tx1">
                  <a:tint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13760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Regional Clinical Services Resources</a:t>
            </a:r>
          </a:p>
        </p:txBody>
      </p:sp>
      <p:sp>
        <p:nvSpPr>
          <p:cNvPr id="11267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 algn="ctr">
              <a:lnSpc>
                <a:spcPct val="90000"/>
              </a:lnSpc>
              <a:buNone/>
            </a:pPr>
            <a:endParaRPr lang="en-US" sz="2800" dirty="0" smtClean="0"/>
          </a:p>
          <a:p>
            <a:pPr marL="0" indent="0" algn="ctr">
              <a:lnSpc>
                <a:spcPct val="90000"/>
              </a:lnSpc>
              <a:buNone/>
            </a:pPr>
            <a:r>
              <a:rPr lang="en-US" sz="3100" dirty="0" smtClean="0"/>
              <a:t>Regional Therapeutic </a:t>
            </a:r>
            <a:r>
              <a:rPr lang="en-US" sz="3100" dirty="0"/>
              <a:t>Services Coordinators</a:t>
            </a:r>
            <a:endParaRPr lang="en-US" altLang="en-US" sz="3100" dirty="0"/>
          </a:p>
          <a:p>
            <a:pPr marL="0" indent="0" algn="ctr" eaLnBrk="1" fontAlgn="auto" hangingPunct="1">
              <a:lnSpc>
                <a:spcPct val="125000"/>
              </a:lnSpc>
              <a:spcAft>
                <a:spcPts val="0"/>
              </a:spcAft>
              <a:buNone/>
              <a:defRPr/>
            </a:pPr>
            <a:endParaRPr lang="en-US" sz="2800" dirty="0" smtClean="0"/>
          </a:p>
          <a:p>
            <a:pPr marL="274320" indent="-274320" algn="ctr" eaLnBrk="1" fontAlgn="auto" hangingPunct="1">
              <a:lnSpc>
                <a:spcPct val="125000"/>
              </a:lnSpc>
              <a:spcAft>
                <a:spcPts val="0"/>
              </a:spcAft>
              <a:buFont typeface="Wingdings 2"/>
              <a:buChar char=""/>
              <a:defRPr/>
            </a:pPr>
            <a:r>
              <a:rPr lang="en-US" sz="2800" dirty="0" smtClean="0"/>
              <a:t>EAST</a:t>
            </a:r>
          </a:p>
          <a:p>
            <a:pPr marL="57150" indent="0" algn="ctr">
              <a:lnSpc>
                <a:spcPct val="90000"/>
              </a:lnSpc>
              <a:buNone/>
            </a:pPr>
            <a:r>
              <a:rPr lang="en-US" altLang="en-US" dirty="0"/>
              <a:t>Kandy Turner </a:t>
            </a:r>
          </a:p>
          <a:p>
            <a:pPr marL="57150" indent="0" algn="ctr">
              <a:lnSpc>
                <a:spcPct val="90000"/>
              </a:lnSpc>
              <a:buNone/>
            </a:pPr>
            <a:r>
              <a:rPr lang="en-US" altLang="en-US" dirty="0"/>
              <a:t>(865) 594-9354</a:t>
            </a:r>
          </a:p>
          <a:p>
            <a:pPr marL="57150" indent="0" algn="ctr">
              <a:lnSpc>
                <a:spcPct val="90000"/>
              </a:lnSpc>
              <a:buNone/>
            </a:pPr>
            <a:r>
              <a:rPr lang="en-US" altLang="en-US" dirty="0" smtClean="0">
                <a:hlinkClick r:id="rId3"/>
              </a:rPr>
              <a:t>Kandy.turner@tn.gov</a:t>
            </a:r>
            <a:endParaRPr lang="en-US" altLang="en-US" dirty="0" smtClean="0"/>
          </a:p>
          <a:p>
            <a:pPr marL="457200" lvl="1" indent="0" algn="ctr" eaLnBrk="1" fontAlgn="auto" hangingPunct="1">
              <a:spcAft>
                <a:spcPts val="0"/>
              </a:spcAft>
              <a:buClr>
                <a:schemeClr val="accent4"/>
              </a:buClr>
              <a:buFont typeface="Wingdings 2"/>
              <a:buNone/>
              <a:defRPr/>
            </a:pPr>
            <a:endParaRPr lang="en-US" sz="2800" dirty="0">
              <a:solidFill>
                <a:schemeClr val="tx1">
                  <a:tint val="85000"/>
                </a:schemeClr>
              </a:solidFill>
            </a:endParaRPr>
          </a:p>
          <a:p>
            <a:pPr marL="274320" indent="-274320" algn="ctr" eaLnBrk="1" fontAlgn="auto" hangingPunct="1">
              <a:lnSpc>
                <a:spcPct val="125000"/>
              </a:lnSpc>
              <a:spcAft>
                <a:spcPts val="0"/>
              </a:spcAft>
              <a:buFont typeface="Wingdings 2"/>
              <a:buChar char=""/>
              <a:defRPr/>
            </a:pPr>
            <a:r>
              <a:rPr lang="en-US" sz="2800" dirty="0" smtClean="0"/>
              <a:t>MIDDLE</a:t>
            </a:r>
          </a:p>
          <a:p>
            <a:pPr marL="0" indent="0" algn="ctr">
              <a:lnSpc>
                <a:spcPct val="90000"/>
              </a:lnSpc>
              <a:buNone/>
            </a:pPr>
            <a:r>
              <a:rPr lang="en-US" altLang="en-US" dirty="0" smtClean="0"/>
              <a:t>Sara </a:t>
            </a:r>
            <a:r>
              <a:rPr lang="en-US" altLang="en-US" dirty="0"/>
              <a:t>Muncher </a:t>
            </a:r>
          </a:p>
          <a:p>
            <a:pPr marL="57150" indent="0" algn="ctr">
              <a:lnSpc>
                <a:spcPct val="90000"/>
              </a:lnSpc>
              <a:buNone/>
            </a:pPr>
            <a:r>
              <a:rPr lang="en-US" altLang="en-US" dirty="0"/>
              <a:t>(615) 231-5438</a:t>
            </a:r>
          </a:p>
          <a:p>
            <a:pPr marL="57150" indent="0" algn="ctr">
              <a:lnSpc>
                <a:spcPct val="90000"/>
              </a:lnSpc>
              <a:buNone/>
            </a:pPr>
            <a:r>
              <a:rPr lang="en-US" altLang="en-US" dirty="0" smtClean="0">
                <a:hlinkClick r:id="rId4"/>
              </a:rPr>
              <a:t>Sara.muncher@tn.gov</a:t>
            </a:r>
            <a:endParaRPr lang="en-US" altLang="en-US" dirty="0" smtClean="0"/>
          </a:p>
          <a:p>
            <a:pPr marL="457200" lvl="1" indent="0" algn="ctr" eaLnBrk="1" fontAlgn="auto" hangingPunct="1">
              <a:spcAft>
                <a:spcPts val="0"/>
              </a:spcAft>
              <a:buClr>
                <a:schemeClr val="accent4"/>
              </a:buClr>
              <a:buFont typeface="Wingdings 2"/>
              <a:buNone/>
              <a:defRPr/>
            </a:pPr>
            <a:endParaRPr lang="en-US" dirty="0" smtClean="0">
              <a:solidFill>
                <a:schemeClr val="tx1">
                  <a:tint val="85000"/>
                </a:schemeClr>
              </a:solidFill>
            </a:endParaRPr>
          </a:p>
          <a:p>
            <a:pPr marL="274320" indent="-274320" algn="ctr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sz="2800" dirty="0" smtClean="0"/>
              <a:t>WEST</a:t>
            </a:r>
          </a:p>
          <a:p>
            <a:pPr marL="57150" indent="0" algn="ctr">
              <a:lnSpc>
                <a:spcPct val="90000"/>
              </a:lnSpc>
              <a:buNone/>
            </a:pPr>
            <a:r>
              <a:rPr lang="en-US" altLang="en-US" dirty="0" smtClean="0"/>
              <a:t>Marie </a:t>
            </a:r>
            <a:r>
              <a:rPr lang="en-US" altLang="en-US" dirty="0"/>
              <a:t>Isbell </a:t>
            </a:r>
          </a:p>
          <a:p>
            <a:pPr marL="57150" indent="0" algn="ctr">
              <a:lnSpc>
                <a:spcPct val="90000"/>
              </a:lnSpc>
              <a:buNone/>
            </a:pPr>
            <a:r>
              <a:rPr lang="en-US" altLang="en-US" dirty="0"/>
              <a:t>(901) 745-7633</a:t>
            </a:r>
          </a:p>
          <a:p>
            <a:pPr marL="57150" indent="0" algn="ctr">
              <a:lnSpc>
                <a:spcPct val="90000"/>
              </a:lnSpc>
              <a:buNone/>
            </a:pPr>
            <a:r>
              <a:rPr lang="en-US" altLang="en-US" dirty="0" smtClean="0">
                <a:hlinkClick r:id="rId5"/>
              </a:rPr>
              <a:t>Marie.isbell@tn.gov</a:t>
            </a:r>
            <a:endParaRPr lang="en-US" altLang="en-US" dirty="0" smtClean="0"/>
          </a:p>
          <a:p>
            <a:pPr marL="57150" indent="0" algn="ctr">
              <a:lnSpc>
                <a:spcPct val="90000"/>
              </a:lnSpc>
              <a:buNone/>
            </a:pPr>
            <a:endParaRPr lang="en-US" altLang="en-US" dirty="0"/>
          </a:p>
          <a:p>
            <a:pPr marL="521208" lvl="1" eaLnBrk="1" fontAlgn="auto" hangingPunct="1">
              <a:spcAft>
                <a:spcPts val="0"/>
              </a:spcAft>
              <a:buClr>
                <a:schemeClr val="accent4"/>
              </a:buClr>
              <a:buFont typeface="Wingdings 2"/>
              <a:buChar char=""/>
              <a:defRPr/>
            </a:pPr>
            <a:endParaRPr lang="en-US" dirty="0" smtClean="0">
              <a:solidFill>
                <a:schemeClr val="tx1">
                  <a:tint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49780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Regional Clinical Services Resources</a:t>
            </a:r>
          </a:p>
        </p:txBody>
      </p:sp>
      <p:sp>
        <p:nvSpPr>
          <p:cNvPr id="25603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 algn="ctr">
              <a:lnSpc>
                <a:spcPct val="90000"/>
              </a:lnSpc>
              <a:buNone/>
            </a:pPr>
            <a:endParaRPr lang="en-US" sz="2800" dirty="0" smtClean="0"/>
          </a:p>
          <a:p>
            <a:pPr marL="0" indent="0" algn="ctr">
              <a:lnSpc>
                <a:spcPct val="90000"/>
              </a:lnSpc>
              <a:buNone/>
            </a:pPr>
            <a:r>
              <a:rPr lang="en-US" sz="3100" dirty="0" smtClean="0"/>
              <a:t>Regional </a:t>
            </a:r>
            <a:r>
              <a:rPr lang="en-US" sz="3100" dirty="0"/>
              <a:t>Behavior </a:t>
            </a:r>
            <a:r>
              <a:rPr lang="en-US" sz="3100" dirty="0" smtClean="0"/>
              <a:t>Services </a:t>
            </a:r>
            <a:r>
              <a:rPr lang="en-US" sz="3100" dirty="0"/>
              <a:t>Directors</a:t>
            </a:r>
            <a:endParaRPr lang="en-US" altLang="en-US" sz="3100" dirty="0" smtClean="0"/>
          </a:p>
          <a:p>
            <a:pPr eaLnBrk="1" hangingPunct="1">
              <a:lnSpc>
                <a:spcPct val="90000"/>
              </a:lnSpc>
            </a:pPr>
            <a:endParaRPr lang="en-US" altLang="en-US" sz="2800" dirty="0"/>
          </a:p>
          <a:p>
            <a:pPr marL="274320" indent="-274320" algn="ctr">
              <a:lnSpc>
                <a:spcPct val="125000"/>
              </a:lnSpc>
              <a:buFont typeface="Wingdings 2"/>
              <a:buChar char=""/>
              <a:defRPr/>
            </a:pPr>
            <a:r>
              <a:rPr lang="en-US" sz="2800" dirty="0"/>
              <a:t>EAST</a:t>
            </a:r>
          </a:p>
          <a:p>
            <a:pPr marL="57150" indent="0" algn="ctr">
              <a:lnSpc>
                <a:spcPct val="90000"/>
              </a:lnSpc>
              <a:buNone/>
            </a:pPr>
            <a:r>
              <a:rPr lang="en-US" altLang="en-US" dirty="0" smtClean="0"/>
              <a:t>Andy Wood, PhD</a:t>
            </a:r>
          </a:p>
          <a:p>
            <a:pPr marL="57150" indent="0" algn="ctr">
              <a:lnSpc>
                <a:spcPct val="90000"/>
              </a:lnSpc>
              <a:buNone/>
            </a:pPr>
            <a:r>
              <a:rPr lang="en-US" altLang="en-US" dirty="0" smtClean="0"/>
              <a:t>(865) 594-9308</a:t>
            </a:r>
          </a:p>
          <a:p>
            <a:pPr marL="57150" indent="0" algn="ctr">
              <a:lnSpc>
                <a:spcPct val="90000"/>
              </a:lnSpc>
              <a:buNone/>
            </a:pPr>
            <a:r>
              <a:rPr lang="en-US" altLang="en-US" dirty="0" smtClean="0">
                <a:hlinkClick r:id="rId3"/>
              </a:rPr>
              <a:t>Andy.wood@tn.gov</a:t>
            </a:r>
            <a:endParaRPr lang="en-US" altLang="en-US" dirty="0" smtClean="0"/>
          </a:p>
          <a:p>
            <a:pPr marL="457200" lvl="1" indent="0" algn="ctr">
              <a:lnSpc>
                <a:spcPct val="90000"/>
              </a:lnSpc>
              <a:buNone/>
            </a:pPr>
            <a:endParaRPr lang="en-US" altLang="en-US" dirty="0" smtClean="0"/>
          </a:p>
          <a:p>
            <a:pPr marL="457200" lvl="1" indent="0" algn="ctr" eaLnBrk="1" hangingPunct="1">
              <a:lnSpc>
                <a:spcPct val="90000"/>
              </a:lnSpc>
              <a:buNone/>
            </a:pPr>
            <a:endParaRPr lang="en-US" altLang="en-US" dirty="0" smtClean="0"/>
          </a:p>
          <a:p>
            <a:pPr marL="274320" indent="-274320" algn="ctr">
              <a:lnSpc>
                <a:spcPct val="125000"/>
              </a:lnSpc>
              <a:buFont typeface="Wingdings 2"/>
              <a:buChar char=""/>
              <a:defRPr/>
            </a:pPr>
            <a:r>
              <a:rPr lang="en-US" sz="2800" dirty="0" smtClean="0"/>
              <a:t>MIDDLE</a:t>
            </a:r>
            <a:endParaRPr lang="en-US" sz="2800" dirty="0"/>
          </a:p>
          <a:p>
            <a:pPr marL="57150" indent="0" algn="ctr">
              <a:lnSpc>
                <a:spcPct val="90000"/>
              </a:lnSpc>
              <a:buNone/>
            </a:pPr>
            <a:r>
              <a:rPr lang="en-US" altLang="en-US" dirty="0" smtClean="0"/>
              <a:t>Rachel Shayne </a:t>
            </a:r>
          </a:p>
          <a:p>
            <a:pPr marL="57150" indent="0" algn="ctr">
              <a:lnSpc>
                <a:spcPct val="90000"/>
              </a:lnSpc>
              <a:buNone/>
            </a:pPr>
            <a:r>
              <a:rPr lang="en-US" altLang="en-US" dirty="0" smtClean="0"/>
              <a:t>(615) 231-5581</a:t>
            </a:r>
          </a:p>
          <a:p>
            <a:pPr marL="57150" indent="0" algn="ctr">
              <a:lnSpc>
                <a:spcPct val="90000"/>
              </a:lnSpc>
              <a:buNone/>
            </a:pPr>
            <a:r>
              <a:rPr lang="en-US" altLang="en-US" dirty="0" smtClean="0">
                <a:hlinkClick r:id="rId4"/>
              </a:rPr>
              <a:t>Rachel.shayne@tn.gov</a:t>
            </a:r>
            <a:endParaRPr lang="en-US" altLang="en-US" dirty="0" smtClean="0"/>
          </a:p>
          <a:p>
            <a:pPr marL="457200" lvl="1" indent="0" algn="ctr" eaLnBrk="1" hangingPunct="1">
              <a:lnSpc>
                <a:spcPct val="90000"/>
              </a:lnSpc>
              <a:buNone/>
            </a:pPr>
            <a:endParaRPr lang="en-US" altLang="en-US" dirty="0" smtClean="0"/>
          </a:p>
          <a:p>
            <a:pPr marL="274320" indent="-274320" algn="ctr">
              <a:lnSpc>
                <a:spcPct val="125000"/>
              </a:lnSpc>
              <a:buFont typeface="Wingdings 2"/>
              <a:buChar char=""/>
              <a:defRPr/>
            </a:pPr>
            <a:r>
              <a:rPr lang="en-US" sz="2800" dirty="0" smtClean="0"/>
              <a:t>WEST</a:t>
            </a:r>
            <a:endParaRPr lang="en-US" sz="2800" dirty="0"/>
          </a:p>
          <a:p>
            <a:pPr marL="57150" indent="0" algn="ctr">
              <a:lnSpc>
                <a:spcPct val="90000"/>
              </a:lnSpc>
              <a:buNone/>
            </a:pPr>
            <a:r>
              <a:rPr lang="en-US" altLang="en-US" dirty="0" smtClean="0"/>
              <a:t>Pam Gillespie </a:t>
            </a:r>
          </a:p>
          <a:p>
            <a:pPr marL="57150" indent="0" algn="ctr">
              <a:lnSpc>
                <a:spcPct val="90000"/>
              </a:lnSpc>
              <a:buNone/>
            </a:pPr>
            <a:r>
              <a:rPr lang="en-US" altLang="en-US" dirty="0" smtClean="0"/>
              <a:t>(901) 748-7825</a:t>
            </a:r>
          </a:p>
          <a:p>
            <a:pPr marL="57150" indent="0" algn="ctr">
              <a:lnSpc>
                <a:spcPct val="90000"/>
              </a:lnSpc>
              <a:buNone/>
            </a:pPr>
            <a:r>
              <a:rPr lang="en-US" altLang="en-US" dirty="0" smtClean="0">
                <a:hlinkClick r:id="rId5"/>
              </a:rPr>
              <a:t>Pam.gillespie@tn.gov</a:t>
            </a:r>
            <a:endParaRPr lang="en-US" altLang="en-US" dirty="0" smtClean="0"/>
          </a:p>
          <a:p>
            <a:pPr lvl="1" eaLnBrk="1" hangingPunct="1">
              <a:lnSpc>
                <a:spcPct val="90000"/>
              </a:lnSpc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1413702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Regional Clinical Services Resources</a:t>
            </a:r>
          </a:p>
        </p:txBody>
      </p:sp>
      <p:sp>
        <p:nvSpPr>
          <p:cNvPr id="25603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 algn="ctr">
              <a:lnSpc>
                <a:spcPct val="90000"/>
              </a:lnSpc>
              <a:buNone/>
            </a:pPr>
            <a:endParaRPr lang="en-US" sz="2800" dirty="0" smtClean="0"/>
          </a:p>
          <a:p>
            <a:pPr marL="0" indent="0" algn="ctr">
              <a:lnSpc>
                <a:spcPct val="90000"/>
              </a:lnSpc>
              <a:buNone/>
            </a:pPr>
            <a:r>
              <a:rPr lang="en-US" sz="3100" dirty="0" smtClean="0"/>
              <a:t>Regional Psychological </a:t>
            </a:r>
            <a:r>
              <a:rPr lang="en-US" sz="3100" dirty="0"/>
              <a:t>Services Directors</a:t>
            </a:r>
            <a:endParaRPr lang="en-US" altLang="en-US" sz="3100" dirty="0" smtClean="0"/>
          </a:p>
          <a:p>
            <a:pPr eaLnBrk="1" hangingPunct="1">
              <a:lnSpc>
                <a:spcPct val="90000"/>
              </a:lnSpc>
            </a:pPr>
            <a:endParaRPr lang="en-US" altLang="en-US" sz="2800" dirty="0"/>
          </a:p>
          <a:p>
            <a:pPr marL="274320" indent="-274320" algn="ctr">
              <a:lnSpc>
                <a:spcPct val="125000"/>
              </a:lnSpc>
              <a:buFont typeface="Wingdings 2"/>
              <a:buChar char=""/>
              <a:defRPr/>
            </a:pPr>
            <a:r>
              <a:rPr lang="en-US" sz="2800" dirty="0"/>
              <a:t>EAST</a:t>
            </a:r>
          </a:p>
          <a:p>
            <a:pPr marL="57150" indent="0" algn="ctr">
              <a:lnSpc>
                <a:spcPct val="90000"/>
              </a:lnSpc>
              <a:buNone/>
            </a:pPr>
            <a:r>
              <a:rPr lang="en-US" altLang="en-US" dirty="0" smtClean="0"/>
              <a:t>Andy Wood, PhD</a:t>
            </a:r>
          </a:p>
          <a:p>
            <a:pPr marL="57150" indent="0" algn="ctr">
              <a:lnSpc>
                <a:spcPct val="90000"/>
              </a:lnSpc>
              <a:buNone/>
            </a:pPr>
            <a:r>
              <a:rPr lang="en-US" altLang="en-US" dirty="0" smtClean="0"/>
              <a:t>(865) 594-9308</a:t>
            </a:r>
          </a:p>
          <a:p>
            <a:pPr marL="57150" indent="0" algn="ctr">
              <a:lnSpc>
                <a:spcPct val="90000"/>
              </a:lnSpc>
              <a:buNone/>
            </a:pPr>
            <a:r>
              <a:rPr lang="en-US" altLang="en-US" dirty="0" smtClean="0">
                <a:hlinkClick r:id="rId3"/>
              </a:rPr>
              <a:t>Andy.wood@tn.gov</a:t>
            </a:r>
            <a:endParaRPr lang="en-US" altLang="en-US" dirty="0" smtClean="0"/>
          </a:p>
          <a:p>
            <a:pPr marL="457200" lvl="1" indent="0" algn="ctr" eaLnBrk="1" hangingPunct="1">
              <a:lnSpc>
                <a:spcPct val="90000"/>
              </a:lnSpc>
              <a:buNone/>
            </a:pPr>
            <a:endParaRPr lang="en-US" altLang="en-US" dirty="0" smtClean="0"/>
          </a:p>
          <a:p>
            <a:pPr marL="274320" indent="-274320" algn="ctr">
              <a:lnSpc>
                <a:spcPct val="125000"/>
              </a:lnSpc>
              <a:buFont typeface="Wingdings 2"/>
              <a:buChar char=""/>
              <a:defRPr/>
            </a:pPr>
            <a:r>
              <a:rPr lang="en-US" sz="2800" dirty="0" smtClean="0"/>
              <a:t>MIDDLE</a:t>
            </a:r>
            <a:endParaRPr lang="en-US" sz="2800" dirty="0"/>
          </a:p>
          <a:p>
            <a:pPr marL="57150" indent="0" algn="ctr">
              <a:lnSpc>
                <a:spcPct val="90000"/>
              </a:lnSpc>
              <a:buNone/>
            </a:pPr>
            <a:r>
              <a:rPr lang="en-US" altLang="en-US" dirty="0" smtClean="0"/>
              <a:t>Jenny Matthai, PhD</a:t>
            </a:r>
            <a:endParaRPr lang="en-US" altLang="en-US" dirty="0"/>
          </a:p>
          <a:p>
            <a:pPr marL="57150" indent="0" algn="ctr">
              <a:lnSpc>
                <a:spcPct val="90000"/>
              </a:lnSpc>
              <a:buNone/>
            </a:pPr>
            <a:r>
              <a:rPr lang="en-US" altLang="en-US" dirty="0" smtClean="0"/>
              <a:t>(615) 231-5110</a:t>
            </a:r>
          </a:p>
          <a:p>
            <a:pPr marL="457200" lvl="1" indent="0" algn="ctr" eaLnBrk="1" hangingPunct="1">
              <a:lnSpc>
                <a:spcPct val="90000"/>
              </a:lnSpc>
              <a:buNone/>
            </a:pPr>
            <a:r>
              <a:rPr lang="en-US" altLang="en-US" sz="2400" dirty="0" smtClean="0">
                <a:hlinkClick r:id="rId4"/>
              </a:rPr>
              <a:t>Jenny.Matthai@tn.gov</a:t>
            </a:r>
            <a:r>
              <a:rPr lang="en-US" altLang="en-US" sz="2400" dirty="0" smtClean="0"/>
              <a:t> </a:t>
            </a:r>
          </a:p>
          <a:p>
            <a:pPr marL="457200" lvl="1" indent="0" algn="ctr" eaLnBrk="1" hangingPunct="1">
              <a:lnSpc>
                <a:spcPct val="90000"/>
              </a:lnSpc>
              <a:buNone/>
            </a:pPr>
            <a:endParaRPr lang="en-US" altLang="en-US" dirty="0" smtClean="0"/>
          </a:p>
          <a:p>
            <a:pPr marL="274320" indent="-274320" algn="ctr">
              <a:lnSpc>
                <a:spcPct val="125000"/>
              </a:lnSpc>
              <a:buFont typeface="Wingdings 2"/>
              <a:buChar char=""/>
              <a:defRPr/>
            </a:pPr>
            <a:r>
              <a:rPr lang="en-US" sz="2800" dirty="0" smtClean="0"/>
              <a:t>WEST</a:t>
            </a:r>
            <a:endParaRPr lang="en-US" sz="2800" dirty="0"/>
          </a:p>
          <a:p>
            <a:pPr marL="57150" indent="0" algn="ctr">
              <a:lnSpc>
                <a:spcPct val="90000"/>
              </a:lnSpc>
              <a:buNone/>
            </a:pPr>
            <a:r>
              <a:rPr lang="en-US" altLang="en-US" dirty="0" smtClean="0"/>
              <a:t>J. Stephen Bell, PhD</a:t>
            </a:r>
          </a:p>
          <a:p>
            <a:pPr marL="57150" indent="0" algn="ctr">
              <a:lnSpc>
                <a:spcPct val="90000"/>
              </a:lnSpc>
              <a:buNone/>
            </a:pPr>
            <a:r>
              <a:rPr lang="en-US" altLang="en-US" dirty="0" smtClean="0"/>
              <a:t> (901) 745-7442</a:t>
            </a:r>
          </a:p>
          <a:p>
            <a:pPr marL="57150" indent="0" algn="ctr">
              <a:lnSpc>
                <a:spcPct val="90000"/>
              </a:lnSpc>
              <a:buNone/>
            </a:pPr>
            <a:r>
              <a:rPr lang="en-US" altLang="en-US" dirty="0" smtClean="0">
                <a:hlinkClick r:id="rId5"/>
              </a:rPr>
              <a:t>StephenJohn.Bell@tn.gov</a:t>
            </a:r>
            <a:r>
              <a:rPr lang="en-US" altLang="en-US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970178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Font typeface="Wingdings 2" pitchFamily="18" charset="2"/>
              <a:buNone/>
            </a:pPr>
            <a:r>
              <a:rPr lang="en-US" altLang="en-US" dirty="0" smtClean="0"/>
              <a:t>Feel free to contact us or our regional counterparts with any questions or if you need assistance.</a:t>
            </a:r>
          </a:p>
          <a:p>
            <a:pPr marL="0" indent="0">
              <a:buFont typeface="Wingdings 2" pitchFamily="18" charset="2"/>
              <a:buNone/>
            </a:pPr>
            <a:endParaRPr lang="en-US" altLang="en-US" dirty="0" smtClean="0"/>
          </a:p>
          <a:p>
            <a:pPr marL="0" indent="0">
              <a:buFont typeface="Wingdings 2" pitchFamily="18" charset="2"/>
              <a:buNone/>
            </a:pPr>
            <a:endParaRPr lang="en-US" altLang="en-US" dirty="0" smtClean="0"/>
          </a:p>
          <a:p>
            <a:pPr marL="0" indent="0">
              <a:buFont typeface="Wingdings 2" pitchFamily="18" charset="2"/>
              <a:buNone/>
            </a:pPr>
            <a:endParaRPr lang="en-US" altLang="en-US" dirty="0" smtClean="0"/>
          </a:p>
          <a:p>
            <a:pPr marL="0" indent="0" algn="ctr">
              <a:buFont typeface="Wingdings 2" pitchFamily="18" charset="2"/>
              <a:buNone/>
            </a:pPr>
            <a:r>
              <a:rPr lang="en-US" altLang="en-US" dirty="0" smtClean="0"/>
              <a:t>Thank you!!</a:t>
            </a:r>
          </a:p>
        </p:txBody>
      </p:sp>
    </p:spTree>
    <p:extLst>
      <p:ext uri="{BB962C8B-B14F-4D97-AF65-F5344CB8AC3E}">
        <p14:creationId xmlns:p14="http://schemas.microsoft.com/office/powerpoint/2010/main" val="2665767300"/>
      </p:ext>
    </p:extLst>
  </p:cSld>
  <p:clrMapOvr>
    <a:masterClrMapping/>
  </p:clrMapOvr>
</p:sld>
</file>

<file path=ppt/theme/theme1.xml><?xml version="1.0" encoding="utf-8"?>
<a:theme xmlns:a="http://schemas.openxmlformats.org/drawingml/2006/main" name="1_PowerPoint B">
  <a:themeElements>
    <a:clrScheme name="Brand Colors">
      <a:dk1>
        <a:sysClr val="windowText" lastClr="000000"/>
      </a:dk1>
      <a:lt1>
        <a:sysClr val="window" lastClr="FFFFFF"/>
      </a:lt1>
      <a:dk2>
        <a:srgbClr val="1B365D"/>
      </a:dk2>
      <a:lt2>
        <a:srgbClr val="FF0F00"/>
      </a:lt2>
      <a:accent1>
        <a:srgbClr val="2DCCD3"/>
      </a:accent1>
      <a:accent2>
        <a:srgbClr val="D2D755"/>
      </a:accent2>
      <a:accent3>
        <a:srgbClr val="E87722"/>
      </a:accent3>
      <a:accent4>
        <a:srgbClr val="7C2529"/>
      </a:accent4>
      <a:accent5>
        <a:srgbClr val="666666"/>
      </a:accent5>
      <a:accent6>
        <a:srgbClr val="E6D395"/>
      </a:accent6>
      <a:hlink>
        <a:srgbClr val="131E29"/>
      </a:hlink>
      <a:folHlink>
        <a:srgbClr val="CBC4B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24772</TotalTime>
  <Words>289</Words>
  <Application>Microsoft Office PowerPoint</Application>
  <PresentationFormat>On-screen Show (4:3)</PresentationFormat>
  <Paragraphs>165</Paragraphs>
  <Slides>10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1_PowerPoint B</vt:lpstr>
      <vt:lpstr>        </vt:lpstr>
      <vt:lpstr>    Division of Clinical Services</vt:lpstr>
      <vt:lpstr>Division of Clinical Services</vt:lpstr>
      <vt:lpstr>  A Model for Quality of Life</vt:lpstr>
      <vt:lpstr>Clinical Care Partners</vt:lpstr>
      <vt:lpstr>Regional Clinical Services Resources</vt:lpstr>
      <vt:lpstr>Regional Clinical Services Resources</vt:lpstr>
      <vt:lpstr>Regional Clinical Services Resources</vt:lpstr>
      <vt:lpstr>Regional Clinical Services Resources</vt:lpstr>
      <vt:lpstr>Questions?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Kris Roberts</dc:creator>
  <cp:lastModifiedBy>Karen Wills</cp:lastModifiedBy>
  <cp:revision>229</cp:revision>
  <cp:lastPrinted>2016-07-27T18:43:32Z</cp:lastPrinted>
  <dcterms:created xsi:type="dcterms:W3CDTF">2016-07-22T21:32:37Z</dcterms:created>
  <dcterms:modified xsi:type="dcterms:W3CDTF">2019-04-23T17:06:52Z</dcterms:modified>
</cp:coreProperties>
</file>